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3" r:id="rId6"/>
    <p:sldId id="262" r:id="rId7"/>
    <p:sldId id="265" r:id="rId8"/>
    <p:sldId id="267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6" d="100"/>
          <a:sy n="96" d="100"/>
        </p:scale>
        <p:origin x="24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EC8D6D-CC28-4746-A059-0B902F5E12A2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60F65-7EC1-4981-8564-A02E218569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150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E1829-42DE-40E0-B4F9-8AE0D6FEFD5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768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5908-4660-41FD-95A1-E5721F5403F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4810-D02B-4326-9D22-15B4A1B23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897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5908-4660-41FD-95A1-E5721F5403F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4810-D02B-4326-9D22-15B4A1B23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700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5908-4660-41FD-95A1-E5721F5403F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4810-D02B-4326-9D22-15B4A1B23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732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5908-4660-41FD-95A1-E5721F5403F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4810-D02B-4326-9D22-15B4A1B23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07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5908-4660-41FD-95A1-E5721F5403F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4810-D02B-4326-9D22-15B4A1B23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916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5908-4660-41FD-95A1-E5721F5403F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4810-D02B-4326-9D22-15B4A1B23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720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5908-4660-41FD-95A1-E5721F5403F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4810-D02B-4326-9D22-15B4A1B23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523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5908-4660-41FD-95A1-E5721F5403F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4810-D02B-4326-9D22-15B4A1B23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259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5908-4660-41FD-95A1-E5721F5403F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4810-D02B-4326-9D22-15B4A1B23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723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5908-4660-41FD-95A1-E5721F5403F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4810-D02B-4326-9D22-15B4A1B23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274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5908-4660-41FD-95A1-E5721F5403F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4810-D02B-4326-9D22-15B4A1B23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649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85908-4660-41FD-95A1-E5721F5403FC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94810-D02B-4326-9D22-15B4A1B23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126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3D4FCB-5A2F-41F4-B49A-A91868AE86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Измерения в электрических цепях.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F59D171-F114-44B5-A368-42744DA156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337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559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5790" y="5957515"/>
            <a:ext cx="5959802" cy="45719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фильма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Творогов Борис Михайлович.</a:t>
            </a:r>
          </a:p>
        </p:txBody>
      </p:sp>
      <p:pic>
        <p:nvPicPr>
          <p:cNvPr id="49" name="Рисунок 48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46" r="23146"/>
          <a:stretch>
            <a:fillRect/>
          </a:stretch>
        </p:blipFill>
        <p:spPr>
          <a:xfrm>
            <a:off x="2424804" y="244604"/>
            <a:ext cx="4472953" cy="468334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92696" y="6003234"/>
            <a:ext cx="7185991" cy="461178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Фильм создан 10 сентября 2021 года.</a:t>
            </a:r>
          </a:p>
        </p:txBody>
      </p:sp>
    </p:spTree>
    <p:extLst>
      <p:ext uri="{BB962C8B-B14F-4D97-AF65-F5344CB8AC3E}">
        <p14:creationId xmlns:p14="http://schemas.microsoft.com/office/powerpoint/2010/main" val="3710605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836F42E3-3E9C-4955-8949-87D8AA3684A8}"/>
              </a:ext>
            </a:extLst>
          </p:cNvPr>
          <p:cNvCxnSpPr>
            <a:cxnSpLocks/>
          </p:cNvCxnSpPr>
          <p:nvPr/>
        </p:nvCxnSpPr>
        <p:spPr>
          <a:xfrm flipV="1">
            <a:off x="771525" y="2933700"/>
            <a:ext cx="876300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Овал 4">
            <a:extLst>
              <a:ext uri="{FF2B5EF4-FFF2-40B4-BE49-F238E27FC236}">
                <a16:creationId xmlns:a16="http://schemas.microsoft.com/office/drawing/2014/main" id="{79109AC7-A33C-4BC8-9799-BB351D5469F4}"/>
              </a:ext>
            </a:extLst>
          </p:cNvPr>
          <p:cNvSpPr/>
          <p:nvPr/>
        </p:nvSpPr>
        <p:spPr>
          <a:xfrm>
            <a:off x="4783930" y="2486024"/>
            <a:ext cx="895350" cy="89535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9E140284-2D90-4CD6-9A73-67ECCFE2B650}"/>
              </a:ext>
            </a:extLst>
          </p:cNvPr>
          <p:cNvCxnSpPr>
            <a:stCxn id="5" idx="6"/>
          </p:cNvCxnSpPr>
          <p:nvPr/>
        </p:nvCxnSpPr>
        <p:spPr>
          <a:xfrm>
            <a:off x="5679280" y="2933699"/>
            <a:ext cx="65722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>
            <a:extLst>
              <a:ext uri="{FF2B5EF4-FFF2-40B4-BE49-F238E27FC236}">
                <a16:creationId xmlns:a16="http://schemas.microsoft.com/office/drawing/2014/main" id="{78DE9968-6E99-40A0-8EFA-2913E666CC54}"/>
              </a:ext>
            </a:extLst>
          </p:cNvPr>
          <p:cNvSpPr/>
          <p:nvPr/>
        </p:nvSpPr>
        <p:spPr>
          <a:xfrm>
            <a:off x="6336505" y="2486024"/>
            <a:ext cx="895350" cy="89535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20A9BCDF-142A-4651-A783-17E9E534D2D5}"/>
              </a:ext>
            </a:extLst>
          </p:cNvPr>
          <p:cNvCxnSpPr/>
          <p:nvPr/>
        </p:nvCxnSpPr>
        <p:spPr>
          <a:xfrm flipV="1">
            <a:off x="6007892" y="2047874"/>
            <a:ext cx="0" cy="8858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3DCA1912-D27E-4593-B190-BD0E32CE83DA}"/>
              </a:ext>
            </a:extLst>
          </p:cNvPr>
          <p:cNvCxnSpPr>
            <a:cxnSpLocks/>
          </p:cNvCxnSpPr>
          <p:nvPr/>
        </p:nvCxnSpPr>
        <p:spPr>
          <a:xfrm>
            <a:off x="6007892" y="2047874"/>
            <a:ext cx="77628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38F86CBE-86CB-464C-AE32-0A79C2311C67}"/>
              </a:ext>
            </a:extLst>
          </p:cNvPr>
          <p:cNvCxnSpPr/>
          <p:nvPr/>
        </p:nvCxnSpPr>
        <p:spPr>
          <a:xfrm>
            <a:off x="6641305" y="2047874"/>
            <a:ext cx="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6B95FBE7-7697-4443-AEE7-87BBF96817B4}"/>
              </a:ext>
            </a:extLst>
          </p:cNvPr>
          <p:cNvCxnSpPr>
            <a:stCxn id="8" idx="0"/>
          </p:cNvCxnSpPr>
          <p:nvPr/>
        </p:nvCxnSpPr>
        <p:spPr>
          <a:xfrm flipV="1">
            <a:off x="6784180" y="2047874"/>
            <a:ext cx="0" cy="4381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0FA5FFE0-B9EA-4E1E-BA1C-302D31F99E3B}"/>
              </a:ext>
            </a:extLst>
          </p:cNvPr>
          <p:cNvCxnSpPr>
            <a:cxnSpLocks/>
          </p:cNvCxnSpPr>
          <p:nvPr/>
        </p:nvCxnSpPr>
        <p:spPr>
          <a:xfrm flipV="1">
            <a:off x="771525" y="5619750"/>
            <a:ext cx="1290752" cy="952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74242332-09CE-431E-A6CF-36CFF07ACEB7}"/>
              </a:ext>
            </a:extLst>
          </p:cNvPr>
          <p:cNvCxnSpPr>
            <a:cxnSpLocks/>
            <a:stCxn id="5" idx="4"/>
          </p:cNvCxnSpPr>
          <p:nvPr/>
        </p:nvCxnSpPr>
        <p:spPr>
          <a:xfrm flipH="1">
            <a:off x="5199515" y="3381375"/>
            <a:ext cx="32090" cy="171450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6C998AD6-31AE-4A75-A67E-30447C6C7C10}"/>
              </a:ext>
            </a:extLst>
          </p:cNvPr>
          <p:cNvCxnSpPr>
            <a:cxnSpLocks/>
          </p:cNvCxnSpPr>
          <p:nvPr/>
        </p:nvCxnSpPr>
        <p:spPr>
          <a:xfrm>
            <a:off x="6812755" y="3381375"/>
            <a:ext cx="0" cy="171450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AD48D12F-50CD-4CE8-A45E-B60C1BF298CB}"/>
              </a:ext>
            </a:extLst>
          </p:cNvPr>
          <p:cNvCxnSpPr>
            <a:cxnSpLocks/>
            <a:stCxn id="8" idx="6"/>
          </p:cNvCxnSpPr>
          <p:nvPr/>
        </p:nvCxnSpPr>
        <p:spPr>
          <a:xfrm>
            <a:off x="7231855" y="2933699"/>
            <a:ext cx="79896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B186F00B-04F1-448C-85E4-EB2EE03889A4}"/>
              </a:ext>
            </a:extLst>
          </p:cNvPr>
          <p:cNvSpPr/>
          <p:nvPr/>
        </p:nvSpPr>
        <p:spPr>
          <a:xfrm>
            <a:off x="1509792" y="1228726"/>
            <a:ext cx="800055" cy="126206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0F8150B0-B78D-46CB-A384-F4AA8065AF5F}"/>
              </a:ext>
            </a:extLst>
          </p:cNvPr>
          <p:cNvCxnSpPr>
            <a:cxnSpLocks/>
          </p:cNvCxnSpPr>
          <p:nvPr/>
        </p:nvCxnSpPr>
        <p:spPr>
          <a:xfrm>
            <a:off x="1647825" y="2343150"/>
            <a:ext cx="0" cy="59531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82F55546-6BE0-4FCD-B90C-1B3257A4AF95}"/>
              </a:ext>
            </a:extLst>
          </p:cNvPr>
          <p:cNvSpPr/>
          <p:nvPr/>
        </p:nvSpPr>
        <p:spPr>
          <a:xfrm>
            <a:off x="7869926" y="3348039"/>
            <a:ext cx="276222" cy="13620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36" name="Прямая соединительная линия 35">
            <a:extLst>
              <a:ext uri="{FF2B5EF4-FFF2-40B4-BE49-F238E27FC236}">
                <a16:creationId xmlns:a16="http://schemas.microsoft.com/office/drawing/2014/main" id="{0346F8CD-79B6-403A-BA4D-3DBF883C9ADD}"/>
              </a:ext>
            </a:extLst>
          </p:cNvPr>
          <p:cNvCxnSpPr>
            <a:cxnSpLocks/>
            <a:stCxn id="34" idx="0"/>
          </p:cNvCxnSpPr>
          <p:nvPr/>
        </p:nvCxnSpPr>
        <p:spPr>
          <a:xfrm flipV="1">
            <a:off x="8008037" y="2900364"/>
            <a:ext cx="0" cy="44767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>
            <a:extLst>
              <a:ext uri="{FF2B5EF4-FFF2-40B4-BE49-F238E27FC236}">
                <a16:creationId xmlns:a16="http://schemas.microsoft.com/office/drawing/2014/main" id="{614B6D7E-35BD-40D8-833F-EB4558C06AF1}"/>
              </a:ext>
            </a:extLst>
          </p:cNvPr>
          <p:cNvCxnSpPr>
            <a:cxnSpLocks/>
          </p:cNvCxnSpPr>
          <p:nvPr/>
        </p:nvCxnSpPr>
        <p:spPr>
          <a:xfrm flipV="1">
            <a:off x="2176463" y="2343150"/>
            <a:ext cx="0" cy="275272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id="{0F0A44F3-2A5E-43AA-9913-75DED33F7B47}"/>
              </a:ext>
            </a:extLst>
          </p:cNvPr>
          <p:cNvCxnSpPr>
            <a:cxnSpLocks/>
            <a:stCxn id="34" idx="2"/>
          </p:cNvCxnSpPr>
          <p:nvPr/>
        </p:nvCxnSpPr>
        <p:spPr>
          <a:xfrm>
            <a:off x="8008037" y="4710114"/>
            <a:ext cx="0" cy="40477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>
            <a:extLst>
              <a:ext uri="{FF2B5EF4-FFF2-40B4-BE49-F238E27FC236}">
                <a16:creationId xmlns:a16="http://schemas.microsoft.com/office/drawing/2014/main" id="{D7208FF8-E3D1-49DC-BE0A-3A3D8FB0B79D}"/>
              </a:ext>
            </a:extLst>
          </p:cNvPr>
          <p:cNvCxnSpPr>
            <a:cxnSpLocks/>
          </p:cNvCxnSpPr>
          <p:nvPr/>
        </p:nvCxnSpPr>
        <p:spPr>
          <a:xfrm flipH="1">
            <a:off x="2176464" y="5095875"/>
            <a:ext cx="585435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>
            <a:extLst>
              <a:ext uri="{FF2B5EF4-FFF2-40B4-BE49-F238E27FC236}">
                <a16:creationId xmlns:a16="http://schemas.microsoft.com/office/drawing/2014/main" id="{6FD6D9E8-CBED-41D4-A288-0318B52412A2}"/>
              </a:ext>
            </a:extLst>
          </p:cNvPr>
          <p:cNvCxnSpPr>
            <a:cxnSpLocks/>
          </p:cNvCxnSpPr>
          <p:nvPr/>
        </p:nvCxnSpPr>
        <p:spPr>
          <a:xfrm flipV="1">
            <a:off x="1838439" y="2343150"/>
            <a:ext cx="0" cy="5905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0D80B38A-BFE0-4FDA-B169-55C62D05E97C}"/>
              </a:ext>
            </a:extLst>
          </p:cNvPr>
          <p:cNvCxnSpPr>
            <a:cxnSpLocks/>
          </p:cNvCxnSpPr>
          <p:nvPr/>
        </p:nvCxnSpPr>
        <p:spPr>
          <a:xfrm>
            <a:off x="1995580" y="2343151"/>
            <a:ext cx="66697" cy="327659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>
            <a:extLst>
              <a:ext uri="{FF2B5EF4-FFF2-40B4-BE49-F238E27FC236}">
                <a16:creationId xmlns:a16="http://schemas.microsoft.com/office/drawing/2014/main" id="{5DB6A43E-9128-4C73-93B6-187E6CBC81FE}"/>
              </a:ext>
            </a:extLst>
          </p:cNvPr>
          <p:cNvCxnSpPr>
            <a:endCxn id="5" idx="2"/>
          </p:cNvCxnSpPr>
          <p:nvPr/>
        </p:nvCxnSpPr>
        <p:spPr>
          <a:xfrm>
            <a:off x="1838439" y="2933699"/>
            <a:ext cx="294549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Овал 66">
            <a:extLst>
              <a:ext uri="{FF2B5EF4-FFF2-40B4-BE49-F238E27FC236}">
                <a16:creationId xmlns:a16="http://schemas.microsoft.com/office/drawing/2014/main" id="{C1C37501-F433-4C93-A453-F593499BAED5}"/>
              </a:ext>
            </a:extLst>
          </p:cNvPr>
          <p:cNvSpPr/>
          <p:nvPr/>
        </p:nvSpPr>
        <p:spPr>
          <a:xfrm>
            <a:off x="3309938" y="3567113"/>
            <a:ext cx="895350" cy="89535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69" name="Прямая соединительная линия 68">
            <a:extLst>
              <a:ext uri="{FF2B5EF4-FFF2-40B4-BE49-F238E27FC236}">
                <a16:creationId xmlns:a16="http://schemas.microsoft.com/office/drawing/2014/main" id="{794879B5-2F83-4A8C-A1F0-F7250A88F5BA}"/>
              </a:ext>
            </a:extLst>
          </p:cNvPr>
          <p:cNvCxnSpPr>
            <a:stCxn id="67" idx="0"/>
          </p:cNvCxnSpPr>
          <p:nvPr/>
        </p:nvCxnSpPr>
        <p:spPr>
          <a:xfrm flipV="1">
            <a:off x="3757613" y="2933700"/>
            <a:ext cx="0" cy="63341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>
            <a:extLst>
              <a:ext uri="{FF2B5EF4-FFF2-40B4-BE49-F238E27FC236}">
                <a16:creationId xmlns:a16="http://schemas.microsoft.com/office/drawing/2014/main" id="{7D1D1CDE-2D5A-4DDF-85D4-D9B4AC65E5AD}"/>
              </a:ext>
            </a:extLst>
          </p:cNvPr>
          <p:cNvCxnSpPr>
            <a:stCxn id="67" idx="4"/>
          </p:cNvCxnSpPr>
          <p:nvPr/>
        </p:nvCxnSpPr>
        <p:spPr>
          <a:xfrm>
            <a:off x="3757613" y="4462462"/>
            <a:ext cx="0" cy="63341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>
            <a:extLst>
              <a:ext uri="{FF2B5EF4-FFF2-40B4-BE49-F238E27FC236}">
                <a16:creationId xmlns:a16="http://schemas.microsoft.com/office/drawing/2014/main" id="{A776DDE8-442C-44BF-94DA-EC473564B9C6}"/>
              </a:ext>
            </a:extLst>
          </p:cNvPr>
          <p:cNvCxnSpPr/>
          <p:nvPr/>
        </p:nvCxnSpPr>
        <p:spPr>
          <a:xfrm>
            <a:off x="1509792" y="2047874"/>
            <a:ext cx="80005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5C23E991-F6A1-4E18-B48E-56AECCD541D6}"/>
              </a:ext>
            </a:extLst>
          </p:cNvPr>
          <p:cNvSpPr txBox="1"/>
          <p:nvPr/>
        </p:nvSpPr>
        <p:spPr>
          <a:xfrm>
            <a:off x="197759" y="2626622"/>
            <a:ext cx="242887" cy="553998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3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953013F-E0F9-493D-AD9C-34C018A68DB3}"/>
              </a:ext>
            </a:extLst>
          </p:cNvPr>
          <p:cNvSpPr txBox="1"/>
          <p:nvPr/>
        </p:nvSpPr>
        <p:spPr>
          <a:xfrm rot="5400000">
            <a:off x="314844" y="5250417"/>
            <a:ext cx="255297" cy="73866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ru-RU" sz="2100" dirty="0"/>
              <a:t> </a:t>
            </a:r>
            <a:r>
              <a:rPr lang="en-US" sz="2100" dirty="0"/>
              <a:t>৷</a:t>
            </a:r>
            <a:endParaRPr lang="ru-RU" sz="2100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CB82BBC-A7FC-48EE-A705-178F8AA6F36B}"/>
              </a:ext>
            </a:extLst>
          </p:cNvPr>
          <p:cNvSpPr txBox="1"/>
          <p:nvPr/>
        </p:nvSpPr>
        <p:spPr>
          <a:xfrm rot="5400000">
            <a:off x="2363840" y="4607495"/>
            <a:ext cx="255297" cy="73866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ru-RU" sz="2100" dirty="0"/>
              <a:t> </a:t>
            </a:r>
            <a:r>
              <a:rPr lang="en-US" sz="2100" dirty="0"/>
              <a:t>৷</a:t>
            </a:r>
            <a:endParaRPr lang="ru-RU" sz="21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BBA78D1-FC7B-4867-A2B2-CE304632A762}"/>
              </a:ext>
            </a:extLst>
          </p:cNvPr>
          <p:cNvSpPr txBox="1"/>
          <p:nvPr/>
        </p:nvSpPr>
        <p:spPr>
          <a:xfrm>
            <a:off x="2283711" y="2557381"/>
            <a:ext cx="242887" cy="55399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ru-RU" sz="3000" dirty="0">
                <a:solidFill>
                  <a:srgbClr val="FF0000"/>
                </a:solidFill>
              </a:rPr>
              <a:t>+</a:t>
            </a:r>
          </a:p>
        </p:txBody>
      </p:sp>
      <p:grpSp>
        <p:nvGrpSpPr>
          <p:cNvPr id="94" name="Группа 93">
            <a:extLst>
              <a:ext uri="{FF2B5EF4-FFF2-40B4-BE49-F238E27FC236}">
                <a16:creationId xmlns:a16="http://schemas.microsoft.com/office/drawing/2014/main" id="{9A376230-8EE5-40A7-9459-E830E9EB4903}"/>
              </a:ext>
            </a:extLst>
          </p:cNvPr>
          <p:cNvGrpSpPr/>
          <p:nvPr/>
        </p:nvGrpSpPr>
        <p:grpSpPr>
          <a:xfrm>
            <a:off x="614164" y="2842448"/>
            <a:ext cx="186119" cy="182502"/>
            <a:chOff x="4811004" y="1377315"/>
            <a:chExt cx="248159" cy="243336"/>
          </a:xfrm>
        </p:grpSpPr>
        <p:sp>
          <p:nvSpPr>
            <p:cNvPr id="87" name="Овал 86">
              <a:extLst>
                <a:ext uri="{FF2B5EF4-FFF2-40B4-BE49-F238E27FC236}">
                  <a16:creationId xmlns:a16="http://schemas.microsoft.com/office/drawing/2014/main" id="{1E47DD51-1101-4FFC-A492-EB6197CC442A}"/>
                </a:ext>
              </a:extLst>
            </p:cNvPr>
            <p:cNvSpPr/>
            <p:nvPr/>
          </p:nvSpPr>
          <p:spPr>
            <a:xfrm>
              <a:off x="4860018" y="1420742"/>
              <a:ext cx="150133" cy="17183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cxnSp>
          <p:nvCxnSpPr>
            <p:cNvPr id="91" name="Прямая соединительная линия 90">
              <a:extLst>
                <a:ext uri="{FF2B5EF4-FFF2-40B4-BE49-F238E27FC236}">
                  <a16:creationId xmlns:a16="http://schemas.microsoft.com/office/drawing/2014/main" id="{C588D4DC-272C-4395-B596-C18D88FF03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11004" y="1377315"/>
              <a:ext cx="248159" cy="24333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5" name="Группа 94">
            <a:extLst>
              <a:ext uri="{FF2B5EF4-FFF2-40B4-BE49-F238E27FC236}">
                <a16:creationId xmlns:a16="http://schemas.microsoft.com/office/drawing/2014/main" id="{2E200FBE-6CDD-47AB-966D-94D593611685}"/>
              </a:ext>
            </a:extLst>
          </p:cNvPr>
          <p:cNvGrpSpPr/>
          <p:nvPr/>
        </p:nvGrpSpPr>
        <p:grpSpPr>
          <a:xfrm>
            <a:off x="614164" y="5533261"/>
            <a:ext cx="186119" cy="182502"/>
            <a:chOff x="4811004" y="1377315"/>
            <a:chExt cx="248159" cy="243336"/>
          </a:xfrm>
        </p:grpSpPr>
        <p:sp>
          <p:nvSpPr>
            <p:cNvPr id="96" name="Овал 95">
              <a:extLst>
                <a:ext uri="{FF2B5EF4-FFF2-40B4-BE49-F238E27FC236}">
                  <a16:creationId xmlns:a16="http://schemas.microsoft.com/office/drawing/2014/main" id="{88EEA285-B95B-48C0-9285-A91C7E35E5F4}"/>
                </a:ext>
              </a:extLst>
            </p:cNvPr>
            <p:cNvSpPr/>
            <p:nvPr/>
          </p:nvSpPr>
          <p:spPr>
            <a:xfrm>
              <a:off x="4860018" y="1420742"/>
              <a:ext cx="150133" cy="17183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cxnSp>
          <p:nvCxnSpPr>
            <p:cNvPr id="97" name="Прямая соединительная линия 96">
              <a:extLst>
                <a:ext uri="{FF2B5EF4-FFF2-40B4-BE49-F238E27FC236}">
                  <a16:creationId xmlns:a16="http://schemas.microsoft.com/office/drawing/2014/main" id="{3C465FC9-8DBE-466E-989D-F0F8566B4DB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11004" y="1377315"/>
              <a:ext cx="248159" cy="2433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AC6237F2-A03F-4099-A193-ED18704BC8A0}"/>
              </a:ext>
            </a:extLst>
          </p:cNvPr>
          <p:cNvSpPr txBox="1"/>
          <p:nvPr/>
        </p:nvSpPr>
        <p:spPr>
          <a:xfrm>
            <a:off x="5077903" y="2720345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</a:t>
            </a:r>
            <a:endParaRPr lang="ru-RU" sz="2400" dirty="0"/>
          </a:p>
        </p:txBody>
      </p:sp>
      <p:grpSp>
        <p:nvGrpSpPr>
          <p:cNvPr id="99" name="Группа 98">
            <a:extLst>
              <a:ext uri="{FF2B5EF4-FFF2-40B4-BE49-F238E27FC236}">
                <a16:creationId xmlns:a16="http://schemas.microsoft.com/office/drawing/2014/main" id="{7B1EF876-F316-4CA4-BE41-DBD225EFB197}"/>
              </a:ext>
            </a:extLst>
          </p:cNvPr>
          <p:cNvGrpSpPr/>
          <p:nvPr/>
        </p:nvGrpSpPr>
        <p:grpSpPr>
          <a:xfrm>
            <a:off x="84703" y="1019351"/>
            <a:ext cx="186119" cy="182502"/>
            <a:chOff x="4811004" y="1377315"/>
            <a:chExt cx="248159" cy="243336"/>
          </a:xfrm>
        </p:grpSpPr>
        <p:sp>
          <p:nvSpPr>
            <p:cNvPr id="100" name="Овал 99">
              <a:extLst>
                <a:ext uri="{FF2B5EF4-FFF2-40B4-BE49-F238E27FC236}">
                  <a16:creationId xmlns:a16="http://schemas.microsoft.com/office/drawing/2014/main" id="{DBDEB16C-0310-4431-9117-4F6109C86165}"/>
                </a:ext>
              </a:extLst>
            </p:cNvPr>
            <p:cNvSpPr/>
            <p:nvPr/>
          </p:nvSpPr>
          <p:spPr>
            <a:xfrm>
              <a:off x="4860018" y="1420742"/>
              <a:ext cx="150133" cy="17183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cxnSp>
          <p:nvCxnSpPr>
            <p:cNvPr id="101" name="Прямая соединительная линия 100">
              <a:extLst>
                <a:ext uri="{FF2B5EF4-FFF2-40B4-BE49-F238E27FC236}">
                  <a16:creationId xmlns:a16="http://schemas.microsoft.com/office/drawing/2014/main" id="{3E034DDD-BFB9-4B13-9A35-902D3759C7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11004" y="1377315"/>
              <a:ext cx="248159" cy="24333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336BDEFB-92FF-4461-8FBB-F5D7F60E0DA8}"/>
              </a:ext>
            </a:extLst>
          </p:cNvPr>
          <p:cNvSpPr txBox="1"/>
          <p:nvPr/>
        </p:nvSpPr>
        <p:spPr>
          <a:xfrm>
            <a:off x="3592079" y="3824868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V</a:t>
            </a:r>
            <a:endParaRPr lang="ru-RU" sz="24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8682DCF1-FDDC-4663-A571-F004F2C1BB45}"/>
              </a:ext>
            </a:extLst>
          </p:cNvPr>
          <p:cNvSpPr txBox="1"/>
          <p:nvPr/>
        </p:nvSpPr>
        <p:spPr>
          <a:xfrm>
            <a:off x="6568510" y="2704642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</a:t>
            </a:r>
            <a:endParaRPr lang="ru-RU" sz="24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2976D2-D889-4630-A323-BA89BF2CBA24}"/>
              </a:ext>
            </a:extLst>
          </p:cNvPr>
          <p:cNvSpPr txBox="1"/>
          <p:nvPr/>
        </p:nvSpPr>
        <p:spPr>
          <a:xfrm>
            <a:off x="1579911" y="1401528"/>
            <a:ext cx="659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</a:t>
            </a:r>
            <a:endParaRPr lang="ru-RU" sz="24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9D52E9FF-3782-4D3E-B758-6AF9904899E3}"/>
              </a:ext>
            </a:extLst>
          </p:cNvPr>
          <p:cNvSpPr txBox="1"/>
          <p:nvPr/>
        </p:nvSpPr>
        <p:spPr>
          <a:xfrm>
            <a:off x="8165228" y="3691850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</a:t>
            </a:r>
            <a:endParaRPr lang="ru-RU" sz="2400" dirty="0"/>
          </a:p>
        </p:txBody>
      </p:sp>
      <p:sp>
        <p:nvSpPr>
          <p:cNvPr id="109" name="Овал 108">
            <a:extLst>
              <a:ext uri="{FF2B5EF4-FFF2-40B4-BE49-F238E27FC236}">
                <a16:creationId xmlns:a16="http://schemas.microsoft.com/office/drawing/2014/main" id="{81CE12BA-E7EC-45E7-9A8A-4C77193C3EA2}"/>
              </a:ext>
            </a:extLst>
          </p:cNvPr>
          <p:cNvSpPr/>
          <p:nvPr/>
        </p:nvSpPr>
        <p:spPr>
          <a:xfrm>
            <a:off x="363553" y="1051921"/>
            <a:ext cx="77984" cy="77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10" name="Овал 109">
            <a:extLst>
              <a:ext uri="{FF2B5EF4-FFF2-40B4-BE49-F238E27FC236}">
                <a16:creationId xmlns:a16="http://schemas.microsoft.com/office/drawing/2014/main" id="{57739DB0-3815-47C3-A339-90B54928985F}"/>
              </a:ext>
            </a:extLst>
          </p:cNvPr>
          <p:cNvSpPr/>
          <p:nvPr/>
        </p:nvSpPr>
        <p:spPr>
          <a:xfrm>
            <a:off x="3713281" y="2886107"/>
            <a:ext cx="77984" cy="77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11" name="Овал 110">
            <a:extLst>
              <a:ext uri="{FF2B5EF4-FFF2-40B4-BE49-F238E27FC236}">
                <a16:creationId xmlns:a16="http://schemas.microsoft.com/office/drawing/2014/main" id="{31AA075E-7A66-427D-880C-4618A9491F99}"/>
              </a:ext>
            </a:extLst>
          </p:cNvPr>
          <p:cNvSpPr/>
          <p:nvPr/>
        </p:nvSpPr>
        <p:spPr>
          <a:xfrm>
            <a:off x="5981031" y="2886106"/>
            <a:ext cx="77984" cy="77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12" name="Овал 111">
            <a:extLst>
              <a:ext uri="{FF2B5EF4-FFF2-40B4-BE49-F238E27FC236}">
                <a16:creationId xmlns:a16="http://schemas.microsoft.com/office/drawing/2014/main" id="{391AB53B-6DC0-46EB-BC2B-9692FD73975E}"/>
              </a:ext>
            </a:extLst>
          </p:cNvPr>
          <p:cNvSpPr/>
          <p:nvPr/>
        </p:nvSpPr>
        <p:spPr>
          <a:xfrm>
            <a:off x="3724629" y="5036908"/>
            <a:ext cx="77984" cy="77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13" name="Овал 112">
            <a:extLst>
              <a:ext uri="{FF2B5EF4-FFF2-40B4-BE49-F238E27FC236}">
                <a16:creationId xmlns:a16="http://schemas.microsoft.com/office/drawing/2014/main" id="{41733675-ED73-4DD8-B0DF-882EBA4F1C2D}"/>
              </a:ext>
            </a:extLst>
          </p:cNvPr>
          <p:cNvSpPr/>
          <p:nvPr/>
        </p:nvSpPr>
        <p:spPr>
          <a:xfrm>
            <a:off x="5176568" y="5056849"/>
            <a:ext cx="77984" cy="77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14" name="Овал 113">
            <a:extLst>
              <a:ext uri="{FF2B5EF4-FFF2-40B4-BE49-F238E27FC236}">
                <a16:creationId xmlns:a16="http://schemas.microsoft.com/office/drawing/2014/main" id="{2AEEF26C-60E6-459B-97FE-D26F50AFB40E}"/>
              </a:ext>
            </a:extLst>
          </p:cNvPr>
          <p:cNvSpPr/>
          <p:nvPr/>
        </p:nvSpPr>
        <p:spPr>
          <a:xfrm>
            <a:off x="6781665" y="5056849"/>
            <a:ext cx="77984" cy="77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B101254C-74EA-470A-9628-20A1916620E7}"/>
              </a:ext>
            </a:extLst>
          </p:cNvPr>
          <p:cNvSpPr txBox="1"/>
          <p:nvPr/>
        </p:nvSpPr>
        <p:spPr>
          <a:xfrm>
            <a:off x="6753038" y="2200279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*</a:t>
            </a:r>
            <a:endParaRPr lang="ru-RU" sz="2400" dirty="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AE860024-6688-4575-938E-E560B1084F2A}"/>
              </a:ext>
            </a:extLst>
          </p:cNvPr>
          <p:cNvSpPr txBox="1"/>
          <p:nvPr/>
        </p:nvSpPr>
        <p:spPr>
          <a:xfrm>
            <a:off x="6856771" y="3348039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V</a:t>
            </a:r>
            <a:endParaRPr lang="ru-RU" sz="24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61BA5B50-853B-4AD9-B62F-8913E22B1A52}"/>
              </a:ext>
            </a:extLst>
          </p:cNvPr>
          <p:cNvSpPr txBox="1"/>
          <p:nvPr/>
        </p:nvSpPr>
        <p:spPr>
          <a:xfrm>
            <a:off x="7236021" y="2540151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</a:t>
            </a:r>
            <a:endParaRPr lang="ru-RU" sz="24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6DEC757-9A10-4183-A169-23D1D5EF3748}"/>
              </a:ext>
            </a:extLst>
          </p:cNvPr>
          <p:cNvSpPr txBox="1"/>
          <p:nvPr/>
        </p:nvSpPr>
        <p:spPr>
          <a:xfrm>
            <a:off x="6086661" y="2667033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*</a:t>
            </a:r>
            <a:endParaRPr lang="ru-RU" sz="24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0359D84-0B94-44E3-997A-A7EA7DFC4E94}"/>
              </a:ext>
            </a:extLst>
          </p:cNvPr>
          <p:cNvSpPr txBox="1"/>
          <p:nvPr/>
        </p:nvSpPr>
        <p:spPr>
          <a:xfrm>
            <a:off x="234062" y="151617"/>
            <a:ext cx="866648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25241" indent="125730" algn="just">
              <a:spcBef>
                <a:spcPts val="450"/>
              </a:spcBef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Электрические цепи 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постоянного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тока.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865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875DDF0-0FA9-40D5-B88F-8CFA063E7CAA}"/>
              </a:ext>
            </a:extLst>
          </p:cNvPr>
          <p:cNvSpPr txBox="1"/>
          <p:nvPr/>
        </p:nvSpPr>
        <p:spPr>
          <a:xfrm>
            <a:off x="85725" y="92352"/>
            <a:ext cx="8829675" cy="5144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25241" indent="125730" algn="just">
              <a:spcBef>
                <a:spcPts val="450"/>
              </a:spcBef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В электрических цепях постоянного тока  измеряются: напряжение </a:t>
            </a:r>
            <a:r>
              <a:rPr lang="en-US" sz="32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sz="32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сети, ток 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мощность 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расход электрической энергии </a:t>
            </a:r>
            <a:r>
              <a:rPr lang="en-US" sz="32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</a:t>
            </a:r>
            <a:r>
              <a:rPr lang="en-US" sz="32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определенный промежуток времени. </a:t>
            </a:r>
          </a:p>
          <a:p>
            <a:pPr marR="25241" indent="125730" algn="just">
              <a:spcBef>
                <a:spcPts val="450"/>
              </a:spcBef>
            </a:pP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Для таких измерений применяются вольт-метры, амперметры, ваттметры </a:t>
            </a:r>
            <a:r>
              <a:rPr lang="ru-RU" altLang="ru-RU" sz="3200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маг­нитоэлектри-ческой</a:t>
            </a:r>
            <a:r>
              <a:rPr lang="ru-RU" alt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системы с соответствующими пределами измере­ния, а также счетчики электрической энергии </a:t>
            </a:r>
            <a:r>
              <a:rPr lang="ru-RU" alt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электродинамической</a:t>
            </a: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системы. </a:t>
            </a:r>
            <a:endParaRPr lang="ru-RU" alt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25241" indent="125730" algn="just">
              <a:spcBef>
                <a:spcPts val="450"/>
              </a:spcBef>
            </a:pP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145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>
            <a:extLst>
              <a:ext uri="{FF2B5EF4-FFF2-40B4-BE49-F238E27FC236}">
                <a16:creationId xmlns:a16="http://schemas.microsoft.com/office/drawing/2014/main" id="{9209608B-AD9A-4924-9A5A-4EC79D9D63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8639175" cy="6101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>
            <a:lvl1pPr indent="155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Мощность, </a:t>
            </a:r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потребляемая из сети, рассчитывается по формуле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alt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alt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Вт.</a:t>
            </a: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16681" algn="just" defTabSz="685800"/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en-US" alt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alt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altLang="ru-RU" sz="28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соответственно   показания   вольтметра  и   амперметра. </a:t>
            </a:r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Поэтому, мощность можно определить по показаниям вольтметра и амперметра. </a:t>
            </a:r>
          </a:p>
          <a:p>
            <a:pPr indent="116681" algn="just" defTabSz="685800"/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Ваттметр</a:t>
            </a:r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подключается </a:t>
            </a:r>
            <a:r>
              <a:rPr lang="ru-RU" alt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</a:t>
            </a:r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потребителем </a:t>
            </a:r>
            <a:r>
              <a:rPr lang="ru-RU" alt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токовой</a:t>
            </a:r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катушкой, с клеммой обозначенной </a:t>
            </a:r>
            <a:r>
              <a:rPr lang="ru-RU" alt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«А», </a:t>
            </a:r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alt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параллельно</a:t>
            </a:r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потребителю катушкой </a:t>
            </a:r>
            <a:r>
              <a:rPr lang="ru-RU" alt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напряжения</a:t>
            </a:r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 клеммой обозначенной </a:t>
            </a:r>
            <a:r>
              <a:rPr lang="ru-RU" alt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alt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alt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Клеммы со </a:t>
            </a:r>
            <a:r>
              <a:rPr lang="ru-RU" alt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«звездочкой» </a:t>
            </a:r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соединяются проводником.</a:t>
            </a:r>
          </a:p>
          <a:p>
            <a:pPr indent="116681" algn="just" defTabSz="685800"/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Счетчик</a:t>
            </a:r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электроэнергии </a:t>
            </a:r>
            <a:r>
              <a:rPr 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</a:t>
            </a:r>
            <a:r>
              <a:rPr lang="ru-RU" sz="28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подключают к источнику и потребителю в соответствии с маркировкой на крышке  коммутационного щитка счетчика.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280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836F42E3-3E9C-4955-8949-87D8AA3684A8}"/>
              </a:ext>
            </a:extLst>
          </p:cNvPr>
          <p:cNvCxnSpPr>
            <a:cxnSpLocks/>
            <a:stCxn id="87" idx="6"/>
          </p:cNvCxnSpPr>
          <p:nvPr/>
        </p:nvCxnSpPr>
        <p:spPr>
          <a:xfrm flipV="1">
            <a:off x="353074" y="3406396"/>
            <a:ext cx="416852" cy="2323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Овал 4">
            <a:extLst>
              <a:ext uri="{FF2B5EF4-FFF2-40B4-BE49-F238E27FC236}">
                <a16:creationId xmlns:a16="http://schemas.microsoft.com/office/drawing/2014/main" id="{79109AC7-A33C-4BC8-9799-BB351D5469F4}"/>
              </a:ext>
            </a:extLst>
          </p:cNvPr>
          <p:cNvSpPr/>
          <p:nvPr/>
        </p:nvSpPr>
        <p:spPr>
          <a:xfrm>
            <a:off x="7185612" y="2988607"/>
            <a:ext cx="895350" cy="89535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9E140284-2D90-4CD6-9A73-67ECCFE2B650}"/>
              </a:ext>
            </a:extLst>
          </p:cNvPr>
          <p:cNvCxnSpPr>
            <a:stCxn id="5" idx="6"/>
          </p:cNvCxnSpPr>
          <p:nvPr/>
        </p:nvCxnSpPr>
        <p:spPr>
          <a:xfrm>
            <a:off x="8080962" y="3436282"/>
            <a:ext cx="65722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>
            <a:extLst>
              <a:ext uri="{FF2B5EF4-FFF2-40B4-BE49-F238E27FC236}">
                <a16:creationId xmlns:a16="http://schemas.microsoft.com/office/drawing/2014/main" id="{78DE9968-6E99-40A0-8EFA-2913E666CC54}"/>
              </a:ext>
            </a:extLst>
          </p:cNvPr>
          <p:cNvSpPr/>
          <p:nvPr/>
        </p:nvSpPr>
        <p:spPr>
          <a:xfrm>
            <a:off x="2824985" y="2934480"/>
            <a:ext cx="895350" cy="89535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20A9BCDF-142A-4651-A783-17E9E534D2D5}"/>
              </a:ext>
            </a:extLst>
          </p:cNvPr>
          <p:cNvCxnSpPr/>
          <p:nvPr/>
        </p:nvCxnSpPr>
        <p:spPr>
          <a:xfrm flipV="1">
            <a:off x="2496372" y="2496330"/>
            <a:ext cx="0" cy="8858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3DCA1912-D27E-4593-B190-BD0E32CE83DA}"/>
              </a:ext>
            </a:extLst>
          </p:cNvPr>
          <p:cNvCxnSpPr>
            <a:cxnSpLocks/>
          </p:cNvCxnSpPr>
          <p:nvPr/>
        </p:nvCxnSpPr>
        <p:spPr>
          <a:xfrm>
            <a:off x="2496372" y="2496330"/>
            <a:ext cx="77628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38F86CBE-86CB-464C-AE32-0A79C2311C67}"/>
              </a:ext>
            </a:extLst>
          </p:cNvPr>
          <p:cNvCxnSpPr/>
          <p:nvPr/>
        </p:nvCxnSpPr>
        <p:spPr>
          <a:xfrm>
            <a:off x="3129785" y="2496330"/>
            <a:ext cx="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6B95FBE7-7697-4443-AEE7-87BBF96817B4}"/>
              </a:ext>
            </a:extLst>
          </p:cNvPr>
          <p:cNvCxnSpPr>
            <a:stCxn id="8" idx="0"/>
          </p:cNvCxnSpPr>
          <p:nvPr/>
        </p:nvCxnSpPr>
        <p:spPr>
          <a:xfrm flipV="1">
            <a:off x="3272660" y="2496330"/>
            <a:ext cx="0" cy="4381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0FA5FFE0-B9EA-4E1E-BA1C-302D31F99E3B}"/>
              </a:ext>
            </a:extLst>
          </p:cNvPr>
          <p:cNvCxnSpPr>
            <a:cxnSpLocks/>
          </p:cNvCxnSpPr>
          <p:nvPr/>
        </p:nvCxnSpPr>
        <p:spPr>
          <a:xfrm flipV="1">
            <a:off x="428919" y="5559989"/>
            <a:ext cx="688762" cy="858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6C998AD6-31AE-4A75-A67E-30447C6C7C10}"/>
              </a:ext>
            </a:extLst>
          </p:cNvPr>
          <p:cNvCxnSpPr>
            <a:cxnSpLocks/>
          </p:cNvCxnSpPr>
          <p:nvPr/>
        </p:nvCxnSpPr>
        <p:spPr>
          <a:xfrm>
            <a:off x="3301235" y="3829831"/>
            <a:ext cx="0" cy="171450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AD48D12F-50CD-4CE8-A45E-B60C1BF298CB}"/>
              </a:ext>
            </a:extLst>
          </p:cNvPr>
          <p:cNvCxnSpPr>
            <a:cxnSpLocks/>
          </p:cNvCxnSpPr>
          <p:nvPr/>
        </p:nvCxnSpPr>
        <p:spPr>
          <a:xfrm flipV="1">
            <a:off x="3739250" y="3379298"/>
            <a:ext cx="507467" cy="124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B186F00B-04F1-448C-85E4-EB2EE03889A4}"/>
              </a:ext>
            </a:extLst>
          </p:cNvPr>
          <p:cNvSpPr/>
          <p:nvPr/>
        </p:nvSpPr>
        <p:spPr>
          <a:xfrm>
            <a:off x="631893" y="1701421"/>
            <a:ext cx="800055" cy="126206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0F8150B0-B78D-46CB-A384-F4AA8065AF5F}"/>
              </a:ext>
            </a:extLst>
          </p:cNvPr>
          <p:cNvCxnSpPr>
            <a:cxnSpLocks/>
          </p:cNvCxnSpPr>
          <p:nvPr/>
        </p:nvCxnSpPr>
        <p:spPr>
          <a:xfrm>
            <a:off x="769926" y="2815845"/>
            <a:ext cx="0" cy="59531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82F55546-6BE0-4FCD-B90C-1B3257A4AF95}"/>
              </a:ext>
            </a:extLst>
          </p:cNvPr>
          <p:cNvSpPr/>
          <p:nvPr/>
        </p:nvSpPr>
        <p:spPr>
          <a:xfrm>
            <a:off x="8600116" y="3863883"/>
            <a:ext cx="276222" cy="13620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36" name="Прямая соединительная линия 35">
            <a:extLst>
              <a:ext uri="{FF2B5EF4-FFF2-40B4-BE49-F238E27FC236}">
                <a16:creationId xmlns:a16="http://schemas.microsoft.com/office/drawing/2014/main" id="{0346F8CD-79B6-403A-BA4D-3DBF883C9ADD}"/>
              </a:ext>
            </a:extLst>
          </p:cNvPr>
          <p:cNvCxnSpPr>
            <a:cxnSpLocks/>
            <a:stCxn id="34" idx="0"/>
          </p:cNvCxnSpPr>
          <p:nvPr/>
        </p:nvCxnSpPr>
        <p:spPr>
          <a:xfrm flipV="1">
            <a:off x="8738227" y="3416208"/>
            <a:ext cx="0" cy="44767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>
            <a:extLst>
              <a:ext uri="{FF2B5EF4-FFF2-40B4-BE49-F238E27FC236}">
                <a16:creationId xmlns:a16="http://schemas.microsoft.com/office/drawing/2014/main" id="{614B6D7E-35BD-40D8-833F-EB4558C06AF1}"/>
              </a:ext>
            </a:extLst>
          </p:cNvPr>
          <p:cNvCxnSpPr>
            <a:cxnSpLocks/>
          </p:cNvCxnSpPr>
          <p:nvPr/>
        </p:nvCxnSpPr>
        <p:spPr>
          <a:xfrm flipV="1">
            <a:off x="1298564" y="2815845"/>
            <a:ext cx="0" cy="275272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id="{0F0A44F3-2A5E-43AA-9913-75DED33F7B47}"/>
              </a:ext>
            </a:extLst>
          </p:cNvPr>
          <p:cNvCxnSpPr>
            <a:stCxn id="34" idx="2"/>
          </p:cNvCxnSpPr>
          <p:nvPr/>
        </p:nvCxnSpPr>
        <p:spPr>
          <a:xfrm>
            <a:off x="8738227" y="5225958"/>
            <a:ext cx="0" cy="35242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>
            <a:extLst>
              <a:ext uri="{FF2B5EF4-FFF2-40B4-BE49-F238E27FC236}">
                <a16:creationId xmlns:a16="http://schemas.microsoft.com/office/drawing/2014/main" id="{D7208FF8-E3D1-49DC-BE0A-3A3D8FB0B79D}"/>
              </a:ext>
            </a:extLst>
          </p:cNvPr>
          <p:cNvCxnSpPr>
            <a:cxnSpLocks/>
          </p:cNvCxnSpPr>
          <p:nvPr/>
        </p:nvCxnSpPr>
        <p:spPr>
          <a:xfrm flipH="1">
            <a:off x="1298564" y="5544332"/>
            <a:ext cx="7439623" cy="242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>
            <a:extLst>
              <a:ext uri="{FF2B5EF4-FFF2-40B4-BE49-F238E27FC236}">
                <a16:creationId xmlns:a16="http://schemas.microsoft.com/office/drawing/2014/main" id="{6FD6D9E8-CBED-41D4-A288-0318B52412A2}"/>
              </a:ext>
            </a:extLst>
          </p:cNvPr>
          <p:cNvCxnSpPr>
            <a:cxnSpLocks/>
          </p:cNvCxnSpPr>
          <p:nvPr/>
        </p:nvCxnSpPr>
        <p:spPr>
          <a:xfrm flipV="1">
            <a:off x="960540" y="2815845"/>
            <a:ext cx="0" cy="5905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0D80B38A-BFE0-4FDA-B169-55C62D05E97C}"/>
              </a:ext>
            </a:extLst>
          </p:cNvPr>
          <p:cNvCxnSpPr>
            <a:cxnSpLocks/>
          </p:cNvCxnSpPr>
          <p:nvPr/>
        </p:nvCxnSpPr>
        <p:spPr>
          <a:xfrm>
            <a:off x="1117681" y="2815846"/>
            <a:ext cx="15708" cy="27527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>
            <a:extLst>
              <a:ext uri="{FF2B5EF4-FFF2-40B4-BE49-F238E27FC236}">
                <a16:creationId xmlns:a16="http://schemas.microsoft.com/office/drawing/2014/main" id="{5DB6A43E-9128-4C73-93B6-187E6CBC81FE}"/>
              </a:ext>
            </a:extLst>
          </p:cNvPr>
          <p:cNvCxnSpPr>
            <a:cxnSpLocks/>
          </p:cNvCxnSpPr>
          <p:nvPr/>
        </p:nvCxnSpPr>
        <p:spPr>
          <a:xfrm>
            <a:off x="936669" y="3412115"/>
            <a:ext cx="18759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Овал 66">
            <a:extLst>
              <a:ext uri="{FF2B5EF4-FFF2-40B4-BE49-F238E27FC236}">
                <a16:creationId xmlns:a16="http://schemas.microsoft.com/office/drawing/2014/main" id="{C1C37501-F433-4C93-A453-F593499BAED5}"/>
              </a:ext>
            </a:extLst>
          </p:cNvPr>
          <p:cNvSpPr/>
          <p:nvPr/>
        </p:nvSpPr>
        <p:spPr>
          <a:xfrm>
            <a:off x="6053330" y="4017857"/>
            <a:ext cx="895350" cy="89535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69" name="Прямая соединительная линия 68">
            <a:extLst>
              <a:ext uri="{FF2B5EF4-FFF2-40B4-BE49-F238E27FC236}">
                <a16:creationId xmlns:a16="http://schemas.microsoft.com/office/drawing/2014/main" id="{794879B5-2F83-4A8C-A1F0-F7250A88F5BA}"/>
              </a:ext>
            </a:extLst>
          </p:cNvPr>
          <p:cNvCxnSpPr>
            <a:cxnSpLocks/>
            <a:stCxn id="67" idx="0"/>
          </p:cNvCxnSpPr>
          <p:nvPr/>
        </p:nvCxnSpPr>
        <p:spPr>
          <a:xfrm flipV="1">
            <a:off x="6501005" y="3426380"/>
            <a:ext cx="0" cy="5914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>
            <a:extLst>
              <a:ext uri="{FF2B5EF4-FFF2-40B4-BE49-F238E27FC236}">
                <a16:creationId xmlns:a16="http://schemas.microsoft.com/office/drawing/2014/main" id="{7D1D1CDE-2D5A-4DDF-85D4-D9B4AC65E5AD}"/>
              </a:ext>
            </a:extLst>
          </p:cNvPr>
          <p:cNvCxnSpPr>
            <a:stCxn id="67" idx="4"/>
          </p:cNvCxnSpPr>
          <p:nvPr/>
        </p:nvCxnSpPr>
        <p:spPr>
          <a:xfrm>
            <a:off x="6501005" y="4913206"/>
            <a:ext cx="0" cy="63341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>
            <a:extLst>
              <a:ext uri="{FF2B5EF4-FFF2-40B4-BE49-F238E27FC236}">
                <a16:creationId xmlns:a16="http://schemas.microsoft.com/office/drawing/2014/main" id="{A776DDE8-442C-44BF-94DA-EC473564B9C6}"/>
              </a:ext>
            </a:extLst>
          </p:cNvPr>
          <p:cNvCxnSpPr/>
          <p:nvPr/>
        </p:nvCxnSpPr>
        <p:spPr>
          <a:xfrm>
            <a:off x="631893" y="2520569"/>
            <a:ext cx="80005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ABBA78D1-FC7B-4867-A2B2-CE304632A762}"/>
              </a:ext>
            </a:extLst>
          </p:cNvPr>
          <p:cNvSpPr txBox="1"/>
          <p:nvPr/>
        </p:nvSpPr>
        <p:spPr>
          <a:xfrm>
            <a:off x="440056" y="3353234"/>
            <a:ext cx="242887" cy="55399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ru-RU" sz="3000" dirty="0">
                <a:solidFill>
                  <a:srgbClr val="FF0000"/>
                </a:solidFill>
              </a:rPr>
              <a:t>ф</a:t>
            </a:r>
          </a:p>
        </p:txBody>
      </p:sp>
      <p:grpSp>
        <p:nvGrpSpPr>
          <p:cNvPr id="94" name="Группа 93">
            <a:extLst>
              <a:ext uri="{FF2B5EF4-FFF2-40B4-BE49-F238E27FC236}">
                <a16:creationId xmlns:a16="http://schemas.microsoft.com/office/drawing/2014/main" id="{9A376230-8EE5-40A7-9459-E830E9EB4903}"/>
              </a:ext>
            </a:extLst>
          </p:cNvPr>
          <p:cNvGrpSpPr/>
          <p:nvPr/>
        </p:nvGrpSpPr>
        <p:grpSpPr>
          <a:xfrm>
            <a:off x="203714" y="3332621"/>
            <a:ext cx="186119" cy="182502"/>
            <a:chOff x="4811004" y="1377315"/>
            <a:chExt cx="248159" cy="243336"/>
          </a:xfrm>
        </p:grpSpPr>
        <p:sp>
          <p:nvSpPr>
            <p:cNvPr id="87" name="Овал 86">
              <a:extLst>
                <a:ext uri="{FF2B5EF4-FFF2-40B4-BE49-F238E27FC236}">
                  <a16:creationId xmlns:a16="http://schemas.microsoft.com/office/drawing/2014/main" id="{1E47DD51-1101-4FFC-A492-EB6197CC442A}"/>
                </a:ext>
              </a:extLst>
            </p:cNvPr>
            <p:cNvSpPr/>
            <p:nvPr/>
          </p:nvSpPr>
          <p:spPr>
            <a:xfrm>
              <a:off x="4860018" y="1420742"/>
              <a:ext cx="150133" cy="17183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cxnSp>
          <p:nvCxnSpPr>
            <p:cNvPr id="91" name="Прямая соединительная линия 90">
              <a:extLst>
                <a:ext uri="{FF2B5EF4-FFF2-40B4-BE49-F238E27FC236}">
                  <a16:creationId xmlns:a16="http://schemas.microsoft.com/office/drawing/2014/main" id="{C588D4DC-272C-4395-B596-C18D88FF03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11004" y="1377315"/>
              <a:ext cx="248159" cy="24333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5" name="Группа 94">
            <a:extLst>
              <a:ext uri="{FF2B5EF4-FFF2-40B4-BE49-F238E27FC236}">
                <a16:creationId xmlns:a16="http://schemas.microsoft.com/office/drawing/2014/main" id="{2E200FBE-6CDD-47AB-966D-94D593611685}"/>
              </a:ext>
            </a:extLst>
          </p:cNvPr>
          <p:cNvGrpSpPr/>
          <p:nvPr/>
        </p:nvGrpSpPr>
        <p:grpSpPr>
          <a:xfrm>
            <a:off x="230361" y="5468849"/>
            <a:ext cx="186119" cy="182502"/>
            <a:chOff x="4811004" y="1377315"/>
            <a:chExt cx="248159" cy="243336"/>
          </a:xfrm>
        </p:grpSpPr>
        <p:sp>
          <p:nvSpPr>
            <p:cNvPr id="96" name="Овал 95">
              <a:extLst>
                <a:ext uri="{FF2B5EF4-FFF2-40B4-BE49-F238E27FC236}">
                  <a16:creationId xmlns:a16="http://schemas.microsoft.com/office/drawing/2014/main" id="{88EEA285-B95B-48C0-9285-A91C7E35E5F4}"/>
                </a:ext>
              </a:extLst>
            </p:cNvPr>
            <p:cNvSpPr/>
            <p:nvPr/>
          </p:nvSpPr>
          <p:spPr>
            <a:xfrm>
              <a:off x="4860018" y="1420742"/>
              <a:ext cx="150133" cy="17183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cxnSp>
          <p:nvCxnSpPr>
            <p:cNvPr id="97" name="Прямая соединительная линия 96">
              <a:extLst>
                <a:ext uri="{FF2B5EF4-FFF2-40B4-BE49-F238E27FC236}">
                  <a16:creationId xmlns:a16="http://schemas.microsoft.com/office/drawing/2014/main" id="{3C465FC9-8DBE-466E-989D-F0F8566B4DB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11004" y="1377315"/>
              <a:ext cx="248159" cy="2433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AC6237F2-A03F-4099-A193-ED18704BC8A0}"/>
              </a:ext>
            </a:extLst>
          </p:cNvPr>
          <p:cNvSpPr txBox="1"/>
          <p:nvPr/>
        </p:nvSpPr>
        <p:spPr>
          <a:xfrm>
            <a:off x="7457089" y="3168568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</a:t>
            </a:r>
            <a:endParaRPr lang="ru-RU" sz="2400" dirty="0"/>
          </a:p>
        </p:txBody>
      </p:sp>
      <p:grpSp>
        <p:nvGrpSpPr>
          <p:cNvPr id="99" name="Группа 98">
            <a:extLst>
              <a:ext uri="{FF2B5EF4-FFF2-40B4-BE49-F238E27FC236}">
                <a16:creationId xmlns:a16="http://schemas.microsoft.com/office/drawing/2014/main" id="{7B1EF876-F316-4CA4-BE41-DBD225EFB197}"/>
              </a:ext>
            </a:extLst>
          </p:cNvPr>
          <p:cNvGrpSpPr/>
          <p:nvPr/>
        </p:nvGrpSpPr>
        <p:grpSpPr>
          <a:xfrm>
            <a:off x="167740" y="6575239"/>
            <a:ext cx="186119" cy="182502"/>
            <a:chOff x="4811004" y="1377315"/>
            <a:chExt cx="248159" cy="243336"/>
          </a:xfrm>
        </p:grpSpPr>
        <p:sp>
          <p:nvSpPr>
            <p:cNvPr id="100" name="Овал 99">
              <a:extLst>
                <a:ext uri="{FF2B5EF4-FFF2-40B4-BE49-F238E27FC236}">
                  <a16:creationId xmlns:a16="http://schemas.microsoft.com/office/drawing/2014/main" id="{DBDEB16C-0310-4431-9117-4F6109C86165}"/>
                </a:ext>
              </a:extLst>
            </p:cNvPr>
            <p:cNvSpPr/>
            <p:nvPr/>
          </p:nvSpPr>
          <p:spPr>
            <a:xfrm>
              <a:off x="4860018" y="1420742"/>
              <a:ext cx="150133" cy="17183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cxnSp>
          <p:nvCxnSpPr>
            <p:cNvPr id="101" name="Прямая соединительная линия 100">
              <a:extLst>
                <a:ext uri="{FF2B5EF4-FFF2-40B4-BE49-F238E27FC236}">
                  <a16:creationId xmlns:a16="http://schemas.microsoft.com/office/drawing/2014/main" id="{3E034DDD-BFB9-4B13-9A35-902D3759C7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11004" y="1377315"/>
              <a:ext cx="248159" cy="24333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336BDEFB-92FF-4461-8FBB-F5D7F60E0DA8}"/>
              </a:ext>
            </a:extLst>
          </p:cNvPr>
          <p:cNvSpPr txBox="1"/>
          <p:nvPr/>
        </p:nvSpPr>
        <p:spPr>
          <a:xfrm>
            <a:off x="6303381" y="4234699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V</a:t>
            </a:r>
            <a:endParaRPr lang="ru-RU" sz="24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8682DCF1-FDDC-4663-A571-F004F2C1BB45}"/>
              </a:ext>
            </a:extLst>
          </p:cNvPr>
          <p:cNvSpPr txBox="1"/>
          <p:nvPr/>
        </p:nvSpPr>
        <p:spPr>
          <a:xfrm>
            <a:off x="3056990" y="3153098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</a:t>
            </a:r>
            <a:endParaRPr lang="ru-RU" sz="24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2976D2-D889-4630-A323-BA89BF2CBA24}"/>
              </a:ext>
            </a:extLst>
          </p:cNvPr>
          <p:cNvSpPr txBox="1"/>
          <p:nvPr/>
        </p:nvSpPr>
        <p:spPr>
          <a:xfrm>
            <a:off x="702012" y="1874223"/>
            <a:ext cx="659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</a:t>
            </a:r>
            <a:endParaRPr lang="ru-RU" sz="24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9D52E9FF-3782-4D3E-B758-6AF9904899E3}"/>
              </a:ext>
            </a:extLst>
          </p:cNvPr>
          <p:cNvSpPr txBox="1"/>
          <p:nvPr/>
        </p:nvSpPr>
        <p:spPr>
          <a:xfrm>
            <a:off x="8876338" y="4192208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Z</a:t>
            </a:r>
            <a:endParaRPr lang="ru-RU" sz="2400" dirty="0"/>
          </a:p>
        </p:txBody>
      </p:sp>
      <p:sp>
        <p:nvSpPr>
          <p:cNvPr id="109" name="Овал 108">
            <a:extLst>
              <a:ext uri="{FF2B5EF4-FFF2-40B4-BE49-F238E27FC236}">
                <a16:creationId xmlns:a16="http://schemas.microsoft.com/office/drawing/2014/main" id="{81CE12BA-E7EC-45E7-9A8A-4C77193C3EA2}"/>
              </a:ext>
            </a:extLst>
          </p:cNvPr>
          <p:cNvSpPr/>
          <p:nvPr/>
        </p:nvSpPr>
        <p:spPr>
          <a:xfrm>
            <a:off x="835351" y="6666490"/>
            <a:ext cx="77984" cy="77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10" name="Овал 109">
            <a:extLst>
              <a:ext uri="{FF2B5EF4-FFF2-40B4-BE49-F238E27FC236}">
                <a16:creationId xmlns:a16="http://schemas.microsoft.com/office/drawing/2014/main" id="{57739DB0-3815-47C3-A339-90B54928985F}"/>
              </a:ext>
            </a:extLst>
          </p:cNvPr>
          <p:cNvSpPr/>
          <p:nvPr/>
        </p:nvSpPr>
        <p:spPr>
          <a:xfrm>
            <a:off x="6462014" y="5502066"/>
            <a:ext cx="77984" cy="77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11" name="Овал 110">
            <a:extLst>
              <a:ext uri="{FF2B5EF4-FFF2-40B4-BE49-F238E27FC236}">
                <a16:creationId xmlns:a16="http://schemas.microsoft.com/office/drawing/2014/main" id="{31AA075E-7A66-427D-880C-4618A9491F99}"/>
              </a:ext>
            </a:extLst>
          </p:cNvPr>
          <p:cNvSpPr/>
          <p:nvPr/>
        </p:nvSpPr>
        <p:spPr>
          <a:xfrm>
            <a:off x="2456665" y="3348396"/>
            <a:ext cx="77984" cy="77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12" name="Овал 111">
            <a:extLst>
              <a:ext uri="{FF2B5EF4-FFF2-40B4-BE49-F238E27FC236}">
                <a16:creationId xmlns:a16="http://schemas.microsoft.com/office/drawing/2014/main" id="{391AB53B-6DC0-46EB-BC2B-9692FD73975E}"/>
              </a:ext>
            </a:extLst>
          </p:cNvPr>
          <p:cNvSpPr/>
          <p:nvPr/>
        </p:nvSpPr>
        <p:spPr>
          <a:xfrm>
            <a:off x="1816255" y="5532863"/>
            <a:ext cx="77984" cy="77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13" name="Овал 112">
            <a:extLst>
              <a:ext uri="{FF2B5EF4-FFF2-40B4-BE49-F238E27FC236}">
                <a16:creationId xmlns:a16="http://schemas.microsoft.com/office/drawing/2014/main" id="{41733675-ED73-4DD8-B0DF-882EBA4F1C2D}"/>
              </a:ext>
            </a:extLst>
          </p:cNvPr>
          <p:cNvSpPr/>
          <p:nvPr/>
        </p:nvSpPr>
        <p:spPr>
          <a:xfrm>
            <a:off x="1819484" y="3379298"/>
            <a:ext cx="77984" cy="77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14" name="Овал 113">
            <a:extLst>
              <a:ext uri="{FF2B5EF4-FFF2-40B4-BE49-F238E27FC236}">
                <a16:creationId xmlns:a16="http://schemas.microsoft.com/office/drawing/2014/main" id="{2AEEF26C-60E6-459B-97FE-D26F50AFB40E}"/>
              </a:ext>
            </a:extLst>
          </p:cNvPr>
          <p:cNvSpPr/>
          <p:nvPr/>
        </p:nvSpPr>
        <p:spPr>
          <a:xfrm>
            <a:off x="3270145" y="5505305"/>
            <a:ext cx="77984" cy="77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B101254C-74EA-470A-9628-20A1916620E7}"/>
              </a:ext>
            </a:extLst>
          </p:cNvPr>
          <p:cNvSpPr txBox="1"/>
          <p:nvPr/>
        </p:nvSpPr>
        <p:spPr>
          <a:xfrm>
            <a:off x="3241518" y="2648735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*</a:t>
            </a:r>
            <a:endParaRPr lang="ru-RU" sz="2400" dirty="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AE860024-6688-4575-938E-E560B1084F2A}"/>
              </a:ext>
            </a:extLst>
          </p:cNvPr>
          <p:cNvSpPr txBox="1"/>
          <p:nvPr/>
        </p:nvSpPr>
        <p:spPr>
          <a:xfrm>
            <a:off x="3345251" y="3796495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V</a:t>
            </a:r>
            <a:endParaRPr lang="ru-RU" sz="24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61BA5B50-853B-4AD9-B62F-8913E22B1A52}"/>
              </a:ext>
            </a:extLst>
          </p:cNvPr>
          <p:cNvSpPr txBox="1"/>
          <p:nvPr/>
        </p:nvSpPr>
        <p:spPr>
          <a:xfrm>
            <a:off x="3724501" y="2988607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</a:t>
            </a:r>
            <a:endParaRPr lang="ru-RU" sz="24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6DEC757-9A10-4183-A169-23D1D5EF3748}"/>
              </a:ext>
            </a:extLst>
          </p:cNvPr>
          <p:cNvSpPr txBox="1"/>
          <p:nvPr/>
        </p:nvSpPr>
        <p:spPr>
          <a:xfrm>
            <a:off x="2559179" y="3173988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*</a:t>
            </a:r>
            <a:endParaRPr lang="ru-RU" sz="2400" dirty="0"/>
          </a:p>
        </p:txBody>
      </p:sp>
      <p:sp>
        <p:nvSpPr>
          <p:cNvPr id="61" name="Овал 60">
            <a:extLst>
              <a:ext uri="{FF2B5EF4-FFF2-40B4-BE49-F238E27FC236}">
                <a16:creationId xmlns:a16="http://schemas.microsoft.com/office/drawing/2014/main" id="{0129147A-473B-4E73-B111-5AFA11D6C44D}"/>
              </a:ext>
            </a:extLst>
          </p:cNvPr>
          <p:cNvSpPr/>
          <p:nvPr/>
        </p:nvSpPr>
        <p:spPr>
          <a:xfrm>
            <a:off x="1411630" y="4064532"/>
            <a:ext cx="895350" cy="89535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FBA8E4C-847B-439A-9454-CBFCCE4850FA}"/>
              </a:ext>
            </a:extLst>
          </p:cNvPr>
          <p:cNvSpPr txBox="1"/>
          <p:nvPr/>
        </p:nvSpPr>
        <p:spPr>
          <a:xfrm>
            <a:off x="1605812" y="4258160"/>
            <a:ext cx="5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Hz</a:t>
            </a:r>
            <a:endParaRPr lang="ru-RU" sz="2400" dirty="0"/>
          </a:p>
        </p:txBody>
      </p:sp>
      <p:cxnSp>
        <p:nvCxnSpPr>
          <p:cNvPr id="70" name="Прямая соединительная линия 69">
            <a:extLst>
              <a:ext uri="{FF2B5EF4-FFF2-40B4-BE49-F238E27FC236}">
                <a16:creationId xmlns:a16="http://schemas.microsoft.com/office/drawing/2014/main" id="{A6C4A3ED-3672-4393-A89A-23A04B5F64F6}"/>
              </a:ext>
            </a:extLst>
          </p:cNvPr>
          <p:cNvCxnSpPr>
            <a:cxnSpLocks/>
            <a:stCxn id="61" idx="0"/>
          </p:cNvCxnSpPr>
          <p:nvPr/>
        </p:nvCxnSpPr>
        <p:spPr>
          <a:xfrm flipV="1">
            <a:off x="1859305" y="3419533"/>
            <a:ext cx="0" cy="64499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>
            <a:extLst>
              <a:ext uri="{FF2B5EF4-FFF2-40B4-BE49-F238E27FC236}">
                <a16:creationId xmlns:a16="http://schemas.microsoft.com/office/drawing/2014/main" id="{1A3B495C-E93B-4D14-A04D-98E66C2B3E7C}"/>
              </a:ext>
            </a:extLst>
          </p:cNvPr>
          <p:cNvCxnSpPr>
            <a:cxnSpLocks/>
          </p:cNvCxnSpPr>
          <p:nvPr/>
        </p:nvCxnSpPr>
        <p:spPr>
          <a:xfrm flipV="1">
            <a:off x="1863788" y="4944786"/>
            <a:ext cx="5695" cy="6062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>
            <a:extLst>
              <a:ext uri="{FF2B5EF4-FFF2-40B4-BE49-F238E27FC236}">
                <a16:creationId xmlns:a16="http://schemas.microsoft.com/office/drawing/2014/main" id="{A0E92DAF-84FA-4FE8-BA34-605394139939}"/>
              </a:ext>
            </a:extLst>
          </p:cNvPr>
          <p:cNvCxnSpPr>
            <a:cxnSpLocks/>
            <a:endCxn id="5" idx="2"/>
          </p:cNvCxnSpPr>
          <p:nvPr/>
        </p:nvCxnSpPr>
        <p:spPr>
          <a:xfrm>
            <a:off x="6468915" y="3427046"/>
            <a:ext cx="716697" cy="923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Овал 78">
            <a:extLst>
              <a:ext uri="{FF2B5EF4-FFF2-40B4-BE49-F238E27FC236}">
                <a16:creationId xmlns:a16="http://schemas.microsoft.com/office/drawing/2014/main" id="{B8DF3A26-021C-405B-BB7F-7B16D7143916}"/>
              </a:ext>
            </a:extLst>
          </p:cNvPr>
          <p:cNvSpPr/>
          <p:nvPr/>
        </p:nvSpPr>
        <p:spPr>
          <a:xfrm>
            <a:off x="4601955" y="2923046"/>
            <a:ext cx="895350" cy="89535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80" name="Прямая соединительная линия 79">
            <a:extLst>
              <a:ext uri="{FF2B5EF4-FFF2-40B4-BE49-F238E27FC236}">
                <a16:creationId xmlns:a16="http://schemas.microsoft.com/office/drawing/2014/main" id="{9811FFCC-097A-49CB-BDE9-C38927A2228A}"/>
              </a:ext>
            </a:extLst>
          </p:cNvPr>
          <p:cNvCxnSpPr/>
          <p:nvPr/>
        </p:nvCxnSpPr>
        <p:spPr>
          <a:xfrm flipV="1">
            <a:off x="4273342" y="2484896"/>
            <a:ext cx="0" cy="8858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>
            <a:extLst>
              <a:ext uri="{FF2B5EF4-FFF2-40B4-BE49-F238E27FC236}">
                <a16:creationId xmlns:a16="http://schemas.microsoft.com/office/drawing/2014/main" id="{9AB4E7F5-64D2-4C4F-9E11-38066F4D8527}"/>
              </a:ext>
            </a:extLst>
          </p:cNvPr>
          <p:cNvCxnSpPr>
            <a:cxnSpLocks/>
          </p:cNvCxnSpPr>
          <p:nvPr/>
        </p:nvCxnSpPr>
        <p:spPr>
          <a:xfrm>
            <a:off x="4273342" y="2484896"/>
            <a:ext cx="77628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>
            <a:extLst>
              <a:ext uri="{FF2B5EF4-FFF2-40B4-BE49-F238E27FC236}">
                <a16:creationId xmlns:a16="http://schemas.microsoft.com/office/drawing/2014/main" id="{30A19AEE-6E5F-4BC0-A88F-483184490E33}"/>
              </a:ext>
            </a:extLst>
          </p:cNvPr>
          <p:cNvCxnSpPr/>
          <p:nvPr/>
        </p:nvCxnSpPr>
        <p:spPr>
          <a:xfrm>
            <a:off x="4906755" y="2484896"/>
            <a:ext cx="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>
            <a:extLst>
              <a:ext uri="{FF2B5EF4-FFF2-40B4-BE49-F238E27FC236}">
                <a16:creationId xmlns:a16="http://schemas.microsoft.com/office/drawing/2014/main" id="{364B579A-472C-4A7A-8FBC-44A1DFD01300}"/>
              </a:ext>
            </a:extLst>
          </p:cNvPr>
          <p:cNvCxnSpPr>
            <a:stCxn id="79" idx="0"/>
          </p:cNvCxnSpPr>
          <p:nvPr/>
        </p:nvCxnSpPr>
        <p:spPr>
          <a:xfrm flipV="1">
            <a:off x="5049630" y="2484896"/>
            <a:ext cx="0" cy="4381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>
            <a:extLst>
              <a:ext uri="{FF2B5EF4-FFF2-40B4-BE49-F238E27FC236}">
                <a16:creationId xmlns:a16="http://schemas.microsoft.com/office/drawing/2014/main" id="{4E514AE3-5BBC-404B-9D38-EF77B296DEBF}"/>
              </a:ext>
            </a:extLst>
          </p:cNvPr>
          <p:cNvCxnSpPr>
            <a:cxnSpLocks/>
          </p:cNvCxnSpPr>
          <p:nvPr/>
        </p:nvCxnSpPr>
        <p:spPr>
          <a:xfrm>
            <a:off x="5078205" y="3818397"/>
            <a:ext cx="0" cy="171450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14FC73F9-676A-419F-906B-5E91FF05439F}"/>
              </a:ext>
            </a:extLst>
          </p:cNvPr>
          <p:cNvSpPr txBox="1"/>
          <p:nvPr/>
        </p:nvSpPr>
        <p:spPr>
          <a:xfrm>
            <a:off x="4867921" y="3110400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endParaRPr lang="ru-RU" sz="2400" dirty="0"/>
          </a:p>
        </p:txBody>
      </p:sp>
      <p:sp>
        <p:nvSpPr>
          <p:cNvPr id="90" name="Овал 89">
            <a:extLst>
              <a:ext uri="{FF2B5EF4-FFF2-40B4-BE49-F238E27FC236}">
                <a16:creationId xmlns:a16="http://schemas.microsoft.com/office/drawing/2014/main" id="{C7CB0465-2456-4ECA-93B9-01FA8E70E290}"/>
              </a:ext>
            </a:extLst>
          </p:cNvPr>
          <p:cNvSpPr/>
          <p:nvPr/>
        </p:nvSpPr>
        <p:spPr>
          <a:xfrm>
            <a:off x="6462014" y="3386732"/>
            <a:ext cx="77984" cy="77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92" name="Овал 91">
            <a:extLst>
              <a:ext uri="{FF2B5EF4-FFF2-40B4-BE49-F238E27FC236}">
                <a16:creationId xmlns:a16="http://schemas.microsoft.com/office/drawing/2014/main" id="{1D3275D1-C011-4621-BBC0-59C9DE1B59E9}"/>
              </a:ext>
            </a:extLst>
          </p:cNvPr>
          <p:cNvSpPr/>
          <p:nvPr/>
        </p:nvSpPr>
        <p:spPr>
          <a:xfrm>
            <a:off x="4233635" y="3336962"/>
            <a:ext cx="77984" cy="77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93" name="Овал 92">
            <a:extLst>
              <a:ext uri="{FF2B5EF4-FFF2-40B4-BE49-F238E27FC236}">
                <a16:creationId xmlns:a16="http://schemas.microsoft.com/office/drawing/2014/main" id="{836825AD-6AD9-489F-B55A-479E36F1C607}"/>
              </a:ext>
            </a:extLst>
          </p:cNvPr>
          <p:cNvSpPr/>
          <p:nvPr/>
        </p:nvSpPr>
        <p:spPr>
          <a:xfrm>
            <a:off x="5047115" y="5493871"/>
            <a:ext cx="77984" cy="77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6CAB23D-EA4D-4903-9B0A-1A9FD74A6E41}"/>
              </a:ext>
            </a:extLst>
          </p:cNvPr>
          <p:cNvSpPr txBox="1"/>
          <p:nvPr/>
        </p:nvSpPr>
        <p:spPr>
          <a:xfrm>
            <a:off x="5018488" y="2637301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*</a:t>
            </a:r>
            <a:endParaRPr lang="ru-RU" sz="2400" dirty="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E73CAAB-192E-4CCC-9EED-B163E862BE61}"/>
              </a:ext>
            </a:extLst>
          </p:cNvPr>
          <p:cNvSpPr txBox="1"/>
          <p:nvPr/>
        </p:nvSpPr>
        <p:spPr>
          <a:xfrm>
            <a:off x="5122221" y="3785061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V</a:t>
            </a:r>
            <a:endParaRPr lang="ru-RU" sz="24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FDD2C07B-7B65-4375-968C-335C1F7D4C98}"/>
              </a:ext>
            </a:extLst>
          </p:cNvPr>
          <p:cNvSpPr txBox="1"/>
          <p:nvPr/>
        </p:nvSpPr>
        <p:spPr>
          <a:xfrm>
            <a:off x="5501471" y="2977173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</a:t>
            </a:r>
            <a:endParaRPr lang="ru-RU" sz="24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5D79396-6FB8-4B2D-A570-4C245B576BC6}"/>
              </a:ext>
            </a:extLst>
          </p:cNvPr>
          <p:cNvSpPr txBox="1"/>
          <p:nvPr/>
        </p:nvSpPr>
        <p:spPr>
          <a:xfrm>
            <a:off x="4326123" y="3101655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*</a:t>
            </a:r>
            <a:endParaRPr lang="ru-RU" sz="2400" dirty="0"/>
          </a:p>
        </p:txBody>
      </p:sp>
      <p:cxnSp>
        <p:nvCxnSpPr>
          <p:cNvPr id="119" name="Прямая соединительная линия 118">
            <a:extLst>
              <a:ext uri="{FF2B5EF4-FFF2-40B4-BE49-F238E27FC236}">
                <a16:creationId xmlns:a16="http://schemas.microsoft.com/office/drawing/2014/main" id="{97670CE0-26D6-43B1-8F0D-6109A807AEF3}"/>
              </a:ext>
            </a:extLst>
          </p:cNvPr>
          <p:cNvCxnSpPr>
            <a:cxnSpLocks/>
          </p:cNvCxnSpPr>
          <p:nvPr/>
        </p:nvCxnSpPr>
        <p:spPr>
          <a:xfrm>
            <a:off x="5477230" y="3426380"/>
            <a:ext cx="102377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Прямая соединительная линия 119">
            <a:extLst>
              <a:ext uri="{FF2B5EF4-FFF2-40B4-BE49-F238E27FC236}">
                <a16:creationId xmlns:a16="http://schemas.microsoft.com/office/drawing/2014/main" id="{4FC52E65-AEC0-4784-9DD5-A0191B60A509}"/>
              </a:ext>
            </a:extLst>
          </p:cNvPr>
          <p:cNvCxnSpPr>
            <a:cxnSpLocks/>
          </p:cNvCxnSpPr>
          <p:nvPr/>
        </p:nvCxnSpPr>
        <p:spPr>
          <a:xfrm>
            <a:off x="4311619" y="3379298"/>
            <a:ext cx="27843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>
            <a:extLst>
              <a:ext uri="{FF2B5EF4-FFF2-40B4-BE49-F238E27FC236}">
                <a16:creationId xmlns:a16="http://schemas.microsoft.com/office/drawing/2014/main" id="{A13B24E5-F777-41B0-A9D6-EB1737D25932}"/>
              </a:ext>
            </a:extLst>
          </p:cNvPr>
          <p:cNvSpPr txBox="1"/>
          <p:nvPr/>
        </p:nvSpPr>
        <p:spPr>
          <a:xfrm>
            <a:off x="415417" y="5024385"/>
            <a:ext cx="242887" cy="55399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3000" dirty="0"/>
              <a:t>0</a:t>
            </a:r>
            <a:endParaRPr lang="ru-RU" sz="3000" dirty="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149D7994-2DF8-47CC-A1CC-AF919A92B128}"/>
              </a:ext>
            </a:extLst>
          </p:cNvPr>
          <p:cNvSpPr txBox="1"/>
          <p:nvPr/>
        </p:nvSpPr>
        <p:spPr>
          <a:xfrm>
            <a:off x="1407951" y="2869874"/>
            <a:ext cx="242887" cy="55399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ru-RU" sz="3000" dirty="0">
                <a:solidFill>
                  <a:srgbClr val="FF0000"/>
                </a:solidFill>
              </a:rPr>
              <a:t>ф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424638C9-56A5-46AB-AB97-44F4EB137105}"/>
              </a:ext>
            </a:extLst>
          </p:cNvPr>
          <p:cNvSpPr txBox="1"/>
          <p:nvPr/>
        </p:nvSpPr>
        <p:spPr>
          <a:xfrm>
            <a:off x="1273379" y="5088235"/>
            <a:ext cx="242887" cy="55399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3000" dirty="0"/>
              <a:t>0</a:t>
            </a:r>
            <a:endParaRPr lang="ru-RU" sz="3000" dirty="0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7A7B4F69-29CA-4545-8392-665E834AD86E}"/>
              </a:ext>
            </a:extLst>
          </p:cNvPr>
          <p:cNvSpPr txBox="1"/>
          <p:nvPr/>
        </p:nvSpPr>
        <p:spPr>
          <a:xfrm>
            <a:off x="203714" y="163063"/>
            <a:ext cx="868186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" marR="8890" indent="155575" algn="just"/>
            <a:r>
              <a:rPr lang="ru-RU" sz="2800" spc="-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800" spc="-1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днофазные</a:t>
            </a:r>
            <a:r>
              <a:rPr lang="ru-RU" sz="2800" spc="-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электрические цепи переменного тока.</a:t>
            </a:r>
            <a:endParaRPr lang="ru-RU" sz="2800" spc="-1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217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46FBFC3-066C-4362-893B-B339D5258AD4}"/>
              </a:ext>
            </a:extLst>
          </p:cNvPr>
          <p:cNvSpPr txBox="1"/>
          <p:nvPr/>
        </p:nvSpPr>
        <p:spPr>
          <a:xfrm>
            <a:off x="0" y="0"/>
            <a:ext cx="8845827" cy="9448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" marR="8890" indent="155575" algn="just"/>
            <a:r>
              <a:rPr lang="ru-RU" sz="3200" spc="-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Величины напряжения и тока измеряются вольтметром и амперметром </a:t>
            </a:r>
            <a:r>
              <a:rPr lang="ru-RU" sz="3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электромагнитной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системы,  мощность измеряется </a:t>
            </a:r>
            <a:r>
              <a:rPr lang="ru-RU" sz="3200" spc="-5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однофазным</a:t>
            </a:r>
            <a:r>
              <a:rPr lang="ru-RU" sz="32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ваттметром </a:t>
            </a:r>
            <a:r>
              <a:rPr lang="ru-RU" sz="3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электромагнитной</a:t>
            </a:r>
            <a:r>
              <a:rPr lang="ru-RU" sz="32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системы, а расход электрической энергий — </a:t>
            </a:r>
            <a:r>
              <a:rPr lang="ru-RU" sz="3200" spc="-5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одно­фазным </a:t>
            </a:r>
            <a:r>
              <a:rPr lang="ru-RU" sz="32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счетчиком активной энергии </a:t>
            </a:r>
            <a:r>
              <a:rPr lang="ru-RU" sz="3200" spc="-5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индукционной</a:t>
            </a:r>
            <a:r>
              <a:rPr lang="ru-RU" sz="32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системы.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350" marR="8890" indent="155575" algn="just"/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Счетчик</a:t>
            </a: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переменного</a:t>
            </a: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тока электроэнергии </a:t>
            </a:r>
            <a:r>
              <a:rPr lang="en-US" sz="32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</a:t>
            </a:r>
            <a:r>
              <a:rPr lang="ru-RU" sz="32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подключают к источнику и потребителю в соответствии</a:t>
            </a:r>
            <a:r>
              <a:rPr lang="ru-RU" sz="3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маркировкой на</a:t>
            </a:r>
            <a:r>
              <a:rPr lang="ru-RU" sz="3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крышке</a:t>
            </a:r>
            <a:r>
              <a:rPr lang="ru-RU" sz="3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коммутационного</a:t>
            </a:r>
            <a:r>
              <a:rPr lang="ru-RU" sz="3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щитка счетчика</a:t>
            </a:r>
            <a:r>
              <a:rPr lang="ru-RU" sz="3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6350" marR="8890" indent="155575" algn="just"/>
            <a:r>
              <a:rPr lang="ru-RU" sz="3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spc="-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Частота переменного тока </a:t>
            </a:r>
            <a:r>
              <a:rPr lang="en-US" sz="3200" i="1" spc="-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r>
              <a:rPr lang="ru-RU" sz="3200" spc="-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из­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меряется частотомером ферродинамической системы . 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50" marR="8890" indent="155575" algn="just"/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50" marR="8890" indent="155575" algn="just"/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50" marR="8890" indent="155575" algn="just"/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50" marR="8890" indent="155575" algn="just">
              <a:spcAft>
                <a:spcPts val="0"/>
              </a:spcAft>
            </a:pPr>
            <a:endParaRPr lang="ru-RU" sz="3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50" marR="8890" indent="155575" algn="just">
              <a:spcAft>
                <a:spcPts val="0"/>
              </a:spcAft>
            </a:pPr>
            <a:endParaRPr lang="ru-RU" sz="3200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50" marR="8890" indent="155575" algn="just">
              <a:spcAft>
                <a:spcPts val="0"/>
              </a:spcAft>
            </a:pPr>
            <a:endParaRPr lang="ru-RU" sz="3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50" marR="8890" indent="155575" algn="just">
              <a:spcAft>
                <a:spcPts val="0"/>
              </a:spcAft>
            </a:pP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854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C8DE52A-7CAA-4282-9D0A-FDF97683D70A}"/>
                  </a:ext>
                </a:extLst>
              </p:cNvPr>
              <p:cNvSpPr txBox="1"/>
              <p:nvPr/>
            </p:nvSpPr>
            <p:spPr>
              <a:xfrm>
                <a:off x="89452" y="122635"/>
                <a:ext cx="8965096" cy="59983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R="6350" indent="170815" algn="just"/>
                <a:r>
                  <a:rPr lang="ru-RU" sz="3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Фазометром</a:t>
                </a:r>
                <a:r>
                  <a:rPr lang="ru-RU" sz="3200" i="1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l-GR" sz="40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φ</a:t>
                </a:r>
                <a:r>
                  <a:rPr lang="ru-RU" sz="32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ru-RU" sz="3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электродинамической системы, </a:t>
                </a:r>
                <a:r>
                  <a:rPr lang="ru-RU" sz="32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определяют угол сдвига фаз и коэффициент </a:t>
                </a:r>
                <a:r>
                  <a:rPr lang="ru-RU" sz="32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мощ-ности</a:t>
                </a:r>
                <a:r>
                  <a:rPr lang="ru-RU" sz="32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6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Cos</a:t>
                </a:r>
                <a:r>
                  <a:rPr lang="el-GR" sz="36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φ</a:t>
                </a:r>
                <a:r>
                  <a:rPr lang="ru-RU" sz="32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r>
                  <a:rPr lang="ru-RU" sz="3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характер</a:t>
                </a:r>
                <a:r>
                  <a:rPr lang="ru-RU" sz="3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на­грузки (</a:t>
                </a:r>
                <a:r>
                  <a:rPr lang="ru-RU" sz="3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индуктивный</a:t>
                </a:r>
                <a:r>
                  <a:rPr lang="ru-RU" sz="3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— </a:t>
                </a:r>
                <a:r>
                  <a:rPr lang="ru-RU" sz="4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4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φ</a:t>
                </a:r>
                <a:r>
                  <a:rPr lang="ru-RU" sz="4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&gt; 0) </a:t>
                </a:r>
                <a:r>
                  <a:rPr lang="ru-RU" sz="3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или </a:t>
                </a:r>
                <a:r>
                  <a:rPr lang="ru-RU" sz="3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емкостный </a:t>
                </a:r>
                <a:r>
                  <a:rPr lang="ru-RU" sz="3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— </a:t>
                </a:r>
                <a:r>
                  <a:rPr lang="ru-RU" sz="4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4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φ</a:t>
                </a:r>
                <a:r>
                  <a:rPr lang="ru-RU" sz="4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&lt; 0). 	</a:t>
                </a:r>
                <a:r>
                  <a:rPr lang="ru-RU" sz="3200" spc="-5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Коэффициент мощности электрической цепи можно определить </a:t>
                </a:r>
                <a:r>
                  <a:rPr lang="ru-RU" sz="3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косвенным путем по методу трех приборов: вольтметра, амперметра и ваттметра, используя формулу: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4400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400" i="0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4400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𝜑</m:t>
                        </m:r>
                        <m:r>
                          <a:rPr lang="ru-RU" sz="4400" b="0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ru-RU" sz="4400" b="0" i="1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4400" b="0" i="1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num>
                          <m:den>
                            <m:r>
                              <a:rPr lang="en-US" sz="4400" b="0" i="1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𝑈</m:t>
                            </m:r>
                            <m:r>
                              <a:rPr lang="en-US" sz="4400" b="0" i="1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  <m:r>
                              <a:rPr lang="en-US" sz="4400" b="0" i="1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𝐼</m:t>
                            </m:r>
                          </m:den>
                        </m:f>
                      </m:e>
                    </m:func>
                    <m:r>
                      <a:rPr lang="en-US" sz="4400" b="0" i="1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;</m:t>
                    </m:r>
                  </m:oMath>
                </a14:m>
                <a:endParaRPr lang="ru-RU" sz="4400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966470" indent="-953770">
                  <a:spcBef>
                    <a:spcPts val="550"/>
                  </a:spcBef>
                </a:pPr>
                <a:r>
                  <a:rPr lang="ru-RU" sz="3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где  </a:t>
                </a:r>
                <a:r>
                  <a:rPr lang="en-US" sz="3200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ru-RU" sz="3200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  </a:t>
                </a:r>
                <a:r>
                  <a:rPr lang="en-US" sz="3200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ru-RU" sz="32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</a:t>
                </a:r>
                <a:r>
                  <a:rPr lang="ru-RU" sz="3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ru-RU" sz="3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— соответственно   показания  ваттметра, вольтметра и амперметра. 	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C8DE52A-7CAA-4282-9D0A-FDF97683D7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52" y="122635"/>
                <a:ext cx="8965096" cy="5998309"/>
              </a:xfrm>
              <a:prstGeom prst="rect">
                <a:avLst/>
              </a:prstGeom>
              <a:blipFill>
                <a:blip r:embed="rId2"/>
                <a:stretch>
                  <a:fillRect l="-2449" t="-1829" r="-2381" b="-23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7814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extLst>
              <a:ext uri="{FF2B5EF4-FFF2-40B4-BE49-F238E27FC236}">
                <a16:creationId xmlns:a16="http://schemas.microsoft.com/office/drawing/2014/main" id="{478E67BB-616B-4318-979D-45D4F4ABF856}"/>
              </a:ext>
            </a:extLst>
          </p:cNvPr>
          <p:cNvSpPr/>
          <p:nvPr/>
        </p:nvSpPr>
        <p:spPr>
          <a:xfrm>
            <a:off x="5972291" y="1708961"/>
            <a:ext cx="895350" cy="89535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C1B8A9B2-34F2-4F94-967B-3F8532DCCBC7}"/>
              </a:ext>
            </a:extLst>
          </p:cNvPr>
          <p:cNvCxnSpPr>
            <a:stCxn id="2" idx="6"/>
          </p:cNvCxnSpPr>
          <p:nvPr/>
        </p:nvCxnSpPr>
        <p:spPr>
          <a:xfrm>
            <a:off x="6867641" y="2156636"/>
            <a:ext cx="65722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Овал 3">
            <a:extLst>
              <a:ext uri="{FF2B5EF4-FFF2-40B4-BE49-F238E27FC236}">
                <a16:creationId xmlns:a16="http://schemas.microsoft.com/office/drawing/2014/main" id="{78BAB83B-B45A-495B-B0F4-C70744B65BAF}"/>
              </a:ext>
            </a:extLst>
          </p:cNvPr>
          <p:cNvSpPr/>
          <p:nvPr/>
        </p:nvSpPr>
        <p:spPr>
          <a:xfrm>
            <a:off x="1611664" y="1654834"/>
            <a:ext cx="895350" cy="89535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5A291B12-83EC-4FCF-8EBF-6372FCC1DFE8}"/>
              </a:ext>
            </a:extLst>
          </p:cNvPr>
          <p:cNvCxnSpPr/>
          <p:nvPr/>
        </p:nvCxnSpPr>
        <p:spPr>
          <a:xfrm flipV="1">
            <a:off x="1283051" y="1216684"/>
            <a:ext cx="0" cy="8858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06C2F2F7-A4AC-4E35-9517-5B179E1F8F10}"/>
              </a:ext>
            </a:extLst>
          </p:cNvPr>
          <p:cNvCxnSpPr>
            <a:cxnSpLocks/>
          </p:cNvCxnSpPr>
          <p:nvPr/>
        </p:nvCxnSpPr>
        <p:spPr>
          <a:xfrm>
            <a:off x="1283051" y="1216684"/>
            <a:ext cx="77628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A4AF915A-12CC-4DF1-8EF3-95BF178EFC6C}"/>
              </a:ext>
            </a:extLst>
          </p:cNvPr>
          <p:cNvCxnSpPr/>
          <p:nvPr/>
        </p:nvCxnSpPr>
        <p:spPr>
          <a:xfrm>
            <a:off x="1916464" y="1216684"/>
            <a:ext cx="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8ED22AC2-F949-4BA5-BD6E-4B854F00A064}"/>
              </a:ext>
            </a:extLst>
          </p:cNvPr>
          <p:cNvCxnSpPr>
            <a:stCxn id="4" idx="0"/>
          </p:cNvCxnSpPr>
          <p:nvPr/>
        </p:nvCxnSpPr>
        <p:spPr>
          <a:xfrm flipV="1">
            <a:off x="2059339" y="1216684"/>
            <a:ext cx="0" cy="4381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784D9EFA-1A12-4DCD-9611-D10FFE321E8A}"/>
              </a:ext>
            </a:extLst>
          </p:cNvPr>
          <p:cNvCxnSpPr>
            <a:cxnSpLocks/>
          </p:cNvCxnSpPr>
          <p:nvPr/>
        </p:nvCxnSpPr>
        <p:spPr>
          <a:xfrm>
            <a:off x="2087914" y="2550185"/>
            <a:ext cx="0" cy="171450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831E9300-03DE-4524-BE44-6F6F086D18DA}"/>
              </a:ext>
            </a:extLst>
          </p:cNvPr>
          <p:cNvCxnSpPr>
            <a:cxnSpLocks/>
          </p:cNvCxnSpPr>
          <p:nvPr/>
        </p:nvCxnSpPr>
        <p:spPr>
          <a:xfrm flipV="1">
            <a:off x="2525929" y="2099652"/>
            <a:ext cx="507467" cy="124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>
            <a:extLst>
              <a:ext uri="{FF2B5EF4-FFF2-40B4-BE49-F238E27FC236}">
                <a16:creationId xmlns:a16="http://schemas.microsoft.com/office/drawing/2014/main" id="{5213EA72-8A51-4FE7-B67A-D6DE1B08C4C3}"/>
              </a:ext>
            </a:extLst>
          </p:cNvPr>
          <p:cNvSpPr/>
          <p:nvPr/>
        </p:nvSpPr>
        <p:spPr>
          <a:xfrm>
            <a:off x="4840009" y="2738211"/>
            <a:ext cx="895350" cy="89535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D6DD3AF3-74D4-4FAD-8128-6536BF4B1289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5287684" y="2146734"/>
            <a:ext cx="0" cy="5914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117E7696-FF80-4D3E-B40B-3C7B0B0AD39E}"/>
              </a:ext>
            </a:extLst>
          </p:cNvPr>
          <p:cNvCxnSpPr>
            <a:stCxn id="14" idx="4"/>
          </p:cNvCxnSpPr>
          <p:nvPr/>
        </p:nvCxnSpPr>
        <p:spPr>
          <a:xfrm>
            <a:off x="5287684" y="3633560"/>
            <a:ext cx="0" cy="63341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ACB6120-130D-47B9-B079-CCEDCC918F54}"/>
              </a:ext>
            </a:extLst>
          </p:cNvPr>
          <p:cNvSpPr txBox="1"/>
          <p:nvPr/>
        </p:nvSpPr>
        <p:spPr>
          <a:xfrm>
            <a:off x="6243768" y="1888922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</a:t>
            </a:r>
            <a:endParaRPr lang="ru-RU" sz="2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8BCAD0A-AEF4-4DDB-BD20-61954BD5DA85}"/>
              </a:ext>
            </a:extLst>
          </p:cNvPr>
          <p:cNvSpPr txBox="1"/>
          <p:nvPr/>
        </p:nvSpPr>
        <p:spPr>
          <a:xfrm>
            <a:off x="5090060" y="2955053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V</a:t>
            </a:r>
            <a:endParaRPr lang="ru-RU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6C6FBB-67F7-4CFE-994A-5EA9A0D288B5}"/>
              </a:ext>
            </a:extLst>
          </p:cNvPr>
          <p:cNvSpPr txBox="1"/>
          <p:nvPr/>
        </p:nvSpPr>
        <p:spPr>
          <a:xfrm>
            <a:off x="1843669" y="1873452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</a:t>
            </a:r>
            <a:endParaRPr lang="ru-RU" sz="2400" dirty="0"/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7DECE97F-F587-4528-BD16-4095819B7FF8}"/>
              </a:ext>
            </a:extLst>
          </p:cNvPr>
          <p:cNvSpPr/>
          <p:nvPr/>
        </p:nvSpPr>
        <p:spPr>
          <a:xfrm>
            <a:off x="5248693" y="4222420"/>
            <a:ext cx="77984" cy="77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94DD29FC-CB1E-44C6-AACB-CA15095224CB}"/>
              </a:ext>
            </a:extLst>
          </p:cNvPr>
          <p:cNvSpPr/>
          <p:nvPr/>
        </p:nvSpPr>
        <p:spPr>
          <a:xfrm>
            <a:off x="1243344" y="2068750"/>
            <a:ext cx="77984" cy="77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A32278E6-E219-4391-A79C-B30B820AE0BA}"/>
              </a:ext>
            </a:extLst>
          </p:cNvPr>
          <p:cNvSpPr/>
          <p:nvPr/>
        </p:nvSpPr>
        <p:spPr>
          <a:xfrm>
            <a:off x="2056824" y="4225659"/>
            <a:ext cx="77984" cy="77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BF8351-B569-4E0E-B30B-477326C866D3}"/>
              </a:ext>
            </a:extLst>
          </p:cNvPr>
          <p:cNvSpPr txBox="1"/>
          <p:nvPr/>
        </p:nvSpPr>
        <p:spPr>
          <a:xfrm>
            <a:off x="2028197" y="1369089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*</a:t>
            </a:r>
            <a:endParaRPr lang="ru-RU" sz="2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E9A5007-0D4D-4939-ACAD-097D540A6A17}"/>
              </a:ext>
            </a:extLst>
          </p:cNvPr>
          <p:cNvSpPr txBox="1"/>
          <p:nvPr/>
        </p:nvSpPr>
        <p:spPr>
          <a:xfrm>
            <a:off x="2131930" y="2516849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V</a:t>
            </a:r>
            <a:endParaRPr lang="ru-RU" sz="2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E4BF1F-BB52-4CA3-813D-DFFCFB8BE672}"/>
              </a:ext>
            </a:extLst>
          </p:cNvPr>
          <p:cNvSpPr txBox="1"/>
          <p:nvPr/>
        </p:nvSpPr>
        <p:spPr>
          <a:xfrm>
            <a:off x="2511180" y="1708961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</a:t>
            </a:r>
            <a:endParaRPr lang="ru-RU" sz="2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52B4B50-A331-4C4C-BD1F-ACBBC5BCA91C}"/>
              </a:ext>
            </a:extLst>
          </p:cNvPr>
          <p:cNvSpPr txBox="1"/>
          <p:nvPr/>
        </p:nvSpPr>
        <p:spPr>
          <a:xfrm>
            <a:off x="1345858" y="1894342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*</a:t>
            </a:r>
            <a:endParaRPr lang="ru-RU" sz="2400" dirty="0"/>
          </a:p>
        </p:txBody>
      </p: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D764873D-0C0E-48BC-8E50-79FBA215E5D3}"/>
              </a:ext>
            </a:extLst>
          </p:cNvPr>
          <p:cNvCxnSpPr>
            <a:cxnSpLocks/>
            <a:endCxn id="2" idx="2"/>
          </p:cNvCxnSpPr>
          <p:nvPr/>
        </p:nvCxnSpPr>
        <p:spPr>
          <a:xfrm>
            <a:off x="5255594" y="2147400"/>
            <a:ext cx="716697" cy="923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Овал 27">
            <a:extLst>
              <a:ext uri="{FF2B5EF4-FFF2-40B4-BE49-F238E27FC236}">
                <a16:creationId xmlns:a16="http://schemas.microsoft.com/office/drawing/2014/main" id="{B5202280-BB63-47C1-B165-100CC8730CBD}"/>
              </a:ext>
            </a:extLst>
          </p:cNvPr>
          <p:cNvSpPr/>
          <p:nvPr/>
        </p:nvSpPr>
        <p:spPr>
          <a:xfrm>
            <a:off x="3388634" y="1643400"/>
            <a:ext cx="895350" cy="89535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8F83F677-AAF5-4B56-B6C3-5F231ADFDE33}"/>
              </a:ext>
            </a:extLst>
          </p:cNvPr>
          <p:cNvCxnSpPr/>
          <p:nvPr/>
        </p:nvCxnSpPr>
        <p:spPr>
          <a:xfrm flipV="1">
            <a:off x="3060021" y="1205250"/>
            <a:ext cx="0" cy="8858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785DD6DF-EC3B-4F06-AEF1-E2992E46396A}"/>
              </a:ext>
            </a:extLst>
          </p:cNvPr>
          <p:cNvCxnSpPr>
            <a:cxnSpLocks/>
          </p:cNvCxnSpPr>
          <p:nvPr/>
        </p:nvCxnSpPr>
        <p:spPr>
          <a:xfrm>
            <a:off x="3060021" y="1205250"/>
            <a:ext cx="77628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EDB29B3E-B542-4892-8669-802965A87481}"/>
              </a:ext>
            </a:extLst>
          </p:cNvPr>
          <p:cNvCxnSpPr/>
          <p:nvPr/>
        </p:nvCxnSpPr>
        <p:spPr>
          <a:xfrm>
            <a:off x="3693434" y="1205250"/>
            <a:ext cx="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id="{0EFD440E-C4FA-48D8-8628-F30E6C2E808C}"/>
              </a:ext>
            </a:extLst>
          </p:cNvPr>
          <p:cNvCxnSpPr>
            <a:stCxn id="28" idx="0"/>
          </p:cNvCxnSpPr>
          <p:nvPr/>
        </p:nvCxnSpPr>
        <p:spPr>
          <a:xfrm flipV="1">
            <a:off x="3836309" y="1205250"/>
            <a:ext cx="0" cy="4381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B0EC69E0-573D-476D-98B7-9B3796A556BC}"/>
              </a:ext>
            </a:extLst>
          </p:cNvPr>
          <p:cNvCxnSpPr>
            <a:cxnSpLocks/>
          </p:cNvCxnSpPr>
          <p:nvPr/>
        </p:nvCxnSpPr>
        <p:spPr>
          <a:xfrm>
            <a:off x="3864884" y="2538751"/>
            <a:ext cx="0" cy="171450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55E4EAE-96D2-464B-836C-21ED166C412A}"/>
              </a:ext>
            </a:extLst>
          </p:cNvPr>
          <p:cNvSpPr txBox="1"/>
          <p:nvPr/>
        </p:nvSpPr>
        <p:spPr>
          <a:xfrm>
            <a:off x="3654600" y="1830754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endParaRPr lang="ru-RU" sz="2400" dirty="0"/>
          </a:p>
        </p:txBody>
      </p:sp>
      <p:sp>
        <p:nvSpPr>
          <p:cNvPr id="35" name="Овал 34">
            <a:extLst>
              <a:ext uri="{FF2B5EF4-FFF2-40B4-BE49-F238E27FC236}">
                <a16:creationId xmlns:a16="http://schemas.microsoft.com/office/drawing/2014/main" id="{1F6859CC-5559-483E-AD95-97F8DB527102}"/>
              </a:ext>
            </a:extLst>
          </p:cNvPr>
          <p:cNvSpPr/>
          <p:nvPr/>
        </p:nvSpPr>
        <p:spPr>
          <a:xfrm>
            <a:off x="5248693" y="2107086"/>
            <a:ext cx="77984" cy="77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6" name="Овал 35">
            <a:extLst>
              <a:ext uri="{FF2B5EF4-FFF2-40B4-BE49-F238E27FC236}">
                <a16:creationId xmlns:a16="http://schemas.microsoft.com/office/drawing/2014/main" id="{7A0C5861-4863-4D2B-A7E9-62732BE9B859}"/>
              </a:ext>
            </a:extLst>
          </p:cNvPr>
          <p:cNvSpPr/>
          <p:nvPr/>
        </p:nvSpPr>
        <p:spPr>
          <a:xfrm>
            <a:off x="3020314" y="2057316"/>
            <a:ext cx="77984" cy="77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7" name="Овал 36">
            <a:extLst>
              <a:ext uri="{FF2B5EF4-FFF2-40B4-BE49-F238E27FC236}">
                <a16:creationId xmlns:a16="http://schemas.microsoft.com/office/drawing/2014/main" id="{75237B6C-1077-4C10-957F-352C49ED3ACB}"/>
              </a:ext>
            </a:extLst>
          </p:cNvPr>
          <p:cNvSpPr/>
          <p:nvPr/>
        </p:nvSpPr>
        <p:spPr>
          <a:xfrm>
            <a:off x="3833794" y="4214225"/>
            <a:ext cx="77984" cy="77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993FA0F-3B09-42BA-B9D1-647366C75B5C}"/>
              </a:ext>
            </a:extLst>
          </p:cNvPr>
          <p:cNvSpPr txBox="1"/>
          <p:nvPr/>
        </p:nvSpPr>
        <p:spPr>
          <a:xfrm>
            <a:off x="3805167" y="1357655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*</a:t>
            </a:r>
            <a:endParaRPr lang="ru-RU" sz="24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03E66CA-9DCD-43EB-AD82-D4EE625E4F59}"/>
              </a:ext>
            </a:extLst>
          </p:cNvPr>
          <p:cNvSpPr txBox="1"/>
          <p:nvPr/>
        </p:nvSpPr>
        <p:spPr>
          <a:xfrm>
            <a:off x="3908900" y="2505415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V</a:t>
            </a:r>
            <a:endParaRPr lang="ru-RU" sz="24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39B1005-2102-47E2-B136-6834B800ECA7}"/>
              </a:ext>
            </a:extLst>
          </p:cNvPr>
          <p:cNvSpPr txBox="1"/>
          <p:nvPr/>
        </p:nvSpPr>
        <p:spPr>
          <a:xfrm>
            <a:off x="4288150" y="1697527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</a:t>
            </a:r>
            <a:endParaRPr lang="ru-RU" sz="24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82BC757-5C67-4FB3-9100-F9FC5AEED6F0}"/>
              </a:ext>
            </a:extLst>
          </p:cNvPr>
          <p:cNvSpPr txBox="1"/>
          <p:nvPr/>
        </p:nvSpPr>
        <p:spPr>
          <a:xfrm>
            <a:off x="3112802" y="1822009"/>
            <a:ext cx="3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*</a:t>
            </a:r>
            <a:endParaRPr lang="ru-RU" sz="2400" dirty="0"/>
          </a:p>
        </p:txBody>
      </p:sp>
      <p:cxnSp>
        <p:nvCxnSpPr>
          <p:cNvPr id="42" name="Прямая соединительная линия 41">
            <a:extLst>
              <a:ext uri="{FF2B5EF4-FFF2-40B4-BE49-F238E27FC236}">
                <a16:creationId xmlns:a16="http://schemas.microsoft.com/office/drawing/2014/main" id="{C31C60F4-1AB9-48D4-B1CE-8B7CA39AC9B7}"/>
              </a:ext>
            </a:extLst>
          </p:cNvPr>
          <p:cNvCxnSpPr>
            <a:cxnSpLocks/>
          </p:cNvCxnSpPr>
          <p:nvPr/>
        </p:nvCxnSpPr>
        <p:spPr>
          <a:xfrm>
            <a:off x="4263909" y="2146734"/>
            <a:ext cx="102377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id="{11C8F78B-1A3F-473A-B907-CF9A1984753E}"/>
              </a:ext>
            </a:extLst>
          </p:cNvPr>
          <p:cNvCxnSpPr>
            <a:cxnSpLocks/>
          </p:cNvCxnSpPr>
          <p:nvPr/>
        </p:nvCxnSpPr>
        <p:spPr>
          <a:xfrm>
            <a:off x="3098298" y="2099652"/>
            <a:ext cx="27843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>
            <a:extLst>
              <a:ext uri="{FF2B5EF4-FFF2-40B4-BE49-F238E27FC236}">
                <a16:creationId xmlns:a16="http://schemas.microsoft.com/office/drawing/2014/main" id="{290C2AC6-33AB-43C1-A15E-E8B3FCFAA03A}"/>
              </a:ext>
            </a:extLst>
          </p:cNvPr>
          <p:cNvCxnSpPr>
            <a:cxnSpLocks/>
          </p:cNvCxnSpPr>
          <p:nvPr/>
        </p:nvCxnSpPr>
        <p:spPr>
          <a:xfrm>
            <a:off x="904775" y="2150166"/>
            <a:ext cx="716697" cy="923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id="{4F44EE4E-00F9-4C0F-86AC-AFDB7AC2BBDB}"/>
              </a:ext>
            </a:extLst>
          </p:cNvPr>
          <p:cNvCxnSpPr>
            <a:cxnSpLocks/>
          </p:cNvCxnSpPr>
          <p:nvPr/>
        </p:nvCxnSpPr>
        <p:spPr>
          <a:xfrm flipV="1">
            <a:off x="904775" y="4261412"/>
            <a:ext cx="6606962" cy="37326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Рисунок 53">
            <a:extLst>
              <a:ext uri="{FF2B5EF4-FFF2-40B4-BE49-F238E27FC236}">
                <a16:creationId xmlns:a16="http://schemas.microsoft.com/office/drawing/2014/main" id="{9667AFCF-9CE5-4EFA-A4EC-AA2E2B76CC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1111" y="2916803"/>
            <a:ext cx="2352675" cy="2066925"/>
          </a:xfrm>
          <a:prstGeom prst="rect">
            <a:avLst/>
          </a:prstGeom>
        </p:spPr>
      </p:pic>
      <p:cxnSp>
        <p:nvCxnSpPr>
          <p:cNvPr id="56" name="Прямая соединительная линия 55">
            <a:extLst>
              <a:ext uri="{FF2B5EF4-FFF2-40B4-BE49-F238E27FC236}">
                <a16:creationId xmlns:a16="http://schemas.microsoft.com/office/drawing/2014/main" id="{F992EB81-B974-44B2-B990-A386CA0A219D}"/>
              </a:ext>
            </a:extLst>
          </p:cNvPr>
          <p:cNvCxnSpPr>
            <a:cxnSpLocks/>
          </p:cNvCxnSpPr>
          <p:nvPr/>
        </p:nvCxnSpPr>
        <p:spPr>
          <a:xfrm flipV="1">
            <a:off x="7487448" y="2156636"/>
            <a:ext cx="24289" cy="79645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>
            <a:extLst>
              <a:ext uri="{FF2B5EF4-FFF2-40B4-BE49-F238E27FC236}">
                <a16:creationId xmlns:a16="http://schemas.microsoft.com/office/drawing/2014/main" id="{4D8884E1-6229-4056-8374-61E2FDBB7499}"/>
              </a:ext>
            </a:extLst>
          </p:cNvPr>
          <p:cNvCxnSpPr>
            <a:cxnSpLocks/>
          </p:cNvCxnSpPr>
          <p:nvPr/>
        </p:nvCxnSpPr>
        <p:spPr>
          <a:xfrm>
            <a:off x="919479" y="4941882"/>
            <a:ext cx="5443308" cy="1207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>
            <a:extLst>
              <a:ext uri="{FF2B5EF4-FFF2-40B4-BE49-F238E27FC236}">
                <a16:creationId xmlns:a16="http://schemas.microsoft.com/office/drawing/2014/main" id="{0DC0F8A6-F564-477F-A1EA-7DA9D4CD6F7F}"/>
              </a:ext>
            </a:extLst>
          </p:cNvPr>
          <p:cNvCxnSpPr>
            <a:cxnSpLocks/>
          </p:cNvCxnSpPr>
          <p:nvPr/>
        </p:nvCxnSpPr>
        <p:spPr>
          <a:xfrm flipV="1">
            <a:off x="8614735" y="4903782"/>
            <a:ext cx="10951" cy="68663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>
            <a:extLst>
              <a:ext uri="{FF2B5EF4-FFF2-40B4-BE49-F238E27FC236}">
                <a16:creationId xmlns:a16="http://schemas.microsoft.com/office/drawing/2014/main" id="{A0428B17-E670-4F78-8868-B7EB86C87679}"/>
              </a:ext>
            </a:extLst>
          </p:cNvPr>
          <p:cNvCxnSpPr>
            <a:cxnSpLocks/>
          </p:cNvCxnSpPr>
          <p:nvPr/>
        </p:nvCxnSpPr>
        <p:spPr>
          <a:xfrm flipV="1">
            <a:off x="871665" y="5590412"/>
            <a:ext cx="7743070" cy="705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Группа 63">
            <a:extLst>
              <a:ext uri="{FF2B5EF4-FFF2-40B4-BE49-F238E27FC236}">
                <a16:creationId xmlns:a16="http://schemas.microsoft.com/office/drawing/2014/main" id="{6DDE7989-BE6F-4AC8-BB8F-86A3359D807D}"/>
              </a:ext>
            </a:extLst>
          </p:cNvPr>
          <p:cNvGrpSpPr/>
          <p:nvPr/>
        </p:nvGrpSpPr>
        <p:grpSpPr>
          <a:xfrm>
            <a:off x="749746" y="4200958"/>
            <a:ext cx="186119" cy="182502"/>
            <a:chOff x="4811004" y="1377315"/>
            <a:chExt cx="248159" cy="243336"/>
          </a:xfrm>
        </p:grpSpPr>
        <p:sp>
          <p:nvSpPr>
            <p:cNvPr id="65" name="Овал 64">
              <a:extLst>
                <a:ext uri="{FF2B5EF4-FFF2-40B4-BE49-F238E27FC236}">
                  <a16:creationId xmlns:a16="http://schemas.microsoft.com/office/drawing/2014/main" id="{4BBC195F-6E6C-49A8-9965-1F07500EBAE3}"/>
                </a:ext>
              </a:extLst>
            </p:cNvPr>
            <p:cNvSpPr/>
            <p:nvPr/>
          </p:nvSpPr>
          <p:spPr>
            <a:xfrm>
              <a:off x="4860018" y="1420742"/>
              <a:ext cx="150133" cy="17183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cxnSp>
          <p:nvCxnSpPr>
            <p:cNvPr id="66" name="Прямая соединительная линия 65">
              <a:extLst>
                <a:ext uri="{FF2B5EF4-FFF2-40B4-BE49-F238E27FC236}">
                  <a16:creationId xmlns:a16="http://schemas.microsoft.com/office/drawing/2014/main" id="{7969435E-18BA-45D7-9DE2-903D4A7D94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11004" y="1377315"/>
              <a:ext cx="248159" cy="243336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Группа 66">
            <a:extLst>
              <a:ext uri="{FF2B5EF4-FFF2-40B4-BE49-F238E27FC236}">
                <a16:creationId xmlns:a16="http://schemas.microsoft.com/office/drawing/2014/main" id="{3E3BF93D-2290-4B4E-8631-5BAA33BABF1B}"/>
              </a:ext>
            </a:extLst>
          </p:cNvPr>
          <p:cNvGrpSpPr/>
          <p:nvPr/>
        </p:nvGrpSpPr>
        <p:grpSpPr>
          <a:xfrm>
            <a:off x="778606" y="4842786"/>
            <a:ext cx="186119" cy="182502"/>
            <a:chOff x="4811004" y="1377315"/>
            <a:chExt cx="248159" cy="243336"/>
          </a:xfrm>
        </p:grpSpPr>
        <p:sp>
          <p:nvSpPr>
            <p:cNvPr id="68" name="Овал 67">
              <a:extLst>
                <a:ext uri="{FF2B5EF4-FFF2-40B4-BE49-F238E27FC236}">
                  <a16:creationId xmlns:a16="http://schemas.microsoft.com/office/drawing/2014/main" id="{5210664E-8F66-4A29-82E5-9CA1FB1BE180}"/>
                </a:ext>
              </a:extLst>
            </p:cNvPr>
            <p:cNvSpPr/>
            <p:nvPr/>
          </p:nvSpPr>
          <p:spPr>
            <a:xfrm>
              <a:off x="4860018" y="1420742"/>
              <a:ext cx="150133" cy="17183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cxnSp>
          <p:nvCxnSpPr>
            <p:cNvPr id="69" name="Прямая соединительная линия 68">
              <a:extLst>
                <a:ext uri="{FF2B5EF4-FFF2-40B4-BE49-F238E27FC236}">
                  <a16:creationId xmlns:a16="http://schemas.microsoft.com/office/drawing/2014/main" id="{9CA6FF5D-59F0-4BA3-8366-91FCC87CAC3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11004" y="1377315"/>
              <a:ext cx="248159" cy="24333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Группа 69">
            <a:extLst>
              <a:ext uri="{FF2B5EF4-FFF2-40B4-BE49-F238E27FC236}">
                <a16:creationId xmlns:a16="http://schemas.microsoft.com/office/drawing/2014/main" id="{7C8929F4-42C7-43A3-88B1-769FE09F42E3}"/>
              </a:ext>
            </a:extLst>
          </p:cNvPr>
          <p:cNvGrpSpPr/>
          <p:nvPr/>
        </p:nvGrpSpPr>
        <p:grpSpPr>
          <a:xfrm>
            <a:off x="719502" y="5508975"/>
            <a:ext cx="186119" cy="182502"/>
            <a:chOff x="4811004" y="1377315"/>
            <a:chExt cx="248159" cy="243336"/>
          </a:xfrm>
        </p:grpSpPr>
        <p:sp>
          <p:nvSpPr>
            <p:cNvPr id="71" name="Овал 70">
              <a:extLst>
                <a:ext uri="{FF2B5EF4-FFF2-40B4-BE49-F238E27FC236}">
                  <a16:creationId xmlns:a16="http://schemas.microsoft.com/office/drawing/2014/main" id="{ED3F6801-73F3-469C-B82F-46E2793BD1CC}"/>
                </a:ext>
              </a:extLst>
            </p:cNvPr>
            <p:cNvSpPr/>
            <p:nvPr/>
          </p:nvSpPr>
          <p:spPr>
            <a:xfrm>
              <a:off x="4860018" y="1420742"/>
              <a:ext cx="150133" cy="17183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cxnSp>
          <p:nvCxnSpPr>
            <p:cNvPr id="72" name="Прямая соединительная линия 71">
              <a:extLst>
                <a:ext uri="{FF2B5EF4-FFF2-40B4-BE49-F238E27FC236}">
                  <a16:creationId xmlns:a16="http://schemas.microsoft.com/office/drawing/2014/main" id="{A85AB9AD-1E72-4F5E-80E8-0EA40A887C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11004" y="1377315"/>
              <a:ext cx="248159" cy="24333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Группа 73">
            <a:extLst>
              <a:ext uri="{FF2B5EF4-FFF2-40B4-BE49-F238E27FC236}">
                <a16:creationId xmlns:a16="http://schemas.microsoft.com/office/drawing/2014/main" id="{CDA8AB82-ABD1-4C8A-8251-6315FE3E6E9F}"/>
              </a:ext>
            </a:extLst>
          </p:cNvPr>
          <p:cNvGrpSpPr/>
          <p:nvPr/>
        </p:nvGrpSpPr>
        <p:grpSpPr>
          <a:xfrm>
            <a:off x="756261" y="2036908"/>
            <a:ext cx="186119" cy="182502"/>
            <a:chOff x="4811004" y="1377315"/>
            <a:chExt cx="248159" cy="243336"/>
          </a:xfrm>
        </p:grpSpPr>
        <p:sp>
          <p:nvSpPr>
            <p:cNvPr id="75" name="Овал 74">
              <a:extLst>
                <a:ext uri="{FF2B5EF4-FFF2-40B4-BE49-F238E27FC236}">
                  <a16:creationId xmlns:a16="http://schemas.microsoft.com/office/drawing/2014/main" id="{DC56137C-1D92-4AA9-81B8-846E98ED6C45}"/>
                </a:ext>
              </a:extLst>
            </p:cNvPr>
            <p:cNvSpPr/>
            <p:nvPr/>
          </p:nvSpPr>
          <p:spPr>
            <a:xfrm>
              <a:off x="4860018" y="1420742"/>
              <a:ext cx="150133" cy="17183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cxnSp>
          <p:nvCxnSpPr>
            <p:cNvPr id="76" name="Прямая соединительная линия 75">
              <a:extLst>
                <a:ext uri="{FF2B5EF4-FFF2-40B4-BE49-F238E27FC236}">
                  <a16:creationId xmlns:a16="http://schemas.microsoft.com/office/drawing/2014/main" id="{5ACAF906-2E34-44CB-BF36-FFE3645AFF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11004" y="1377315"/>
              <a:ext cx="248159" cy="24333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7B28E777-C217-4C5C-8956-149EC8A6D8D4}"/>
              </a:ext>
            </a:extLst>
          </p:cNvPr>
          <p:cNvSpPr txBox="1"/>
          <p:nvPr/>
        </p:nvSpPr>
        <p:spPr>
          <a:xfrm>
            <a:off x="302010" y="1642767"/>
            <a:ext cx="986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Фаза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BCC6F5E-D6B4-4DD7-916F-E430129BE74D}"/>
              </a:ext>
            </a:extLst>
          </p:cNvPr>
          <p:cNvSpPr txBox="1"/>
          <p:nvPr/>
        </p:nvSpPr>
        <p:spPr>
          <a:xfrm>
            <a:off x="302010" y="4484810"/>
            <a:ext cx="986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Фаза В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998DD54-BB4D-4B11-A753-B4B4C7D7BF57}"/>
              </a:ext>
            </a:extLst>
          </p:cNvPr>
          <p:cNvSpPr txBox="1"/>
          <p:nvPr/>
        </p:nvSpPr>
        <p:spPr>
          <a:xfrm>
            <a:off x="310768" y="5106735"/>
            <a:ext cx="986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Фаза С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1574CC4-594C-4E08-9496-EF0AFB0FDB61}"/>
              </a:ext>
            </a:extLst>
          </p:cNvPr>
          <p:cNvSpPr txBox="1"/>
          <p:nvPr/>
        </p:nvSpPr>
        <p:spPr>
          <a:xfrm>
            <a:off x="310767" y="63827"/>
            <a:ext cx="858475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рехфазные четырёх проводные цепи. </a:t>
            </a: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3.1. Симметричная нагрузка.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91A3D02-9703-47C1-B2D0-8DC272220724}"/>
              </a:ext>
            </a:extLst>
          </p:cNvPr>
          <p:cNvSpPr txBox="1"/>
          <p:nvPr/>
        </p:nvSpPr>
        <p:spPr>
          <a:xfrm>
            <a:off x="653812" y="3482395"/>
            <a:ext cx="3449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10745C1-22F1-420E-8655-6291A9C3FA88}"/>
              </a:ext>
            </a:extLst>
          </p:cNvPr>
          <p:cNvSpPr txBox="1"/>
          <p:nvPr/>
        </p:nvSpPr>
        <p:spPr>
          <a:xfrm>
            <a:off x="7432636" y="3592964"/>
            <a:ext cx="3449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87" name="Овал 86">
            <a:extLst>
              <a:ext uri="{FF2B5EF4-FFF2-40B4-BE49-F238E27FC236}">
                <a16:creationId xmlns:a16="http://schemas.microsoft.com/office/drawing/2014/main" id="{54BBB46C-2A7D-414C-96E6-AD9B4AB4F432}"/>
              </a:ext>
            </a:extLst>
          </p:cNvPr>
          <p:cNvSpPr/>
          <p:nvPr/>
        </p:nvSpPr>
        <p:spPr>
          <a:xfrm>
            <a:off x="7416691" y="4214225"/>
            <a:ext cx="144016" cy="1575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1074370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8F656D-86D2-4016-8254-F8747186EEA8}"/>
              </a:ext>
            </a:extLst>
          </p:cNvPr>
          <p:cNvSpPr txBox="1"/>
          <p:nvPr/>
        </p:nvSpPr>
        <p:spPr>
          <a:xfrm>
            <a:off x="0" y="886307"/>
            <a:ext cx="909678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/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равномерной нагрузке фаз, на­</a:t>
            </a:r>
            <a:r>
              <a:rPr lang="ru-RU" sz="2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пример, в цепях электродвигателей, </a:t>
            </a:r>
            <a:r>
              <a:rPr lang="ru-RU" sz="2800" spc="-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измерения </a:t>
            </a:r>
            <a:r>
              <a:rPr lang="ru-RU" sz="2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выполняют только для одной</a:t>
            </a:r>
            <a:r>
              <a:rPr lang="ru-RU" sz="28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из фаз.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898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461</TotalTime>
  <Words>416</Words>
  <Application>Microsoft Office PowerPoint</Application>
  <PresentationFormat>Экран (4:3)</PresentationFormat>
  <Paragraphs>74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Times New Roman</vt:lpstr>
      <vt:lpstr>Тема Office</vt:lpstr>
      <vt:lpstr>Измерения в электрических цепях.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Автор фильма  Творогов Борис Михайлович.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Измерения в электрических цепях.</dc:title>
  <dc:creator>Борис Творогов</dc:creator>
  <cp:lastModifiedBy>Борис Творогов</cp:lastModifiedBy>
  <cp:revision>30</cp:revision>
  <dcterms:created xsi:type="dcterms:W3CDTF">2021-03-29T07:15:30Z</dcterms:created>
  <dcterms:modified xsi:type="dcterms:W3CDTF">2022-11-27T16:10:16Z</dcterms:modified>
</cp:coreProperties>
</file>