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3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A1F81-6417-4590-9FD6-5EDC6A32CBB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C6870-C872-4D4F-BD07-750331E95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399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E1829-42DE-40E0-B4F9-8AE0D6FEFD53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76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87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18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542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62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97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216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9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43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42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51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1F27B-ADA9-4F3D-B918-BBD833D4259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54F0B-4BBF-46C4-B9ED-04D17BF96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63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CC6C9-5053-48BF-9BD7-337645EACE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3204" y="251222"/>
            <a:ext cx="8557591" cy="1790700"/>
          </a:xfrm>
        </p:spPr>
        <p:txBody>
          <a:bodyPr>
            <a:normAutofit fontScale="90000"/>
          </a:bodyPr>
          <a:lstStyle/>
          <a:p>
            <a:r>
              <a:rPr lang="ru-RU" dirty="0"/>
              <a:t>Магнитоэлектрические и электромагнитные приборы.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0CB877-CE95-4100-91F8-215A461196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300" spc="-4" dirty="0">
                <a:ea typeface="Calibri" panose="020F0502020204030204" pitchFamily="34" charset="0"/>
                <a:cs typeface="Times New Roman" panose="02020603050405020304" pitchFamily="18" charset="0"/>
              </a:rPr>
              <a:t>Приборы с непосредственным отсчетом</a:t>
            </a:r>
            <a:endParaRPr lang="ru-RU" sz="33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r>
              <a:rPr lang="ru-RU" sz="13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35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737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572888-8CAA-47CC-BF09-4688C4F52338}"/>
              </a:ext>
            </a:extLst>
          </p:cNvPr>
          <p:cNvSpPr txBox="1"/>
          <p:nvPr/>
        </p:nvSpPr>
        <p:spPr>
          <a:xfrm>
            <a:off x="89452" y="0"/>
            <a:ext cx="9054548" cy="8344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Специальные успокоители не применяются: колебание прекращается под воздействием поля постоянного магнита. Для увеличения момента успокоения на рамку иногда наматывают несколько короткозамкнутых витков.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При непосредственном включении приборов в измеряемую цепь можно измерить небольшие токи (15–30 мА) или напряжения (от 45 мВ до нескольких вольт). Для расширения пределов измерений применяются дополнительные устройства: шунты и добавочные резисторы.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Принцип действия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Подвижная часть перемещается при взаимодействии поля постоянного магнита с магнитным полем рамки с током.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изменении направления измеряемого тока меняется направление отклонения рамки, в связи с этим следует учитывать полярность тока.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Из-за инерционности подвижной части прибор не реагирует на переменный ток промышленной частоты.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714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D32DE2-9A9E-49C5-873B-D560FAC7DC72}"/>
              </a:ext>
            </a:extLst>
          </p:cNvPr>
          <p:cNvSpPr txBox="1"/>
          <p:nvPr/>
        </p:nvSpPr>
        <p:spPr>
          <a:xfrm>
            <a:off x="0" y="0"/>
            <a:ext cx="8955157" cy="6398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Достоинства: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высокая чувствительность, обусловленная сильным 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собственным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магнитным полем, поэтому даже при малых токах создается достаточный вращающий момент. Ток полного отклонения: 0,01 мкА;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высокая точность вследствие высокой стабильности элементов измерительного механизма (ИМ). Класс точности: 0,05 или 0,1;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малая потребляемая мощность (до десятых долей Ватта).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незначительное влияние внешних магнитных полей благодаря сильному собственному магнитному полю;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хорошее успокоение, объясняемое наличием постоянного магнита;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равномерная шкала (у приборов с подвижной рамкой);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простая конструкция, устойчивость к перегрузкам (у приборов с подвижным магнитом), так как измеряемый ток протекает непосредственно по катушке, а не по спиральным пружинам;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чувствительность прибора не зависит от угла поворота рамки.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303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004B31B-EF1C-44BC-B79C-BB2FD47F1CD5}"/>
              </a:ext>
            </a:extLst>
          </p:cNvPr>
          <p:cNvSpPr txBox="1"/>
          <p:nvPr/>
        </p:nvSpPr>
        <p:spPr>
          <a:xfrm>
            <a:off x="228600" y="194302"/>
            <a:ext cx="8915400" cy="5905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Недостатки: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приборов с подвижной рамкой: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сложность и высокая стоимость конструкции;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низкая перегрузочная способность, обусловленная перегревом противодействующих (токоведущих) пружин и изменением их свойств;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приборов с подвижным магнитом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большая масса;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инерционность подвижной части;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температурные влияния на точность измерения.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113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B5CA45-FF15-408F-9C22-D3B35B5E47AA}"/>
              </a:ext>
            </a:extLst>
          </p:cNvPr>
          <p:cNvSpPr txBox="1"/>
          <p:nvPr/>
        </p:nvSpPr>
        <p:spPr>
          <a:xfrm>
            <a:off x="0" y="124080"/>
            <a:ext cx="8865705" cy="5520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Область применения: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 многопредельных, широкодиапазонных вольтметрах, амперметрах в цепях постоянного тока;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 гальванометрах – высокочувствительных измерительных приборах с неградуированной шкалой;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 логометрах (двухрамочных механизмах);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 сочетании с преобразователями переменного тока в постоянный, приборы используют при измерении в цепях переменного тока и при измерении сопротивлений.  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130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7122C2D-C379-4A20-B323-ECA7C990AC51}"/>
              </a:ext>
            </a:extLst>
          </p:cNvPr>
          <p:cNvSpPr txBox="1"/>
          <p:nvPr/>
        </p:nvSpPr>
        <p:spPr>
          <a:xfrm>
            <a:off x="154056" y="162435"/>
            <a:ext cx="8835887" cy="3241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>
              <a:lnSpc>
                <a:spcPct val="108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Приборы электромагнитной системы</a:t>
            </a:r>
          </a:p>
          <a:p>
            <a:pPr indent="269875">
              <a:lnSpc>
                <a:spcPct val="108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приборах с электромагнитной системой магнитные потоки создаются индуктивными катушками, подвижными и неподвижными.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Приборы электромагнитной системы бывают с плоской или с круглой катушкой.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ctr">
              <a:lnSpc>
                <a:spcPct val="108000"/>
              </a:lnSpc>
              <a:spcAft>
                <a:spcPts val="100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C13450-CD3E-43D3-B16C-913176F3C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153" y="2893322"/>
            <a:ext cx="2141917" cy="33505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9EAADA4-C4C3-40CD-B5BC-D36E6B3B29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131" y="2809357"/>
            <a:ext cx="3983153" cy="351845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7A6F30-23E7-4473-B829-A1193C5797B7}"/>
              </a:ext>
            </a:extLst>
          </p:cNvPr>
          <p:cNvSpPr txBox="1"/>
          <p:nvPr/>
        </p:nvSpPr>
        <p:spPr>
          <a:xfrm>
            <a:off x="1937111" y="6275731"/>
            <a:ext cx="4572000" cy="463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ctr">
              <a:lnSpc>
                <a:spcPct val="108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Прибор с плоской катушкой.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259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E599F28-0484-474C-A83A-727BFCFF11BE}"/>
              </a:ext>
            </a:extLst>
          </p:cNvPr>
          <p:cNvSpPr txBox="1"/>
          <p:nvPr/>
        </p:nvSpPr>
        <p:spPr>
          <a:xfrm>
            <a:off x="109331" y="0"/>
            <a:ext cx="8776252" cy="6658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Устройство: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неподвижная плоская  катушка 1;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подвижный ферромагнитный сердечник 2</a:t>
            </a:r>
            <a:r>
              <a:rPr lang="ru-RU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магнитомягкого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материала, жестко связанный с осью;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спиральная противодействующая пружина 3;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ось 4;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успокоитель 5;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противовесы 6;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Поворот подвижной части измерительного механизма происходит при взаимодействии магнитного поля неподвижной катушки и одного или нескольких подвижных сердечников из ферромагнитных материалов.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При протекании тока по катушке возникает магнитное поле, сердечник намагничивается и втягивается в щель каркаса катушки, поворачивая ось со стрелкой.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473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FA32375-5B3F-47A6-AD6C-6907FDBB51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21" y="1285129"/>
            <a:ext cx="4096815" cy="234265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CD5DA3-2998-44D5-8BFA-627F16E65479}"/>
              </a:ext>
            </a:extLst>
          </p:cNvPr>
          <p:cNvSpPr txBox="1"/>
          <p:nvPr/>
        </p:nvSpPr>
        <p:spPr>
          <a:xfrm>
            <a:off x="64604" y="195232"/>
            <a:ext cx="8756374" cy="463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ctr">
              <a:lnSpc>
                <a:spcPct val="108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Приборы с круглой катушкой.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791AE4-EB0A-43F4-8435-A23A0E244F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110" y="1117600"/>
            <a:ext cx="3119120" cy="2311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EC059B-92BE-4CEF-82A5-EDA7023BEBD6}"/>
              </a:ext>
            </a:extLst>
          </p:cNvPr>
          <p:cNvSpPr txBox="1"/>
          <p:nvPr/>
        </p:nvSpPr>
        <p:spPr>
          <a:xfrm>
            <a:off x="203421" y="3919726"/>
            <a:ext cx="8756374" cy="2045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Устройство: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неподвижная плоская  катушка 1;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пластина 3, жестко связанная с осью 4 и стрелкой;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спиральная противодействующая пружина 2;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137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D1EA30E-4142-44B3-BFF2-A7A59288E90F}"/>
              </a:ext>
            </a:extLst>
          </p:cNvPr>
          <p:cNvSpPr txBox="1"/>
          <p:nvPr/>
        </p:nvSpPr>
        <p:spPr>
          <a:xfrm>
            <a:off x="0" y="0"/>
            <a:ext cx="9044609" cy="5461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неподвижной катушке  жестко закреплён сердечник (пластина).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Подвижная пластина  связана с осью и стрелкой.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При прохождении тока по катушке пластины намагничиваются одним и тем же полем с одинаковой полярностью, их одноименные полюсы оказываются расположенными друг против друга. Между ними возникают силы </a:t>
            </a:r>
            <a:r>
              <a:rPr lang="ru-RU" sz="2000" dirty="0" err="1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оттал</a:t>
            </a:r>
            <a:r>
              <a:rPr lang="ru-RU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-кивания, и создается вращающий момент, поворачивающий ось со стрелкой 4.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Подвижный сердечник поворачивает стрелку на угол пропорциональный величине тока катушки</a:t>
            </a:r>
            <a:r>
              <a:rPr lang="ru-RU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измерении переменного тока или напряжения сердечники одновременно с изменением магнитного поля катушек перемагничиваются.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Знак угла поворота (направление вращающего момента) подвижной части не зависит от направления тока в катушках, что позволяет измерять переменные токи и напряжения без дополнительных преобразователей.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8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Противодействующий момент создается спиральной пружиной.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496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24324B-8AA8-4984-80A2-B467FD84BB9C}"/>
              </a:ext>
            </a:extLst>
          </p:cNvPr>
          <p:cNvSpPr txBox="1"/>
          <p:nvPr/>
        </p:nvSpPr>
        <p:spPr>
          <a:xfrm>
            <a:off x="109330" y="0"/>
            <a:ext cx="8925340" cy="5918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Достоинства: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возможность измерения переменного тока без использования дополнительных преобразователей;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устойчивость к кратковременным перегрузкам (до стократной перегрузки по току в приборах специальной конструкции);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простота конструкции, относительная дешевизна.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Недостатки: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неравномерность шкалы;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восприимчивость к внешним магнитным полям;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относительно низкая чувствительность;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невысокая точность показаний;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большое потребление энергии.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043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F7449B-80CC-4E2D-80E2-C586841EC2EC}"/>
              </a:ext>
            </a:extLst>
          </p:cNvPr>
          <p:cNvSpPr txBox="1"/>
          <p:nvPr/>
        </p:nvSpPr>
        <p:spPr>
          <a:xfrm>
            <a:off x="104360" y="106611"/>
            <a:ext cx="8935279" cy="5014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Область применения: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 щитовых приборах для измерения токов и напряжений на подвижных и стационарных объектах;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 переносных приборах для измерения токов и напряжений в устройствах автоматики, телемеханики, связи и энергетики;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 лабораторных приборах для измерения параметров реле автоблокировки и других устройств в контрольно-измерительных пунктах (КИП).</a:t>
            </a: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Задание: изучить и законспектировать учебный материал, начертить схемы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прибров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тетради.</a:t>
            </a:r>
          </a:p>
        </p:txBody>
      </p:sp>
    </p:spTree>
    <p:extLst>
      <p:ext uri="{BB962C8B-B14F-4D97-AF65-F5344CB8AC3E}">
        <p14:creationId xmlns:p14="http://schemas.microsoft.com/office/powerpoint/2010/main" val="574300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580286-1945-40DB-AFC2-36E8F5F49481}"/>
              </a:ext>
            </a:extLst>
          </p:cNvPr>
          <p:cNvSpPr txBox="1"/>
          <p:nvPr/>
        </p:nvSpPr>
        <p:spPr>
          <a:xfrm>
            <a:off x="2286000" y="-4189306"/>
            <a:ext cx="4572000" cy="3615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algn="just">
              <a:lnSpc>
                <a:spcPct val="115000"/>
              </a:lnSpc>
              <a:spcAft>
                <a:spcPts val="750"/>
              </a:spcAft>
              <a:buFont typeface="+mj-lt"/>
              <a:buAutoNum type="arabicPeriod"/>
            </a:pPr>
            <a:r>
              <a:rPr lang="ru-RU" sz="13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Классификация приборов непосредственной оценки</a:t>
            </a:r>
            <a:endParaRPr lang="ru-RU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r>
              <a:rPr lang="ru-RU" sz="13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характеристикой прибора является система измерительного механизма – способ преобразования измеряемой электрической величины в силу, перемещающую подвижную часть электроизмерительного прибора. </a:t>
            </a:r>
            <a:endParaRPr lang="ru-RU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r>
              <a:rPr lang="ru-RU" sz="13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Назовите какие системы приборов вы знаете. </a:t>
            </a:r>
            <a:r>
              <a:rPr lang="ru-RU" sz="135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(магнитоэлектрическую, электромагнитную, электродинамическую, ферродинамическую, электростатическую, термоэлектрическую и другие системы.)</a:t>
            </a:r>
            <a:endParaRPr lang="ru-RU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endParaRPr lang="ru-RU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2406">
              <a:lnSpc>
                <a:spcPct val="115000"/>
              </a:lnSpc>
              <a:spcAft>
                <a:spcPts val="750"/>
              </a:spcAft>
            </a:pPr>
            <a:r>
              <a:rPr lang="ru-RU" sz="135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5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CAF111-A24E-4197-9480-241DA4BD3566}"/>
              </a:ext>
            </a:extLst>
          </p:cNvPr>
          <p:cNvSpPr txBox="1"/>
          <p:nvPr/>
        </p:nvSpPr>
        <p:spPr>
          <a:xfrm>
            <a:off x="195262" y="103972"/>
            <a:ext cx="8753475" cy="5369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характеристикой прибора является система измерительного механизма – способ преобразования измеряемой электрической величины в силу, перемещающую подвижную часть электроизмерительного прибора.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Вы уже знаете системы приборов  </a:t>
            </a:r>
            <a:r>
              <a:rPr lang="ru-RU" sz="24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магнитоэлектрическую, электромагнитную, электродинамическую, ферродинамическую, электростатическую, термоэлектрическую и другие системы.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В зависимости от возможных значений токов и напряжений  в измеряемых цепях приборы непосредственной оценки подразделяют на </a:t>
            </a:r>
            <a:r>
              <a:rPr lang="ru-RU" sz="2400" dirty="0">
                <a:solidFill>
                  <a:srgbClr val="00B0F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микроамперметры, миллиамперметры, амперметры, </a:t>
            </a:r>
            <a:r>
              <a:rPr lang="ru-RU" sz="2400" dirty="0" err="1">
                <a:solidFill>
                  <a:srgbClr val="00B0F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килоамперметры</a:t>
            </a:r>
            <a:r>
              <a:rPr lang="ru-RU" sz="2400" dirty="0">
                <a:solidFill>
                  <a:srgbClr val="00B0F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милливольтметры, вольтметры и киловольтметры.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259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782" y="4343400"/>
            <a:ext cx="8746435" cy="160020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фильма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Творогов Борис Михайлович.</a:t>
            </a:r>
          </a:p>
        </p:txBody>
      </p:sp>
      <p:pic>
        <p:nvPicPr>
          <p:cNvPr id="49" name="Рисунок 48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6" r="23146"/>
          <a:stretch>
            <a:fillRect/>
          </a:stretch>
        </p:blipFill>
        <p:spPr>
          <a:xfrm>
            <a:off x="2096813" y="0"/>
            <a:ext cx="4612101" cy="48290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8782" y="5859048"/>
            <a:ext cx="8746435" cy="57157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Фильм создан 20 октября 2021 года.</a:t>
            </a:r>
          </a:p>
        </p:txBody>
      </p:sp>
    </p:spTree>
    <p:extLst>
      <p:ext uri="{BB962C8B-B14F-4D97-AF65-F5344CB8AC3E}">
        <p14:creationId xmlns:p14="http://schemas.microsoft.com/office/powerpoint/2010/main" val="3710605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A2E4D35-B44A-4BE7-A331-D42D89AE1107}"/>
                  </a:ext>
                </a:extLst>
              </p:cNvPr>
              <p:cNvSpPr txBox="1"/>
              <p:nvPr/>
            </p:nvSpPr>
            <p:spPr>
              <a:xfrm>
                <a:off x="214312" y="181389"/>
                <a:ext cx="8715375" cy="51737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202406"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ru-RU" sz="28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 Важным параметром прибора является </a:t>
                </a:r>
                <a:r>
                  <a:rPr lang="ru-RU" sz="2800" b="1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постоянная</a:t>
                </a:r>
                <a:r>
                  <a:rPr lang="ru-RU" sz="28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прибора и </a:t>
                </a:r>
                <a:r>
                  <a:rPr lang="ru-RU" sz="2800" b="1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чувствительность</a:t>
                </a:r>
                <a:r>
                  <a:rPr lang="ru-RU" sz="28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прибора.</a:t>
                </a:r>
                <a:endParaRPr lang="ru-RU" sz="28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202406"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ru-RU" sz="2800" b="1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Постоянная</a:t>
                </a:r>
                <a:r>
                  <a:rPr lang="ru-RU" sz="28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прибора, тоже, что и цена деления шкалы и равна отношению предела измерения к числу делений шкалы. Указывается на панели прибора.</a:t>
                </a:r>
                <a:endParaRPr lang="ru-RU" sz="28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ru-RU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С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𝑈</m:t>
                        </m:r>
                      </m:sub>
                    </m:sSub>
                    <m:r>
                      <a:rPr lang="ru-RU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ru-RU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ru-RU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пред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den>
                    </m:f>
                    <m:r>
                      <a:rPr lang="ru-RU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          </m:t>
                    </m:r>
                  </m:oMath>
                </a14:m>
                <a:r>
                  <a:rPr lang="ru-RU" sz="28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                    вольт на одно деление;</a:t>
                </a:r>
                <a:endParaRPr lang="ru-RU" sz="2800" dirty="0">
                  <a:ea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ru-RU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С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𝐼</m:t>
                        </m:r>
                      </m:sub>
                    </m:sSub>
                    <m:r>
                      <a:rPr lang="ru-RU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ru-RU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ru-RU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пред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den>
                    </m:f>
                    <m:r>
                      <a:rPr lang="ru-RU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        </m:t>
                    </m:r>
                  </m:oMath>
                </a14:m>
                <a:r>
                  <a:rPr lang="ru-RU" sz="28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                         ампер на одно деление;</a:t>
                </a:r>
                <a:r>
                  <a:rPr lang="ru-RU" sz="2800" dirty="0">
                    <a:ea typeface="Times New Roman" panose="02020603050405020304" pitchFamily="18" charset="0"/>
                  </a:rPr>
                  <a:t>     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ru-RU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С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sub>
                    </m:sSub>
                    <m:r>
                      <a:rPr lang="ru-RU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ru-RU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ru-RU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пред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den>
                    </m:f>
                    <m:r>
                      <a:rPr lang="ru-RU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        </m:t>
                    </m:r>
                  </m:oMath>
                </a14:m>
                <a:r>
                  <a:rPr lang="ru-RU" sz="28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                       ватт на одно деление;</a:t>
                </a:r>
                <a:endParaRPr lang="ru-RU" sz="2800" dirty="0">
                  <a:ea typeface="Times New Roman" panose="02020603050405020304" pitchFamily="18" charset="0"/>
                </a:endParaRPr>
              </a:p>
              <a:p>
                <a:pPr indent="202406"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ru-RU" sz="28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ru-RU" sz="28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A2E4D35-B44A-4BE7-A331-D42D89AE1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312" y="181389"/>
                <a:ext cx="8715375" cy="5173789"/>
              </a:xfrm>
              <a:prstGeom prst="rect">
                <a:avLst/>
              </a:prstGeom>
              <a:blipFill>
                <a:blip r:embed="rId2"/>
                <a:stretch>
                  <a:fillRect l="-1399" t="-590" r="-16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95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D534052-1ED0-4D00-BA05-C5F8A123B8E5}"/>
                  </a:ext>
                </a:extLst>
              </p:cNvPr>
              <p:cNvSpPr txBox="1"/>
              <p:nvPr/>
            </p:nvSpPr>
            <p:spPr>
              <a:xfrm>
                <a:off x="193399" y="93236"/>
                <a:ext cx="9020175" cy="57808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202406"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ru-RU" sz="2400" b="1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Чувствительность</a:t>
                </a:r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прибора - </a:t>
                </a:r>
                <a:r>
                  <a:rPr lang="ru-RU" sz="2400" dirty="0">
                    <a:solidFill>
                      <a:srgbClr val="00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число делений шкалы, приходящихся на единицу измеряемой величины.</a:t>
                </a:r>
              </a:p>
              <a:p>
                <a:pPr indent="202406"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ru-RU" sz="2400" dirty="0">
                    <a:solidFill>
                      <a:srgbClr val="00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Например:</a:t>
                </a:r>
                <a:endParaRPr lang="ru-RU" sz="24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75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num>
                      <m:den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пред</m:t>
                            </m:r>
                          </m:sub>
                        </m:sSub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;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кол−во делений шкалы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на 1 ампер</m:t>
                        </m:r>
                      </m:den>
                    </m:f>
                  </m:oMath>
                </a14:m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- – чувствительность прибора по току.</a:t>
                </a:r>
                <a:endParaRPr lang="ru-RU" sz="24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75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𝑈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num>
                      <m:den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пред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- – чувствительность прибора по напряжению.</a:t>
                </a:r>
                <a:endParaRPr lang="ru-RU" sz="24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75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Р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num>
                      <m:den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Р</m:t>
                            </m:r>
                          </m:e>
                          <m:sub>
                            <m:r>
                              <a:rPr lang="ru-RU" sz="2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пред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- – чувствительность прибора по мощности.</a:t>
                </a:r>
                <a:endParaRPr lang="ru-RU" sz="24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Задача. Определите постоянную вольтметра с числом делений шкалы 150 и пределом измерения 30В</a:t>
                </a:r>
                <a:endParaRPr lang="ru-RU" sz="24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Задача. Определите чувствительность вольтметра с числом делений шкалы 150 и пределом измерения 30В</a:t>
                </a:r>
                <a:endParaRPr lang="ru-RU" sz="2400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D534052-1ED0-4D00-BA05-C5F8A123B8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399" y="93236"/>
                <a:ext cx="9020175" cy="5780813"/>
              </a:xfrm>
              <a:prstGeom prst="rect">
                <a:avLst/>
              </a:prstGeom>
              <a:blipFill>
                <a:blip r:embed="rId2"/>
                <a:stretch>
                  <a:fillRect l="-1082" t="-316" r="-203" b="-13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8699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1C5C00-46D5-4D04-8F59-F4B3FE263BE4}"/>
              </a:ext>
            </a:extLst>
          </p:cNvPr>
          <p:cNvSpPr txBox="1"/>
          <p:nvPr/>
        </p:nvSpPr>
        <p:spPr>
          <a:xfrm>
            <a:off x="0" y="0"/>
            <a:ext cx="8696325" cy="3839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02406" algn="ctr">
              <a:lnSpc>
                <a:spcPct val="115000"/>
              </a:lnSpc>
              <a:spcAft>
                <a:spcPts val="750"/>
              </a:spcAft>
            </a:pP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Приборы магнитоэлектрической системы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	 Измерительными элементами являются постоянный магнит и индуктивная катушка. </a:t>
            </a:r>
          </a:p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	Приборы магнитоэлектрической системы бывают двух разновидностей: с подвижным магнитом и с подвижной индуктивной катушкой (рамкой).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628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6B1C7C-64EC-44DE-A59C-694F4B496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617" y="854766"/>
            <a:ext cx="4880113" cy="47063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B88193-13E5-4BA8-956E-EEC751BF5523}"/>
              </a:ext>
            </a:extLst>
          </p:cNvPr>
          <p:cNvSpPr txBox="1"/>
          <p:nvPr/>
        </p:nvSpPr>
        <p:spPr>
          <a:xfrm>
            <a:off x="0" y="79348"/>
            <a:ext cx="8724900" cy="916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02406" algn="just">
              <a:lnSpc>
                <a:spcPct val="115000"/>
              </a:lnSpc>
              <a:spcAft>
                <a:spcPts val="750"/>
              </a:spcAft>
            </a:pP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 магнитоэлектрического прибора с подвижным магнитом.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469F6B-5506-4B99-BB1C-DBC8EF1EE626}"/>
              </a:ext>
            </a:extLst>
          </p:cNvPr>
          <p:cNvSpPr txBox="1"/>
          <p:nvPr/>
        </p:nvSpPr>
        <p:spPr>
          <a:xfrm>
            <a:off x="0" y="5740011"/>
            <a:ext cx="8875643" cy="114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 – неподвижная цилиндрическая катушка с медным проводом; 2 – подвижный постоянный магнит.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729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C4A14A-148B-40CA-97C5-7B873D075DD1}"/>
              </a:ext>
            </a:extLst>
          </p:cNvPr>
          <p:cNvSpPr txBox="1"/>
          <p:nvPr/>
        </p:nvSpPr>
        <p:spPr>
          <a:xfrm>
            <a:off x="159026" y="110527"/>
            <a:ext cx="8825948" cy="7238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Магнитоэлектрический прибор с подвижным магнитом.  Внутри неподвижной цилиндрической катушки установлены постоянные магниты, вращающиеся на оси. На оси закреплена и стрелка прибора.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нейтральном состоянии подвижные магниты со стрелкой удерживаются пружинами.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выводам катушки подключены проводники, по которым проходит измеряемый ток. При прохождении тока через катушку внутри  неё создаётся магнитное поле, взаимодействующее с магнитным полем постоянных магнитов. </a:t>
            </a:r>
            <a:r>
              <a:rPr lang="ru-R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Магниты поворачиваются вокруг своей оси. При повороте магнитов стрелка перемещается по шкале, указывая величину измерения. Силу вращения магнитов уравновешивают удерживающие пружины, фиксируя стрелку на показаниях соответствующих измеренной величине.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572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90BE31-5F2F-47A7-8F06-30723CB14C3B}"/>
              </a:ext>
            </a:extLst>
          </p:cNvPr>
          <p:cNvSpPr txBox="1"/>
          <p:nvPr/>
        </p:nvSpPr>
        <p:spPr>
          <a:xfrm>
            <a:off x="0" y="154941"/>
            <a:ext cx="9024730" cy="916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 магнитоэлектрического прибора с подвижной рамкой.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4E59C0-7BDF-4860-A6A3-D2EFCA2EC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564" y="824947"/>
            <a:ext cx="4201715" cy="38714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14E3B9-FCBB-48F1-8E4D-D46B44FA648D}"/>
              </a:ext>
            </a:extLst>
          </p:cNvPr>
          <p:cNvSpPr txBox="1"/>
          <p:nvPr/>
        </p:nvSpPr>
        <p:spPr>
          <a:xfrm>
            <a:off x="94421" y="4696446"/>
            <a:ext cx="8835887" cy="2161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1- неподвижные полюса постоянных магнитов; 2 - подвижная рамка из легкого алюминиевого каркаса с обмоткой из тонкой (0,02–0,2 мм) медной или алюминиевой проволоки; </a:t>
            </a:r>
          </a:p>
          <a:p>
            <a:pPr>
              <a:lnSpc>
                <a:spcPct val="106000"/>
              </a:lnSpc>
              <a:spcAft>
                <a:spcPts val="1000"/>
              </a:spcAft>
            </a:pPr>
            <a:r>
              <a:rPr lang="ru-R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3- неподвижный цилиндрический сердечник, установлен строго по центру;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54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1A0B5A-CD37-4BF2-9B3A-342F05A8F6DB}"/>
              </a:ext>
            </a:extLst>
          </p:cNvPr>
          <p:cNvSpPr txBox="1"/>
          <p:nvPr/>
        </p:nvSpPr>
        <p:spPr>
          <a:xfrm>
            <a:off x="89452" y="0"/>
            <a:ext cx="8965096" cy="6694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Неподвижные полюса постоянных магнитов создают магнитное поле, в котором находится вращающаяся катушка с медным проводом. На оси катушки закреплена стрелка прибора, поворачивающаяся вместе с катушкой.  В нейтральном состоянии подвижная катушка со стрелкой удерживаются пружинами. 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К выводам катушки с медным проводом подключены провода, по которым протекает измеряемый ток. При прохождении тока через катушку вокруг неё создаётся магнитное поле, взаимодействующее с магнитным полем постоянных магнитов. 	Катушка может, поворачиваться в магнитном поле вокруг своей оси. При повороте катушки стрелка перемещается по шкале, указывая величину измерения. 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Силу вращения катушки уравновешивают удерживающие пружины, фиксируя стрелку на показаниях соответствующих измеренной величине.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0507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1356</Words>
  <Application>Microsoft Office PowerPoint</Application>
  <PresentationFormat>Экран (4:3)</PresentationFormat>
  <Paragraphs>109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Times New Roman</vt:lpstr>
      <vt:lpstr>Тема Office</vt:lpstr>
      <vt:lpstr>Магнитоэлектрические и электромагнитные приборы.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Автор фильма  Творогов Борис Михайлович.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Магнитоэлектрические и электромагнитные приборы.</dc:title>
  <dc:creator>Борис Творогов</dc:creator>
  <cp:lastModifiedBy>Борис Творогов</cp:lastModifiedBy>
  <cp:revision>3</cp:revision>
  <dcterms:created xsi:type="dcterms:W3CDTF">2022-02-05T07:59:46Z</dcterms:created>
  <dcterms:modified xsi:type="dcterms:W3CDTF">2022-11-27T17:33:37Z</dcterms:modified>
</cp:coreProperties>
</file>