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282" r:id="rId3"/>
    <p:sldId id="283" r:id="rId4"/>
    <p:sldId id="303" r:id="rId5"/>
    <p:sldId id="305" r:id="rId6"/>
    <p:sldId id="306" r:id="rId7"/>
    <p:sldId id="307" r:id="rId8"/>
    <p:sldId id="284" r:id="rId9"/>
    <p:sldId id="311" r:id="rId10"/>
    <p:sldId id="312" r:id="rId11"/>
    <p:sldId id="291" r:id="rId12"/>
    <p:sldId id="322" r:id="rId13"/>
    <p:sldId id="323" r:id="rId14"/>
    <p:sldId id="325" r:id="rId15"/>
    <p:sldId id="324" r:id="rId16"/>
    <p:sldId id="332" r:id="rId17"/>
    <p:sldId id="326" r:id="rId18"/>
    <p:sldId id="33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AE1E"/>
    <a:srgbClr val="00CC99"/>
    <a:srgbClr val="0000FF"/>
    <a:srgbClr val="FF0000"/>
    <a:srgbClr val="D64DED"/>
    <a:srgbClr val="055957"/>
    <a:srgbClr val="FFEA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A8F1B-4162-4F53-B2DC-D3683FAC9D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937529"/>
      </p:ext>
    </p:extLst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4A9CA-EC54-463A-A5B1-1422F33D68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01381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36F50-161B-4B16-AB1F-3540BC7B05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381366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6A392-890D-4041-8308-AD10ABD192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614969"/>
      </p:ext>
    </p:extLst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AE5BA-BB8D-4543-A990-889D0C5D58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364095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DF858-72BB-473C-93F3-D8D2C29972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24179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54707-BC98-4A70-BADD-DB9931C74C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277615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1D11D-4933-4FD7-A0F7-9E8368A740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49767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2E0A0-B2AE-4DEA-A949-9E8CD86650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806546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389E8-0C97-4CDF-91BE-AF41ECC3C1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780226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0624D-17D1-4C80-9371-48D0191E72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590734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461DC39-E47E-4969-9ACF-D9A9797672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Нормы оценок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начальной школе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9BE80A68-3303-4C20-A00F-1D8CEE1AC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 за списывание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87560"/>
              </p:ext>
            </p:extLst>
          </p:nvPr>
        </p:nvGraphicFramePr>
        <p:xfrm>
          <a:off x="899592" y="875743"/>
          <a:ext cx="7787208" cy="5983747"/>
        </p:xfrm>
        <a:graphic>
          <a:graphicData uri="http://schemas.openxmlformats.org/drawingml/2006/table">
            <a:tbl>
              <a:tblPr/>
              <a:tblGrid>
                <a:gridCol w="2579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8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59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5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1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 - без ошибок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 - без ошибок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 - без ошибок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 -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1ошибка орфографическая ошибки +1 исправление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  -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   ошибка +   1 исправление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  -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   ошибка +   1 исправление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1696"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  -  2  ошибки +  1 исправление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  -  2  ошибки +  1 исправление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 - 2 ошибки + 1 исправление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6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«2»-3 и более ошибки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«2» - 3 и более ошибки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«2» - 3 и более ошибки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br>
              <a:rPr lang="ru-RU" sz="3200" b="1" i="1">
                <a:solidFill>
                  <a:srgbClr val="FF0000"/>
                </a:solidFill>
              </a:rPr>
            </a:br>
            <a:r>
              <a:rPr lang="ru-RU" sz="3200" b="1" i="1">
                <a:solidFill>
                  <a:srgbClr val="FF0000"/>
                </a:solidFill>
              </a:rPr>
              <a:t>МАТЕМАТИКА</a:t>
            </a:r>
            <a:br>
              <a:rPr lang="ru-RU" sz="3200" b="1" i="1">
                <a:solidFill>
                  <a:srgbClr val="FF0000"/>
                </a:solidFill>
              </a:rPr>
            </a:br>
            <a:r>
              <a:rPr lang="ru-RU" sz="3200" b="1" i="1">
                <a:solidFill>
                  <a:srgbClr val="FF0000"/>
                </a:solidFill>
              </a:rPr>
              <a:t>Текущий контроль</a:t>
            </a:r>
            <a:br>
              <a:rPr lang="ru-RU" sz="6000">
                <a:solidFill>
                  <a:schemeClr val="tx1"/>
                </a:solidFill>
              </a:rPr>
            </a:br>
            <a:endParaRPr lang="ru-RU"/>
          </a:p>
        </p:txBody>
      </p:sp>
      <p:sp>
        <p:nvSpPr>
          <p:cNvPr id="13315" name="Содержимое 3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ru-RU" sz="2800" i="1"/>
              <a:t>     </a:t>
            </a:r>
            <a:endParaRPr lang="ru-RU" sz="2800" b="1" i="1"/>
          </a:p>
          <a:p>
            <a:pPr>
              <a:buFontTx/>
              <a:buNone/>
            </a:pPr>
            <a:endParaRPr lang="ru-RU" sz="2800" i="1"/>
          </a:p>
          <a:p>
            <a:pPr>
              <a:buFontTx/>
              <a:buNone/>
            </a:pPr>
            <a:r>
              <a:rPr lang="ru-RU" sz="2800" i="1"/>
              <a:t>   Письменные работы  </a:t>
            </a:r>
            <a:r>
              <a:rPr lang="ru-RU" sz="2800"/>
              <a:t>для текущего контроля рекомендуется проводить </a:t>
            </a:r>
            <a:r>
              <a:rPr lang="ru-RU" sz="2800" i="1"/>
              <a:t>не реже 1 раза </a:t>
            </a:r>
            <a:r>
              <a:rPr lang="ru-RU" sz="2800"/>
              <a:t>в неделю в форме </a:t>
            </a:r>
            <a:r>
              <a:rPr lang="ru-RU" sz="2800">
                <a:solidFill>
                  <a:srgbClr val="7030A0"/>
                </a:solidFill>
              </a:rPr>
              <a:t>самостоятельной работы или математического диктанта</a:t>
            </a:r>
            <a:r>
              <a:rPr lang="ru-RU" sz="2800"/>
              <a:t>.</a:t>
            </a:r>
          </a:p>
          <a:p>
            <a:endParaRPr lang="ru-RU" sz="2800"/>
          </a:p>
          <a:p>
            <a:r>
              <a:rPr lang="ru-RU" sz="2800"/>
              <a:t>      </a:t>
            </a:r>
            <a:r>
              <a:rPr lang="ru-RU" sz="2800" i="1">
                <a:solidFill>
                  <a:srgbClr val="7030A0"/>
                </a:solidFill>
              </a:rPr>
              <a:t>Контрольные работы </a:t>
            </a:r>
            <a:r>
              <a:rPr lang="ru-RU" sz="2800"/>
              <a:t>проводятся после изучения какой-либо темы. Количество контрольных работ за год – 12.</a:t>
            </a:r>
          </a:p>
        </p:txBody>
      </p:sp>
    </p:spTree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Контрольная работа по математике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«5» – нет ошибок; </a:t>
            </a:r>
          </a:p>
          <a:p>
            <a:r>
              <a:rPr lang="ru-RU" dirty="0"/>
              <a:t>«4» – 1 – 2 ошибки, но не в задаче; </a:t>
            </a:r>
          </a:p>
          <a:p>
            <a:r>
              <a:rPr lang="ru-RU" dirty="0"/>
              <a:t>«3» – 1- 2 ошибки;   не решена задача;</a:t>
            </a:r>
          </a:p>
          <a:p>
            <a:r>
              <a:rPr lang="ru-RU" dirty="0"/>
              <a:t>«2» – не решена задача или более 3  ошибок. 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Грубые ошибки: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762000" y="914400"/>
            <a:ext cx="8382000" cy="5486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/>
              <a:t>вычислительные ошибки в примерах и задачах;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порядок действий,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неправильное решение задачи;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не доведение до конца решения задачи, примера;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нет числового выражения к задаче;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несоответствие выполняемых измерений и геометрических построений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невыполненное задание. </a:t>
            </a:r>
          </a:p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Негрубые ошибки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838200" y="685800"/>
            <a:ext cx="8305800" cy="54403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/>
              <a:t> нерациональные приёмы вычисления;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неправильная постановка вопроса к  действию при решении задачи;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неверно оформленный ответ задачи;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неправильное списывание данных;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не доведение до конца преобразований (см, дм, м и т.д.);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пропуск части математических выкладок, действий;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ошибки в записях математических терминов (см², дм², м²)</a:t>
            </a:r>
          </a:p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Прочие ошибки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838200" y="1219200"/>
            <a:ext cx="7848600" cy="4906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/>
              <a:t> 2-3 исправления в числах считаются,   как 1 грубая ошибка;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За грамматические ошибки, допущенные в работе по математике, оценка не снижается.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 За небрежно оформленную работу, несоблюдение правил и каллиграфии оценка снижается на один балл.</a:t>
            </a:r>
          </a:p>
          <a:p>
            <a:pPr>
              <a:buFont typeface="Wingdings" pitchFamily="2" charset="2"/>
              <a:buChar char="v"/>
            </a:pPr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Нормы оценок </a:t>
            </a:r>
            <a:b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математический диктант</a:t>
            </a:r>
            <a:br>
              <a:rPr lang="ru-RU" dirty="0">
                <a:solidFill>
                  <a:srgbClr val="FF0000"/>
                </a:solidFill>
              </a:rPr>
            </a:b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055247"/>
              </p:ext>
            </p:extLst>
          </p:nvPr>
        </p:nvGraphicFramePr>
        <p:xfrm>
          <a:off x="1676400" y="1447800"/>
          <a:ext cx="6172200" cy="5052155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101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2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10 заданий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заданий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«5» 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без ошибок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1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-1 ошибка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01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 ошибки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101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«2»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- 3 и более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289" name="Rectangle 1"/>
          <p:cNvSpPr>
            <a:spLocks noChangeArrowheads="1"/>
          </p:cNvSpPr>
          <p:nvPr/>
        </p:nvSpPr>
        <p:spPr bwMode="auto">
          <a:xfrm>
            <a:off x="609600" y="5930900"/>
            <a:ext cx="2841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.</a:t>
            </a: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803754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Важно!!!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000"/>
              <a:t>Работа может быть оценена </a:t>
            </a:r>
            <a:r>
              <a:rPr lang="ru-RU" sz="4000">
                <a:solidFill>
                  <a:srgbClr val="FF0000"/>
                </a:solidFill>
              </a:rPr>
              <a:t>положительно</a:t>
            </a:r>
            <a:r>
              <a:rPr lang="ru-RU" sz="4000"/>
              <a:t>, если выполнено более 50% всей письменной работы</a:t>
            </a:r>
          </a:p>
        </p:txBody>
      </p:sp>
    </p:spTree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F279D5-C3E1-47B2-A06E-683D6C723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>
              <a:defRPr/>
            </a:pPr>
            <a:br>
              <a:rPr lang="ru-RU" sz="3200" b="1" dirty="0"/>
            </a:br>
            <a:r>
              <a:rPr lang="ru-RU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endParaRPr lang="ru-RU" sz="4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85800" y="1143000"/>
            <a:ext cx="8077200" cy="7315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/>
              <a:t>Согласно нормам, в  2-3 классах коли-чество контрольных работ за год не должно превышать </a:t>
            </a:r>
            <a:r>
              <a:rPr lang="ru-RU">
                <a:solidFill>
                  <a:srgbClr val="FF0000"/>
                </a:solidFill>
              </a:rPr>
              <a:t>13</a:t>
            </a:r>
            <a:r>
              <a:rPr lang="ru-RU"/>
              <a:t>, а в 4 классе-</a:t>
            </a:r>
            <a:r>
              <a:rPr lang="ru-RU">
                <a:solidFill>
                  <a:srgbClr val="FF0000"/>
                </a:solidFill>
              </a:rPr>
              <a:t>14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Объём текста диктанта соответствует количеству слов по нормам чтения (за 1 минуту). </a:t>
            </a:r>
          </a:p>
          <a:p>
            <a:pPr>
              <a:buFontTx/>
              <a:buNone/>
            </a:pPr>
            <a:endParaRPr lang="ru-RU"/>
          </a:p>
          <a:p>
            <a:endParaRPr lang="ru-RU"/>
          </a:p>
          <a:p>
            <a:pPr>
              <a:buFontTx/>
              <a:buNone/>
            </a:pPr>
            <a:r>
              <a:rPr lang="ru-RU">
                <a:solidFill>
                  <a:srgbClr val="D64DED"/>
                </a:solidFill>
              </a:rPr>
              <a:t>   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9200" y="4267200"/>
          <a:ext cx="75438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2060"/>
                          </a:solidFill>
                        </a:rPr>
                        <a:t>2 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2060"/>
                          </a:solidFill>
                        </a:rPr>
                        <a:t>3 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2060"/>
                          </a:solidFill>
                        </a:rPr>
                        <a:t>4 класс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2060"/>
                          </a:solidFill>
                        </a:rPr>
                        <a:t>1 полугодие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           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</a:rPr>
                        <a:t>    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2060"/>
                          </a:solidFill>
                        </a:rPr>
                        <a:t>2 полугодие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            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       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609600" y="381000"/>
            <a:ext cx="8534400" cy="63246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Нормы оценок за диктант</a:t>
            </a:r>
          </a:p>
          <a:p>
            <a:pPr>
              <a:buFontTx/>
              <a:buNone/>
              <a:defRPr/>
            </a:pPr>
            <a:r>
              <a:rPr lang="ru-RU" sz="2800" i="1" dirty="0">
                <a:solidFill>
                  <a:srgbClr val="FF0000"/>
                </a:solidFill>
              </a:rPr>
              <a:t>«5»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ставится, если нет ошибок и исправлений; работа написана аккуратно в соответствии с требованиями каллиграфии.</a:t>
            </a:r>
          </a:p>
          <a:p>
            <a:pPr>
              <a:buFontTx/>
              <a:buNone/>
              <a:defRPr/>
            </a:pP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«4»</a:t>
            </a:r>
            <a:r>
              <a:rPr lang="ru-RU" sz="2800" dirty="0"/>
              <a:t> ставится, если не более 2 орфографических ошибок; работа выполнена чисто, но есть небольшие отклонения от каллиграфических норм. </a:t>
            </a:r>
          </a:p>
          <a:p>
            <a:pPr>
              <a:buFontTx/>
              <a:buNone/>
              <a:defRPr/>
            </a:pPr>
            <a:r>
              <a:rPr lang="ru-RU" sz="2800" dirty="0">
                <a:solidFill>
                  <a:srgbClr val="FF0000"/>
                </a:solidFill>
              </a:rPr>
              <a:t>«3»</a:t>
            </a:r>
            <a:r>
              <a:rPr lang="ru-RU" sz="2800" dirty="0"/>
              <a:t>  ставится, если допущено 3 – 5 ошибок, работа написана небрежно. </a:t>
            </a:r>
          </a:p>
          <a:p>
            <a:pPr>
              <a:buFontTx/>
              <a:buNone/>
              <a:defRPr/>
            </a:pPr>
            <a:r>
              <a:rPr lang="ru-RU" sz="2800" dirty="0">
                <a:solidFill>
                  <a:srgbClr val="FF0000"/>
                </a:solidFill>
              </a:rPr>
              <a:t>«2» </a:t>
            </a:r>
            <a:r>
              <a:rPr lang="ru-RU" sz="2800" dirty="0"/>
              <a:t>ставится, если допущено</a:t>
            </a:r>
          </a:p>
          <a:p>
            <a:pPr>
              <a:buFontTx/>
              <a:buNone/>
              <a:defRPr/>
            </a:pPr>
            <a:r>
              <a:rPr lang="ru-RU" sz="2800" dirty="0"/>
              <a:t> более 5 орфографических ошибок,</a:t>
            </a:r>
          </a:p>
          <a:p>
            <a:pPr>
              <a:buFontTx/>
              <a:buNone/>
              <a:defRPr/>
            </a:pPr>
            <a:r>
              <a:rPr lang="ru-RU" sz="2800" dirty="0"/>
              <a:t> работа написана неряшливо. 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  <p:pic>
        <p:nvPicPr>
          <p:cNvPr id="4099" name="Picture 5" descr="C:\Users\ноут\Desktop\i_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572000"/>
            <a:ext cx="1981200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Грубые ошибки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685800" y="1066800"/>
            <a:ext cx="8229600" cy="5410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/>
              <a:t> наличие ошибок на изученные правила по   орфографии;</a:t>
            </a:r>
          </a:p>
          <a:p>
            <a:pPr>
              <a:buFont typeface="Wingdings" pitchFamily="2" charset="2"/>
              <a:buChar char="v"/>
            </a:pPr>
            <a:r>
              <a:rPr lang="ru-RU" sz="2800"/>
              <a:t>перестановки, замены и вставки лишних букв в словах;</a:t>
            </a:r>
          </a:p>
          <a:p>
            <a:pPr>
              <a:buFont typeface="Wingdings" pitchFamily="2" charset="2"/>
              <a:buChar char="v"/>
            </a:pPr>
            <a:r>
              <a:rPr lang="ru-RU" sz="2800"/>
              <a:t> неправильное написание слов, не регулируемых правилами, круг которых очерчен программой каждого класса (слова с непроверяемыми написаниями);</a:t>
            </a:r>
          </a:p>
          <a:p>
            <a:pPr>
              <a:buFont typeface="Wingdings" pitchFamily="2" charset="2"/>
              <a:buChar char="v"/>
            </a:pPr>
            <a:r>
              <a:rPr lang="ru-RU" sz="2800"/>
              <a:t> отсутствие изученных знаков препинания в тексте (в конце предложения) и заглавной буквы в начале предложения.</a:t>
            </a:r>
          </a:p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pPr>
              <a:defRPr/>
            </a:pPr>
            <a:br>
              <a:rPr lang="ru-RU" sz="3200" b="1" i="1" dirty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одну ошибку в диктанте считаются </a:t>
            </a:r>
            <a:r>
              <a:rPr lang="ru-RU" sz="3200" b="1" i="1" dirty="0">
                <a:solidFill>
                  <a:srgbClr val="FF0000"/>
                </a:solidFill>
              </a:rPr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914400" y="1219200"/>
            <a:ext cx="8229600" cy="4221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/>
              <a:t>- два исправления;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- две пунктуационные ошибки; </a:t>
            </a:r>
          </a:p>
          <a:p>
            <a:pPr>
              <a:buFont typeface="Wingdings" pitchFamily="2" charset="2"/>
              <a:buChar char="v"/>
            </a:pPr>
            <a:r>
              <a:rPr lang="ru-RU"/>
              <a:t>- повторение ошибок в одном и том же слове, например, в слове «ножи» дважды написано в конце «ы». Если же подобная ошибка встречается в другом слове, она считается за другую ошибку, например, шалаш</a:t>
            </a:r>
            <a:r>
              <a:rPr lang="ru-RU">
                <a:solidFill>
                  <a:srgbClr val="FF0000"/>
                </a:solidFill>
              </a:rPr>
              <a:t>ы</a:t>
            </a:r>
            <a:r>
              <a:rPr lang="ru-RU"/>
              <a:t>.</a:t>
            </a:r>
          </a:p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ошибку не считается: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914400" y="838200"/>
            <a:ext cx="8229600" cy="5287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/>
              <a:t> ошибки на те разделы орфографии и пунктуации, которые ни в данном классе, ни в предшествующих классах не изучались;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единичный случай замены одного слова без искажения смысла.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914400" y="228600"/>
            <a:ext cx="8229600" cy="6324600"/>
          </a:xfrm>
        </p:spPr>
        <p:txBody>
          <a:bodyPr/>
          <a:lstStyle/>
          <a:p>
            <a:pPr>
              <a:buFont typeface="Wingdings" pitchFamily="2" charset="2"/>
              <a:buChar char="v"/>
              <a:defRPr/>
            </a:pPr>
            <a:r>
              <a:rPr lang="ru-RU" sz="2800" dirty="0"/>
              <a:t>повторная ошибка в одном и том же слове считается за одну ошибку (например, ученик дважды написал в слове </a:t>
            </a:r>
            <a:r>
              <a:rPr lang="ru-RU" sz="2800" i="1" dirty="0"/>
              <a:t>звезда </a:t>
            </a:r>
            <a:r>
              <a:rPr lang="ru-RU" sz="2800" dirty="0"/>
              <a:t>вместо буквы е букву и);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FF0000"/>
                </a:solidFill>
              </a:rPr>
              <a:t>две-три-четыре ошибки</a:t>
            </a:r>
            <a:r>
              <a:rPr lang="ru-RU" sz="2800" dirty="0"/>
              <a:t>, допущенные </a:t>
            </a:r>
            <a:r>
              <a:rPr lang="ru-RU" sz="2800" dirty="0">
                <a:solidFill>
                  <a:srgbClr val="FF0000"/>
                </a:solidFill>
              </a:rPr>
              <a:t>в одном слове </a:t>
            </a:r>
            <a:r>
              <a:rPr lang="ru-RU" sz="2800" dirty="0"/>
              <a:t>(например, </a:t>
            </a:r>
            <a:r>
              <a:rPr lang="ru-RU" sz="2800" i="1" dirty="0"/>
              <a:t>лицо -« </a:t>
            </a:r>
            <a:r>
              <a:rPr lang="ru-RU" sz="2800" i="1" dirty="0" err="1"/>
              <a:t>лецо</a:t>
            </a:r>
            <a:r>
              <a:rPr lang="ru-RU" sz="2800" i="1" dirty="0"/>
              <a:t>») </a:t>
            </a:r>
            <a:r>
              <a:rPr lang="ru-RU" sz="2800" dirty="0"/>
              <a:t>считаются </a:t>
            </a:r>
            <a:r>
              <a:rPr lang="ru-RU" sz="2800" dirty="0">
                <a:solidFill>
                  <a:srgbClr val="FF0000"/>
                </a:solidFill>
              </a:rPr>
              <a:t>за одну ошибку;</a:t>
            </a:r>
          </a:p>
          <a:p>
            <a:pPr>
              <a:buFontTx/>
              <a:buNone/>
              <a:defRPr/>
            </a:pPr>
            <a:r>
              <a:rPr lang="ru-RU" sz="4400" dirty="0">
                <a:solidFill>
                  <a:srgbClr val="0070C0"/>
                </a:solidFill>
              </a:rPr>
              <a:t>               </a:t>
            </a:r>
            <a:r>
              <a:rPr lang="ru-RU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800" dirty="0"/>
              <a:t>ошибки на одно и то же правило, допущенные в разных словах, считаются как две разные ошибки (например, ученик написал букву </a:t>
            </a:r>
            <a:r>
              <a:rPr lang="ru-RU" sz="2800" i="1" dirty="0"/>
              <a:t>т </a:t>
            </a:r>
            <a:r>
              <a:rPr lang="ru-RU" sz="2800" dirty="0"/>
              <a:t> вместо  </a:t>
            </a:r>
            <a:r>
              <a:rPr lang="ru-RU" sz="2800" i="1" dirty="0" err="1"/>
              <a:t>д</a:t>
            </a:r>
            <a:r>
              <a:rPr lang="ru-RU" sz="2800" dirty="0"/>
              <a:t>  в слове </a:t>
            </a:r>
            <a:r>
              <a:rPr lang="ru-RU" sz="2800" i="1" dirty="0"/>
              <a:t>лошадка </a:t>
            </a:r>
            <a:r>
              <a:rPr lang="ru-RU" sz="2800" dirty="0"/>
              <a:t>и букву с вместо </a:t>
            </a:r>
            <a:r>
              <a:rPr lang="ru-RU" sz="2800" dirty="0" err="1"/>
              <a:t>з</a:t>
            </a:r>
            <a:r>
              <a:rPr lang="ru-RU" sz="2800" dirty="0"/>
              <a:t> в слове </a:t>
            </a:r>
            <a:r>
              <a:rPr lang="ru-RU" sz="2800" i="1" dirty="0"/>
              <a:t>повозка).</a:t>
            </a:r>
            <a:endParaRPr lang="ru-RU" sz="2800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br>
              <a:rPr lang="ru-RU" sz="3200" i="1" u="sng" dirty="0">
                <a:solidFill>
                  <a:srgbClr val="D64DED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Нормы оценок за грамматическое задание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059363"/>
          </a:xfrm>
        </p:spPr>
        <p:txBody>
          <a:bodyPr/>
          <a:lstStyle/>
          <a:p>
            <a:r>
              <a:rPr lang="ru-RU"/>
              <a:t>«5»-безошибочное выполнение всех заданий; </a:t>
            </a:r>
          </a:p>
          <a:p>
            <a:r>
              <a:rPr lang="ru-RU"/>
              <a:t>«4» - если учеником выполнено не менее </a:t>
            </a:r>
            <a:r>
              <a:rPr lang="ru-RU" i="1" baseline="30000"/>
              <a:t>3/4</a:t>
            </a:r>
            <a:r>
              <a:rPr lang="ru-RU" i="1"/>
              <a:t> </a:t>
            </a:r>
            <a:r>
              <a:rPr lang="ru-RU"/>
              <a:t>заданий; </a:t>
            </a:r>
          </a:p>
          <a:p>
            <a:r>
              <a:rPr lang="ru-RU"/>
              <a:t>«3» - правильно выполнил не менее </a:t>
            </a:r>
            <a:r>
              <a:rPr lang="ru-RU" i="1"/>
              <a:t>½ </a:t>
            </a:r>
            <a:r>
              <a:rPr lang="ru-RU"/>
              <a:t>за-даний;</a:t>
            </a:r>
          </a:p>
          <a:p>
            <a:r>
              <a:rPr lang="ru-RU"/>
              <a:t>«2» - если ученик не справляется с большинством грамматических заданий.</a:t>
            </a:r>
          </a:p>
          <a:p>
            <a:endParaRPr lang="ru-RU"/>
          </a:p>
        </p:txBody>
      </p:sp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Нормы оценок </a:t>
            </a:r>
            <a:b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словарный диктант</a:t>
            </a:r>
            <a:br>
              <a:rPr lang="ru-RU" dirty="0">
                <a:solidFill>
                  <a:srgbClr val="FF0000"/>
                </a:solidFill>
              </a:rPr>
            </a:b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12926"/>
              </p:ext>
            </p:extLst>
          </p:nvPr>
        </p:nvGraphicFramePr>
        <p:xfrm>
          <a:off x="1676400" y="1447800"/>
          <a:ext cx="6172200" cy="4471989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101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класс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203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8-10 слов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10-14 слов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12-16 слов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«5» 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без ошибок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1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-1 ошибка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01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 ошибки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101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«2»</a:t>
                      </a:r>
                      <a:r>
                        <a:rPr kumimoji="0" lang="ru-RU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- 3 и более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289" name="Rectangle 1"/>
          <p:cNvSpPr>
            <a:spLocks noChangeArrowheads="1"/>
          </p:cNvSpPr>
          <p:nvPr/>
        </p:nvSpPr>
        <p:spPr bwMode="auto">
          <a:xfrm>
            <a:off x="609600" y="5930900"/>
            <a:ext cx="2841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>
                <a:cs typeface="Times New Roman" pitchFamily="18" charset="0"/>
              </a:rPr>
              <a:t>.</a:t>
            </a:r>
            <a:endParaRPr lang="ru-RU" sz="2800"/>
          </a:p>
        </p:txBody>
      </p:sp>
    </p:spTree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pedresource_ru_2720156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pedresource_ru_2720156</Template>
  <TotalTime>14</TotalTime>
  <Words>916</Words>
  <Application>Microsoft Office PowerPoint</Application>
  <PresentationFormat>Экран (4:3)</PresentationFormat>
  <Paragraphs>125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Wingdings</vt:lpstr>
      <vt:lpstr>pedresource_ru_2720156</vt:lpstr>
      <vt:lpstr>Нормы оценок  в начальной школе</vt:lpstr>
      <vt:lpstr> Русский язык</vt:lpstr>
      <vt:lpstr>Презентация PowerPoint</vt:lpstr>
      <vt:lpstr>Грубые ошибки</vt:lpstr>
      <vt:lpstr> За одну ошибку в диктанте считаются : </vt:lpstr>
      <vt:lpstr>За ошибку не считается: </vt:lpstr>
      <vt:lpstr>Презентация PowerPoint</vt:lpstr>
      <vt:lpstr> Нормы оценок за грамматическое задание </vt:lpstr>
      <vt:lpstr>Нормы оценок  за словарный диктант </vt:lpstr>
      <vt:lpstr>Оценки за списывание </vt:lpstr>
      <vt:lpstr> МАТЕМАТИКА Текущий контроль </vt:lpstr>
      <vt:lpstr>Контрольная работа по математике</vt:lpstr>
      <vt:lpstr>Грубые ошибки:</vt:lpstr>
      <vt:lpstr>Негрубые ошибки</vt:lpstr>
      <vt:lpstr>Прочие ошибки</vt:lpstr>
      <vt:lpstr>Нормы оценок  за математический диктант </vt:lpstr>
      <vt:lpstr>Важно!!!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Нормы оценок  в начальной школе</dc:title>
  <dc:creator>Admin</dc:creator>
  <cp:lastModifiedBy>User</cp:lastModifiedBy>
  <cp:revision>7</cp:revision>
  <cp:lastPrinted>1601-01-01T00:00:00Z</cp:lastPrinted>
  <dcterms:created xsi:type="dcterms:W3CDTF">2021-02-26T06:10:13Z</dcterms:created>
  <dcterms:modified xsi:type="dcterms:W3CDTF">2022-11-27T07:21:42Z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243129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Version">
    <vt:i4>1</vt:i4>
  </property>
</Properties>
</file>