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57" r:id="rId5"/>
    <p:sldId id="264" r:id="rId6"/>
    <p:sldId id="269" r:id="rId7"/>
    <p:sldId id="262" r:id="rId8"/>
    <p:sldId id="256" r:id="rId9"/>
    <p:sldId id="267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71" d="100"/>
          <a:sy n="71" d="100"/>
        </p:scale>
        <p:origin x="85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2B1B92-0A7F-488B-BAD8-E2F2839B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1802E9-AE92-481A-8D17-A3AC2AECBE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4C6FD8-ED81-41A9-8B82-122D3808B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50B928-55AD-4594-A750-38422A05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3AC12F-8C2B-4E7D-829A-1E4F9598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7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43A8A-CF77-45EF-9F41-F61014864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F10E23-A8C9-48F4-AC38-CA6BD119E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B7CD33-6323-4E8E-B9D9-1F8C565E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47C228-7FA8-4AB1-9440-9B44428FC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9333F6-66D9-4209-848B-CD5F4BEA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4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1DB1017-5691-41E6-BD3B-3EC0B9A62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32AABA-29B5-4883-B2E1-4891A03AB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B7C768-0CD8-4309-8E7C-0C68B8E72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875E2-7FC6-4513-8A2B-320C4DBC2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9922B9-18EF-4A27-8279-7ED23C74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47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FD5B8-04CF-4372-BB16-6B0ED4A46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76EAB0-0D14-4DEB-9876-BCE67B855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8767DE-D930-4C3A-B42C-8D1513951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993C2A-1537-40D4-9B7B-34BF9B0C9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C2C9FB-99B5-460D-851A-2BBC83147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046A8-BD42-440E-804E-001081FF5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8BC21E-9B4F-4CB1-98DC-A78155A41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773930-2CDE-4708-B5BA-E098D74F2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1E4684-3398-49D2-93E7-424BD4214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005353-664F-4EEF-8491-7E33C0A2D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37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547F1-14AD-4F61-A948-7E624A7E9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F5A73B-173E-4BC4-A9EF-81C697CE3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B0C75D-2526-41FC-A7AF-93A0EDD77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CA1228-604A-4CD1-A4B9-47F0B4268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183712-712C-4DB7-8F2C-C68D60AD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1AC23A-4690-49BE-9800-407396456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8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4D679A-1D3D-43CE-9F10-AFA6316CF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C462D1-161B-4CD5-84F9-F5F363EB4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D13B4A-8D8A-426C-8B14-950CC81CA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B1BE8F0-D17F-4DD8-B67F-A0F3522B4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3FEE9E-35A8-404F-AECA-F0398A63ED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875DBA-D089-4144-829F-86B195991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51DFF1C-012B-4229-AD38-A79D65840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9AFC08-EA2C-421E-8239-D4760E40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98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E8848-AE6A-477F-8DBF-E761BCEC1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3758CD-711C-4FC6-8098-E24103773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4BD842-9C8E-487F-9741-981A14223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474E3B7-FC4A-40F6-B799-CB3765045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68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2E558DA-9980-4766-AAF0-68A338A0B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3A177E5-3EFE-454C-AAE9-B01E0BB7B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AE6C6C1-EAE8-4A22-8B33-9B672172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7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6DFE8-B586-48E6-BAC5-7617DE5FA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8FBBF1-7970-4B25-B616-01B81C643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F38A68-3F5C-42EF-A304-DB17CB4AF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A0F326-6932-4D56-901C-24E65788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4E7698-0FF8-4489-B405-107E96917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547DC4-1DF6-4268-8437-579204AC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278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7E1BD1-6D81-4DDB-95AB-0D6ED971A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371CA2-9E71-4B9A-8A52-BABB77807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8B098B-39E2-4601-AAA4-907F8FC93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E0D027-533D-43A5-8076-8E0AA6AD6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684FFA-EB12-41B0-B257-577B223A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639B9A-4B6C-4EC5-9D5D-5AF5B575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5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8679D-0909-45DE-A67F-37A05C24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D83522-C8BF-4531-B7F3-191C5BD2A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15789-B5BC-40E4-8820-E1983F3858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C2B3D-A630-4939-A912-F359C2B6C11F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38C6D1-C3DB-44E0-993B-C12333E56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11A346-6FCC-464A-9B38-CAC863414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7BCB3-6157-46EF-BB1D-7A5273CF5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02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DAAABA-DB4C-41C5-A2F6-32B00EEE8C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148DF59-A0C9-42E5-9C25-00B0AF02A84C}"/>
              </a:ext>
            </a:extLst>
          </p:cNvPr>
          <p:cNvSpPr/>
          <p:nvPr/>
        </p:nvSpPr>
        <p:spPr>
          <a:xfrm rot="21221727">
            <a:off x="1360620" y="1096763"/>
            <a:ext cx="9053457" cy="2759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«Коробка с карандашами и не только…»</a:t>
            </a:r>
            <a:endParaRPr lang="ru-RU" sz="5400" b="1" dirty="0">
              <a:solidFill>
                <a:srgbClr val="FF0000"/>
              </a:solidFill>
              <a:effectLst/>
              <a:latin typeface="Segoe Script" panose="030B0504020000000003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84CDF6AE-8E67-4A99-97A4-1F9CC2F98D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848977"/>
              </p:ext>
            </p:extLst>
          </p:nvPr>
        </p:nvGraphicFramePr>
        <p:xfrm>
          <a:off x="92075" y="92075"/>
          <a:ext cx="256222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Объект упаковщика для оболочки" showAsIcon="1" r:id="rId4" imgW="2562840" imgH="516600" progId="Package">
                  <p:embed/>
                </p:oleObj>
              </mc:Choice>
              <mc:Fallback>
                <p:oleObj name="Объект упаковщика для оболочки" showAsIcon="1" r:id="rId4" imgW="2562840" imgH="5166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2562225" cy="515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C4E8858-20F0-4D63-913E-F225056732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792474"/>
              </p:ext>
            </p:extLst>
          </p:nvPr>
        </p:nvGraphicFramePr>
        <p:xfrm>
          <a:off x="92075" y="92075"/>
          <a:ext cx="256222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Объект упаковщика для оболочки" showAsIcon="1" r:id="rId6" imgW="2562840" imgH="516600" progId="Package">
                  <p:embed/>
                </p:oleObj>
              </mc:Choice>
              <mc:Fallback>
                <p:oleObj name="Объект упаковщика для оболочки" showAsIcon="1" r:id="rId6" imgW="2562840" imgH="5166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2562225" cy="515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3AD2BB4-67E7-4090-A93B-9A5134C5D5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0680">
            <a:off x="6635087" y="2948749"/>
            <a:ext cx="4359082" cy="2906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1EF9DC2-CC5C-4759-986D-CF05FC39345F}"/>
              </a:ext>
            </a:extLst>
          </p:cNvPr>
          <p:cNvSpPr/>
          <p:nvPr/>
        </p:nvSpPr>
        <p:spPr>
          <a:xfrm>
            <a:off x="1653769" y="3244333"/>
            <a:ext cx="48802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ПДО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Квартина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Н.Ю.</a:t>
            </a:r>
          </a:p>
          <a:p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84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1A6CC9-599A-4CE9-9995-7F798575E6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BAACB0B-9B75-469D-BD17-27DDA0C06D77}"/>
              </a:ext>
            </a:extLst>
          </p:cNvPr>
          <p:cNvSpPr/>
          <p:nvPr/>
        </p:nvSpPr>
        <p:spPr>
          <a:xfrm>
            <a:off x="2191871" y="1149532"/>
            <a:ext cx="8565775" cy="1380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СПАСИБО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ЗА ВНИМАНИЕ!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C6E4C7-E2D4-4339-B542-307D6F3EB5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698" y="1488074"/>
            <a:ext cx="3603653" cy="3534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8041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CE40DB-BBFB-4D64-A5A2-4C74E04B84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24466E-76EA-418D-8CBA-DD5A2A2C025D}"/>
              </a:ext>
            </a:extLst>
          </p:cNvPr>
          <p:cNvSpPr/>
          <p:nvPr/>
        </p:nvSpPr>
        <p:spPr>
          <a:xfrm>
            <a:off x="1344705" y="967035"/>
            <a:ext cx="102289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Segoe Script" panose="030B0504020000000003" pitchFamily="66" charset="0"/>
              </a:rPr>
              <a:t>Актуальность</a:t>
            </a: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«Руки учат голову, затем поумневшая голова учит руки,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умелые руки снова способствуют развитию мозга»      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И. Павлов.</a:t>
            </a:r>
          </a:p>
          <a:p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592BC12-A500-4DD4-A996-9B677B962979}"/>
              </a:ext>
            </a:extLst>
          </p:cNvPr>
          <p:cNvSpPr/>
          <p:nvPr/>
        </p:nvSpPr>
        <p:spPr>
          <a:xfrm>
            <a:off x="888274" y="3931920"/>
            <a:ext cx="65706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/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indent="449580"/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indent="449580"/>
            <a:r>
              <a:rPr lang="ru-RU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            </a:t>
            </a:r>
            <a:endParaRPr lang="ru-RU" sz="2400" b="1" i="1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5CC424C-C1B4-4E16-839D-326D38E7774A}"/>
              </a:ext>
            </a:extLst>
          </p:cNvPr>
          <p:cNvSpPr/>
          <p:nvPr/>
        </p:nvSpPr>
        <p:spPr>
          <a:xfrm>
            <a:off x="739588" y="2690336"/>
            <a:ext cx="10408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F706241-AB02-40DF-9596-1D3952870A4F}"/>
              </a:ext>
            </a:extLst>
          </p:cNvPr>
          <p:cNvSpPr/>
          <p:nvPr/>
        </p:nvSpPr>
        <p:spPr>
          <a:xfrm>
            <a:off x="739588" y="658906"/>
            <a:ext cx="103497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502A756-1329-43A3-933F-8A986F070E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82" y="3212736"/>
            <a:ext cx="4067315" cy="2638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CE40DB-BBFB-4D64-A5A2-4C74E04B84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26C2B9F-9EFF-4A98-BAF8-31C893B74E9B}"/>
              </a:ext>
            </a:extLst>
          </p:cNvPr>
          <p:cNvSpPr/>
          <p:nvPr/>
        </p:nvSpPr>
        <p:spPr>
          <a:xfrm>
            <a:off x="874059" y="726142"/>
            <a:ext cx="1031165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/>
                </a:solidFill>
              </a:rPr>
              <a:t>          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пособие «Коробка с карандашами и не только…» представляет собой многофункциональное пособие, которое можно использовать для решения образовательных, воспитательных и развивающих задач.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включает в себя  карточки с упражнениями для пальчиков и ещё 26 карточек со схемами, заламинированных с двух сторон и комплект карандашей в количестве 7 штук.  Карточки многоразового использования.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32EBD07-C7CB-4DAB-94D8-44436CE144E1}"/>
              </a:ext>
            </a:extLst>
          </p:cNvPr>
          <p:cNvSpPr/>
          <p:nvPr/>
        </p:nvSpPr>
        <p:spPr>
          <a:xfrm>
            <a:off x="632012" y="3671047"/>
            <a:ext cx="10797988" cy="2415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indent="450215">
              <a:lnSpc>
                <a:spcPct val="106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Данное  пособие позволяет формировать знания детей согласно программному содержанию, а также коммуникативные способности детей в игровой форме. Основная ценность пособия заключается в его универсальности – его с легкостью можно использовать на занятиях по речевому, познавательному, социально - коммуникативному и</a:t>
            </a:r>
            <a:r>
              <a:rPr lang="ru-RU" sz="2400" b="1" spc="200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художественно-эстетическому развитию.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CE40DB-BBFB-4D64-A5A2-4C74E04B84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DE0D67-0DD7-439D-B17E-240DDB4ADAED}"/>
              </a:ext>
            </a:extLst>
          </p:cNvPr>
          <p:cNvSpPr/>
          <p:nvPr/>
        </p:nvSpPr>
        <p:spPr>
          <a:xfrm>
            <a:off x="1384663" y="753035"/>
            <a:ext cx="9901646" cy="2093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синхронизация работы полушарий,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межполушарных связей и улучшение мозговой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деятельности в целом.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chemeClr val="accent1"/>
              </a:solidFill>
              <a:latin typeface="Segoe Scrip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FF0000"/>
              </a:solidFill>
              <a:effectLst/>
              <a:latin typeface="Segoe Scrip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B9AE0B-F249-4480-84FC-E967186C9E29}"/>
              </a:ext>
            </a:extLst>
          </p:cNvPr>
          <p:cNvSpPr txBox="1"/>
          <p:nvPr/>
        </p:nvSpPr>
        <p:spPr>
          <a:xfrm>
            <a:off x="905690" y="1949824"/>
            <a:ext cx="102688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FF0000"/>
              </a:solidFill>
              <a:latin typeface="Segoe Scrip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Задачи: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развивать   цветовое восприятие, зрительную память, концентрацию внимания, переключение, усидчивость, навык контроля своего поведения, зрительно-моторную координацию,  слуховое и зрительное внимание, пространственное мышление;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взаимодействие  обеих рук;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постепенно усложнять процесс обучения и условия игры;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поддерживать интеллектуальную активность ребёнка и целостное влияние обучающих и воспитательных факторов;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сочетать игру с обучением.</a:t>
            </a:r>
          </a:p>
          <a:p>
            <a:endParaRPr lang="ru-RU" sz="2400" dirty="0"/>
          </a:p>
          <a:p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580"/>
            <a:endParaRPr lang="ru-RU" sz="2400" dirty="0"/>
          </a:p>
          <a:p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2C3181-12E2-4682-B438-62428EE1F3E5}"/>
              </a:ext>
            </a:extLst>
          </p:cNvPr>
          <p:cNvSpPr/>
          <p:nvPr/>
        </p:nvSpPr>
        <p:spPr>
          <a:xfrm flipV="1">
            <a:off x="1457019" y="5768449"/>
            <a:ext cx="93813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212529"/>
              </a:solidFill>
              <a:latin typeface="var(--bs-font-sans-serif)"/>
            </a:endParaRPr>
          </a:p>
          <a:p>
            <a:endParaRPr lang="ru-RU" dirty="0">
              <a:solidFill>
                <a:srgbClr val="212529"/>
              </a:solidFill>
              <a:latin typeface="var(--bs-font-sans-serif)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212529"/>
              </a:solidFill>
              <a:latin typeface="var(--bs-font-sans-serif)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rgbClr val="212529"/>
              </a:solidFill>
              <a:latin typeface="var(--bs-font-sans-serif)"/>
            </a:endParaRPr>
          </a:p>
          <a:p>
            <a:endParaRPr lang="ru-RU" dirty="0">
              <a:solidFill>
                <a:srgbClr val="212529"/>
              </a:solidFill>
              <a:latin typeface="var(--bs-font-sans-serif)"/>
            </a:endParaRPr>
          </a:p>
          <a:p>
            <a:r>
              <a:rPr lang="ru-RU" dirty="0">
                <a:solidFill>
                  <a:srgbClr val="212529"/>
                </a:solidFill>
                <a:latin typeface="var(--bs-font-sans-serif)"/>
              </a:rPr>
              <a:t>.</a:t>
            </a:r>
          </a:p>
          <a:p>
            <a:r>
              <a:rPr lang="ru-RU" i="1" dirty="0">
                <a:solidFill>
                  <a:srgbClr val="212529"/>
                </a:solidFill>
                <a:latin typeface="var(--bs-font-sans-serif)"/>
              </a:rPr>
              <a:t>«</a:t>
            </a:r>
            <a:endParaRPr lang="ru-RU" b="0" i="0" dirty="0">
              <a:solidFill>
                <a:srgbClr val="212529"/>
              </a:solidFill>
              <a:effectLst/>
              <a:latin typeface="var(--bs-font-sans-serif)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DA8C66-26E0-40D2-AC75-E0BD50BDE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396" y="691787"/>
            <a:ext cx="1718027" cy="1855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8730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54EF1F7-EEED-49B4-8E79-EB2269B176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DCB7FAD-364A-476B-B44E-B375D528DE39}"/>
              </a:ext>
            </a:extLst>
          </p:cNvPr>
          <p:cNvSpPr/>
          <p:nvPr/>
        </p:nvSpPr>
        <p:spPr>
          <a:xfrm>
            <a:off x="860612" y="564776"/>
            <a:ext cx="102332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Segoe Script" panose="030B0504020000000003" pitchFamily="66" charset="0"/>
                <a:cs typeface="Times New Roman" pitchFamily="18" charset="0"/>
              </a:rPr>
              <a:t>Практическая значимость игры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позволяет педагогу упражнять детей в решении определённых дидактических задач,  повышает уровень умственной деятельности детей и активации их развития в целом.</a:t>
            </a:r>
            <a:endParaRPr lang="ru-RU" sz="2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BBC9B0D-4225-42CD-9D85-DADE81BC7521}"/>
              </a:ext>
            </a:extLst>
          </p:cNvPr>
          <p:cNvSpPr/>
          <p:nvPr/>
        </p:nvSpPr>
        <p:spPr>
          <a:xfrm>
            <a:off x="860613" y="1833980"/>
            <a:ext cx="10470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Познавательная значимость игры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карандашами направлены на развитие разных видов восприятия, внимания, памяти, ловкости, сообразительности, координации, развитие мелкой моторики, выносливости мышц рук, формирование пространственных преставлений, овладение конструктивными навыками, умения прогнозировать свои результаты</a:t>
            </a:r>
            <a:r>
              <a:rPr lang="ru-RU" sz="2400" b="1" dirty="0">
                <a:solidFill>
                  <a:srgbClr val="464646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464646"/>
                </a:solidFill>
                <a:latin typeface="Tahoma" panose="020B0604030504040204" pitchFamily="34" charset="0"/>
              </a:rPr>
              <a:t>     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36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DC3ACE3-C1AD-4445-840F-3D194E2441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84BB70A-B668-4A8C-9979-E24400A39E6D}"/>
              </a:ext>
            </a:extLst>
          </p:cNvPr>
          <p:cNvSpPr/>
          <p:nvPr/>
        </p:nvSpPr>
        <p:spPr>
          <a:xfrm>
            <a:off x="887506" y="793377"/>
            <a:ext cx="106231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Планируемые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результаты:</a:t>
            </a:r>
          </a:p>
          <a:p>
            <a:endParaRPr lang="ru-RU" sz="2400" b="1" dirty="0">
              <a:solidFill>
                <a:srgbClr val="C00000"/>
              </a:solidFill>
              <a:latin typeface="Segoe Script" panose="030B0504020000000003" pitchFamily="66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Познавательный интерес.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Уверенность в получении положительного результата.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Интерес и уважительное отношение к работам сверстниками.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Умение организовывать свое рабочее место.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Способность проявлять творческую активность и самостоятельность.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Особенности рисования цветными карандашами.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Правила и техника безопасности при работе с карандашами.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Находить новые способы применения карандаша.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Использовать карандаш в разных видах игр. 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Выполнять самомассаж ладоней, упражнения для развития мелкой моторики.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82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CE40DB-BBFB-4D64-A5A2-4C74E04B84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8DAB73-3058-42F2-9D77-8C780379CE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9535">
            <a:off x="4818280" y="2420471"/>
            <a:ext cx="3161745" cy="2595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МБДОУ ДС119 2\Desktop\1666080277133.jpg">
            <a:extLst>
              <a:ext uri="{FF2B5EF4-FFF2-40B4-BE49-F238E27FC236}">
                <a16:creationId xmlns:a16="http://schemas.microsoft.com/office/drawing/2014/main" id="{7FC931C7-FD76-40CA-B828-AC33689F3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8178">
            <a:off x="8951530" y="2845830"/>
            <a:ext cx="2048846" cy="2731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6708C3-CFC8-485F-A9C8-9688648D86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1816">
            <a:off x="1243348" y="2164977"/>
            <a:ext cx="2586508" cy="2528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4069BB-751F-46B4-BF7D-C9E7E7704C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1668DA-0387-4C76-A40D-3DC22E3691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3CEF49-B340-4A76-B95A-9B9AE7C90B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D34D13-4F11-4CEC-BA58-5E9E44A0CCA0}"/>
              </a:ext>
            </a:extLst>
          </p:cNvPr>
          <p:cNvSpPr/>
          <p:nvPr/>
        </p:nvSpPr>
        <p:spPr>
          <a:xfrm>
            <a:off x="847164" y="779930"/>
            <a:ext cx="10476155" cy="5389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Segoe Script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играть: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Сначала педагог предлагает детям выполнить пальчиковую гимнастику, а потом…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Педагог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аздаёт детям карточки с изображением цветных стрелок, обозначающие цветные карандаши соответственно. Ребёнок выкладывает  такую же композицию по памяти.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2. Дети играют по парам. Первый ребёнок смотрит на карточку  и говорит второму ребёнку как ему разложить карандаши (пространственное расположение).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3. Ребёнок берёт карточку и набирает себе такие же карандаши, затем рисует ими по заданию педагога нужный объект.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4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Ребёнок берёт  карточки обеими руками, запоминает их, а потом так же набирает карандаши  обеими руками  и раскладывает их тоже обеими руками.</a:t>
            </a:r>
          </a:p>
        </p:txBody>
      </p:sp>
    </p:spTree>
    <p:extLst>
      <p:ext uri="{BB962C8B-B14F-4D97-AF65-F5344CB8AC3E}">
        <p14:creationId xmlns:p14="http://schemas.microsoft.com/office/powerpoint/2010/main" val="1670815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3CEF49-B340-4A76-B95A-9B9AE7C90B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38698" y="522513"/>
            <a:ext cx="93399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</a:p>
          <a:p>
            <a:r>
              <a:rPr lang="ru-RU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ru-RU" sz="2400" b="1" dirty="0">
                <a:solidFill>
                  <a:srgbClr val="FF0000"/>
                </a:solidFill>
                <a:latin typeface="Segoe Script" panose="030B05040200000000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2400" b="1" dirty="0"/>
          </a:p>
        </p:txBody>
      </p:sp>
      <p:pic>
        <p:nvPicPr>
          <p:cNvPr id="5122" name="Picture 2" descr="F:\нне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253" y="3554848"/>
            <a:ext cx="7651069" cy="21342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F:\s182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5840" y="1518971"/>
            <a:ext cx="7759338" cy="2026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8843554" y="1632856"/>
            <a:ext cx="22990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F0000"/>
              </a:solidFill>
              <a:latin typeface="Segoe Script" panose="030B0504020000000003" pitchFamily="66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Segoe Script" panose="030B0504020000000003" pitchFamily="66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Утюжок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Добывание огня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Волчок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Горка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Подъёмный кран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Вертолёт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Эстафета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Качалочка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528</Words>
  <Application>Microsoft Office PowerPoint</Application>
  <PresentationFormat>Широкоэкранный</PresentationFormat>
  <Paragraphs>90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Segoe Script</vt:lpstr>
      <vt:lpstr>Tahoma</vt:lpstr>
      <vt:lpstr>Times New Roman</vt:lpstr>
      <vt:lpstr>var(--bs-font-sans-serif)</vt:lpstr>
      <vt:lpstr>Wingdings</vt:lpstr>
      <vt:lpstr>Тема Office</vt:lpstr>
      <vt:lpstr>Объект упаковщика для оболочки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35</cp:revision>
  <dcterms:created xsi:type="dcterms:W3CDTF">2022-10-16T06:34:45Z</dcterms:created>
  <dcterms:modified xsi:type="dcterms:W3CDTF">2022-11-27T14:37:08Z</dcterms:modified>
</cp:coreProperties>
</file>