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59" r:id="rId8"/>
    <p:sldId id="260" r:id="rId9"/>
    <p:sldId id="261" r:id="rId10"/>
    <p:sldId id="274" r:id="rId11"/>
    <p:sldId id="269" r:id="rId12"/>
    <p:sldId id="265" r:id="rId13"/>
    <p:sldId id="266" r:id="rId14"/>
    <p:sldId id="267" r:id="rId15"/>
    <p:sldId id="268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603" autoAdjust="0"/>
    <p:restoredTop sz="94660"/>
  </p:normalViewPr>
  <p:slideViewPr>
    <p:cSldViewPr>
      <p:cViewPr varScale="1">
        <p:scale>
          <a:sx n="60" d="100"/>
          <a:sy n="60" d="100"/>
        </p:scale>
        <p:origin x="-518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7"/>
          <p:cNvSpPr/>
          <p:nvPr/>
        </p:nvSpPr>
        <p:spPr bwMode="gray">
          <a:xfrm>
            <a:off x="502920" y="1984248"/>
            <a:ext cx="8211312" cy="2953512"/>
          </a:xfrm>
          <a:prstGeom prst="roundRect">
            <a:avLst>
              <a:gd name="adj" fmla="val 5521"/>
            </a:avLst>
          </a:prstGeom>
          <a:gradFill>
            <a:gsLst>
              <a:gs pos="0">
                <a:schemeClr val="bg1">
                  <a:alpha val="79000"/>
                </a:schemeClr>
              </a:gs>
              <a:gs pos="30000">
                <a:schemeClr val="bg2"/>
              </a:gs>
              <a:gs pos="66000">
                <a:schemeClr val="bg2"/>
              </a:gs>
              <a:gs pos="100000">
                <a:schemeClr val="bg1">
                  <a:alpha val="61000"/>
                </a:schemeClr>
              </a:gs>
            </a:gsLst>
            <a:lin ang="5400000" scaled="1"/>
          </a:gradFill>
          <a:ln w="38100">
            <a:solidFill>
              <a:schemeClr val="bg2">
                <a:lumMod val="20000"/>
                <a:lumOff val="80000"/>
              </a:schemeClr>
            </a:solidFill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ounded Rectangle 9"/>
          <p:cNvSpPr/>
          <p:nvPr/>
        </p:nvSpPr>
        <p:spPr bwMode="gray">
          <a:xfrm>
            <a:off x="859536" y="1719072"/>
            <a:ext cx="7498080" cy="429768"/>
          </a:xfrm>
          <a:prstGeom prst="roundRect">
            <a:avLst>
              <a:gd name="adj" fmla="val 23050"/>
            </a:avLst>
          </a:prstGeom>
          <a:gradFill>
            <a:gsLst>
              <a:gs pos="0">
                <a:schemeClr val="bg2">
                  <a:lumMod val="75000"/>
                </a:schemeClr>
              </a:gs>
              <a:gs pos="67000">
                <a:schemeClr val="bg2">
                  <a:lumMod val="60000"/>
                  <a:lumOff val="40000"/>
                </a:schemeClr>
              </a:gs>
              <a:gs pos="98000">
                <a:schemeClr val="bg2">
                  <a:lumMod val="60000"/>
                  <a:lumOff val="40000"/>
                </a:schemeClr>
              </a:gs>
              <a:gs pos="100000">
                <a:schemeClr val="bg2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ounded Rectangle 10"/>
          <p:cNvSpPr/>
          <p:nvPr/>
        </p:nvSpPr>
        <p:spPr bwMode="gray">
          <a:xfrm>
            <a:off x="859536" y="4718304"/>
            <a:ext cx="7498080" cy="429768"/>
          </a:xfrm>
          <a:prstGeom prst="roundRect">
            <a:avLst>
              <a:gd name="adj" fmla="val 25178"/>
            </a:avLst>
          </a:prstGeom>
          <a:gradFill>
            <a:gsLst>
              <a:gs pos="0">
                <a:schemeClr val="bg2">
                  <a:lumMod val="75000"/>
                </a:schemeClr>
              </a:gs>
              <a:gs pos="78000">
                <a:schemeClr val="bg2">
                  <a:lumMod val="60000"/>
                  <a:lumOff val="40000"/>
                </a:schemeClr>
              </a:gs>
              <a:gs pos="75000">
                <a:schemeClr val="bg2">
                  <a:lumMod val="60000"/>
                  <a:lumOff val="40000"/>
                </a:schemeClr>
              </a:gs>
              <a:gs pos="100000">
                <a:schemeClr val="bg2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ounded Rectangle 11"/>
          <p:cNvSpPr/>
          <p:nvPr/>
        </p:nvSpPr>
        <p:spPr bwMode="gray">
          <a:xfrm>
            <a:off x="5641848" y="1801368"/>
            <a:ext cx="2496312" cy="265176"/>
          </a:xfrm>
          <a:prstGeom prst="roundRect">
            <a:avLst>
              <a:gd name="adj" fmla="val 21911"/>
            </a:avLst>
          </a:prstGeom>
          <a:gradFill>
            <a:gsLst>
              <a:gs pos="0">
                <a:schemeClr val="bg2">
                  <a:lumMod val="50000"/>
                </a:schemeClr>
              </a:gs>
              <a:gs pos="100000">
                <a:schemeClr val="bg2">
                  <a:lumMod val="75000"/>
                </a:schemeClr>
              </a:gs>
            </a:gsLst>
            <a:lin ang="5400000" scaled="0"/>
          </a:gradFill>
          <a:ln>
            <a:solidFill>
              <a:schemeClr val="bg2">
                <a:lumMod val="60000"/>
                <a:lumOff val="40000"/>
              </a:schemeClr>
            </a:solidFill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8" name="Group 17"/>
          <p:cNvGrpSpPr/>
          <p:nvPr/>
        </p:nvGrpSpPr>
        <p:grpSpPr bwMode="ltGray">
          <a:xfrm>
            <a:off x="5733288" y="1892808"/>
            <a:ext cx="850392" cy="73152"/>
            <a:chOff x="5733288" y="1874520"/>
            <a:chExt cx="850392" cy="73152"/>
          </a:xfrm>
          <a:effectLst>
            <a:glow rad="63500">
              <a:schemeClr val="tx1">
                <a:alpha val="40000"/>
              </a:schemeClr>
            </a:glow>
            <a:outerShdw blurRad="50800" dist="50800" dir="5400000" algn="ctr" rotWithShape="0">
              <a:schemeClr val="accent1">
                <a:lumMod val="20000"/>
                <a:lumOff val="80000"/>
                <a:alpha val="21000"/>
              </a:schemeClr>
            </a:outerShdw>
          </a:effectLst>
        </p:grpSpPr>
        <p:sp>
          <p:nvSpPr>
            <p:cNvPr id="9" name="Oval 12"/>
            <p:cNvSpPr/>
            <p:nvPr/>
          </p:nvSpPr>
          <p:spPr bwMode="ltGray">
            <a:xfrm>
              <a:off x="5733288" y="1874520"/>
              <a:ext cx="73152" cy="731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Oval 13"/>
            <p:cNvSpPr/>
            <p:nvPr/>
          </p:nvSpPr>
          <p:spPr bwMode="ltGray">
            <a:xfrm>
              <a:off x="5925312" y="1874520"/>
              <a:ext cx="73152" cy="731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Oval 14"/>
            <p:cNvSpPr/>
            <p:nvPr/>
          </p:nvSpPr>
          <p:spPr bwMode="ltGray">
            <a:xfrm>
              <a:off x="6117336" y="1874520"/>
              <a:ext cx="73152" cy="731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Oval 15"/>
            <p:cNvSpPr/>
            <p:nvPr/>
          </p:nvSpPr>
          <p:spPr bwMode="ltGray">
            <a:xfrm>
              <a:off x="6309360" y="1874520"/>
              <a:ext cx="73152" cy="731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Oval 16"/>
            <p:cNvSpPr/>
            <p:nvPr/>
          </p:nvSpPr>
          <p:spPr bwMode="ltGray">
            <a:xfrm>
              <a:off x="6510528" y="1874520"/>
              <a:ext cx="73152" cy="731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713232" y="2432304"/>
            <a:ext cx="7772400" cy="1353312"/>
          </a:xfrm>
        </p:spPr>
        <p:txBody>
          <a:bodyPr>
            <a:noAutofit/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8890">
              <a:bevelT w="38100" h="31750"/>
              <a:contourClr>
                <a:schemeClr val="tx2">
                  <a:lumMod val="90000"/>
                </a:schemeClr>
              </a:contourClr>
            </a:sp3d>
          </a:bodyPr>
          <a:lstStyle>
            <a:lvl1pPr>
              <a:defRPr sz="4800">
                <a:gradFill>
                  <a:gsLst>
                    <a:gs pos="0">
                      <a:schemeClr val="tx2"/>
                    </a:gs>
                    <a:gs pos="75000">
                      <a:schemeClr val="tx2">
                        <a:lumMod val="75000"/>
                      </a:schemeClr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5400000" scaled="0"/>
                </a:gradFill>
                <a:effectLst>
                  <a:outerShdw blurRad="50800" dist="39370" dir="5460000" algn="ctr" rotWithShape="0">
                    <a:srgbClr val="000000">
                      <a:alpha val="38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353312" y="3785616"/>
            <a:ext cx="6400800" cy="758952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A0DA2-8160-4489-8F5D-DDDD4AAA28B4}" type="datetimeFigureOut">
              <a:rPr lang="ru-RU"/>
              <a:pPr>
                <a:defRPr/>
              </a:pPr>
              <a:t>13.12.2013</a:t>
            </a:fld>
            <a:endParaRPr lang="ru-RU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51896-FE36-451A-A2B1-F143EFF6BD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 rtlCol="0">
            <a:noAutofit/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8890">
              <a:bevelT w="38100" h="31750"/>
              <a:contourClr>
                <a:schemeClr val="tx2">
                  <a:lumMod val="9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gradFill>
                  <a:gsLst>
                    <a:gs pos="0">
                      <a:schemeClr val="tx2"/>
                    </a:gs>
                    <a:gs pos="75000">
                      <a:schemeClr val="tx2">
                        <a:lumMod val="75000"/>
                      </a:schemeClr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5400000" scaled="0"/>
                </a:gradFill>
                <a:effectLst>
                  <a:outerShdw blurRad="50800" dist="39370" dir="546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D6EBD-44B9-4ED9-BADF-4C67EB64018A}" type="datetimeFigureOut">
              <a:rPr lang="ru-RU"/>
              <a:pPr>
                <a:defRPr/>
              </a:pPr>
              <a:t>13.12.2013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28706-03B1-40B0-8453-57B25B3DC8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6"/>
          <p:cNvSpPr/>
          <p:nvPr/>
        </p:nvSpPr>
        <p:spPr bwMode="gray">
          <a:xfrm>
            <a:off x="283464" y="356616"/>
            <a:ext cx="7004304" cy="6089904"/>
          </a:xfrm>
          <a:prstGeom prst="roundRect">
            <a:avLst>
              <a:gd name="adj" fmla="val 3186"/>
            </a:avLst>
          </a:prstGeom>
          <a:gradFill flip="none" rotWithShape="1">
            <a:gsLst>
              <a:gs pos="45000">
                <a:schemeClr val="bg2">
                  <a:alpha val="60000"/>
                </a:schemeClr>
              </a:gs>
              <a:gs pos="100000">
                <a:schemeClr val="bg1">
                  <a:lumMod val="95000"/>
                  <a:lumOff val="5000"/>
                  <a:alpha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bg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549275" y="219075"/>
            <a:ext cx="282575" cy="284163"/>
            <a:chOff x="548640" y="173736"/>
            <a:chExt cx="283464" cy="283464"/>
          </a:xfrm>
        </p:grpSpPr>
        <p:sp>
          <p:nvSpPr>
            <p:cNvPr id="6" name="Oval 8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Oval 9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8" name="Group 10"/>
          <p:cNvGrpSpPr>
            <a:grpSpLocks/>
          </p:cNvGrpSpPr>
          <p:nvPr/>
        </p:nvGrpSpPr>
        <p:grpSpPr bwMode="auto">
          <a:xfrm>
            <a:off x="914400" y="219075"/>
            <a:ext cx="284163" cy="284163"/>
            <a:chOff x="548640" y="173736"/>
            <a:chExt cx="283464" cy="283464"/>
          </a:xfrm>
        </p:grpSpPr>
        <p:sp>
          <p:nvSpPr>
            <p:cNvPr id="9" name="Oval 11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Oval 12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1" name="Group 13"/>
          <p:cNvGrpSpPr>
            <a:grpSpLocks/>
          </p:cNvGrpSpPr>
          <p:nvPr/>
        </p:nvGrpSpPr>
        <p:grpSpPr bwMode="auto">
          <a:xfrm>
            <a:off x="1289050" y="219075"/>
            <a:ext cx="284163" cy="284163"/>
            <a:chOff x="548640" y="173736"/>
            <a:chExt cx="283464" cy="283464"/>
          </a:xfrm>
        </p:grpSpPr>
        <p:sp>
          <p:nvSpPr>
            <p:cNvPr id="12" name="Oval 14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Oval 15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gray">
          <a:xfrm>
            <a:off x="7360920" y="365760"/>
            <a:ext cx="1426464" cy="6062472"/>
          </a:xfrm>
        </p:spPr>
        <p:txBody>
          <a:bodyPr vert="eaVert">
            <a:scene3d>
              <a:camera prst="orthographicFront"/>
              <a:lightRig rig="flat" dir="t"/>
            </a:scene3d>
            <a:sp3d extrusionH="31750" contourW="8890">
              <a:bevelT w="38100" h="31750"/>
              <a:contourClr>
                <a:schemeClr val="tx2">
                  <a:lumMod val="90000"/>
                </a:schemeClr>
              </a:contourClr>
            </a:sp3d>
          </a:bodyPr>
          <a:lstStyle>
            <a:lvl1pPr>
              <a:defRPr>
                <a:gradFill flip="none" rotWithShape="1">
                  <a:gsLst>
                    <a:gs pos="0">
                      <a:schemeClr val="tx2"/>
                    </a:gs>
                    <a:gs pos="75000">
                      <a:schemeClr val="tx2">
                        <a:lumMod val="75000"/>
                      </a:schemeClr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5400000" scaled="0"/>
                  <a:tileRect/>
                </a:gradFill>
                <a:effectLst>
                  <a:outerShdw blurRad="50800" dist="39370" dir="5460000" algn="ctr" rotWithShape="0">
                    <a:srgbClr val="000000">
                      <a:alpha val="38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8640" y="576072"/>
            <a:ext cx="6373368" cy="564184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7ABE9B-9CCC-49B4-95FB-AB0B3B33FBB3}" type="datetimeFigureOut">
              <a:rPr lang="ru-RU"/>
              <a:pPr>
                <a:defRPr/>
              </a:pPr>
              <a:t>13.12.2013</a:t>
            </a:fld>
            <a:endParaRPr lang="ru-RU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6AC5CD-3581-4ED8-A1FE-432758234B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6"/>
          <p:cNvSpPr/>
          <p:nvPr/>
        </p:nvSpPr>
        <p:spPr bwMode="gray">
          <a:xfrm>
            <a:off x="283464" y="292608"/>
            <a:ext cx="8577072" cy="6227064"/>
          </a:xfrm>
          <a:prstGeom prst="roundRect">
            <a:avLst>
              <a:gd name="adj" fmla="val 3186"/>
            </a:avLst>
          </a:prstGeom>
          <a:gradFill flip="none" rotWithShape="1">
            <a:gsLst>
              <a:gs pos="45000">
                <a:schemeClr val="bg2">
                  <a:alpha val="60000"/>
                </a:schemeClr>
              </a:gs>
              <a:gs pos="100000">
                <a:schemeClr val="bg1">
                  <a:lumMod val="95000"/>
                  <a:lumOff val="5000"/>
                  <a:alpha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bg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549275" y="165100"/>
            <a:ext cx="282575" cy="282575"/>
            <a:chOff x="548640" y="173736"/>
            <a:chExt cx="283464" cy="283464"/>
          </a:xfrm>
        </p:grpSpPr>
        <p:sp>
          <p:nvSpPr>
            <p:cNvPr id="6" name="Oval 8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Oval 7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8" name="Group 10"/>
          <p:cNvGrpSpPr>
            <a:grpSpLocks/>
          </p:cNvGrpSpPr>
          <p:nvPr/>
        </p:nvGrpSpPr>
        <p:grpSpPr bwMode="auto">
          <a:xfrm>
            <a:off x="914400" y="165100"/>
            <a:ext cx="284163" cy="282575"/>
            <a:chOff x="548640" y="173736"/>
            <a:chExt cx="283464" cy="283464"/>
          </a:xfrm>
        </p:grpSpPr>
        <p:sp>
          <p:nvSpPr>
            <p:cNvPr id="9" name="Oval 11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Oval 12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1" name="Group 13"/>
          <p:cNvGrpSpPr>
            <a:grpSpLocks/>
          </p:cNvGrpSpPr>
          <p:nvPr/>
        </p:nvGrpSpPr>
        <p:grpSpPr bwMode="auto">
          <a:xfrm>
            <a:off x="1289050" y="165100"/>
            <a:ext cx="284163" cy="282575"/>
            <a:chOff x="548640" y="173736"/>
            <a:chExt cx="283464" cy="283464"/>
          </a:xfrm>
        </p:grpSpPr>
        <p:sp>
          <p:nvSpPr>
            <p:cNvPr id="12" name="Oval 14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Oval 15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02920" y="457200"/>
            <a:ext cx="8147304" cy="950976"/>
          </a:xfrm>
        </p:spPr>
        <p:txBody>
          <a:bodyPr rtlCol="0">
            <a:noAutofit/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8890">
              <a:bevelT w="38100" h="31750"/>
              <a:contourClr>
                <a:schemeClr val="tx2">
                  <a:lumMod val="9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gradFill>
                  <a:gsLst>
                    <a:gs pos="0">
                      <a:schemeClr val="tx2"/>
                    </a:gs>
                    <a:gs pos="75000">
                      <a:schemeClr val="tx2">
                        <a:lumMod val="75000"/>
                      </a:schemeClr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5400000" scaled="0"/>
                </a:gradFill>
                <a:effectLst>
                  <a:outerShdw blurRad="50800" dist="39370" dir="546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1572768"/>
            <a:ext cx="8119872" cy="48280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E7E61-D74B-4A29-B23E-EC9011C6B0B5}" type="datetimeFigureOut">
              <a:rPr lang="ru-RU"/>
              <a:pPr>
                <a:defRPr/>
              </a:pPr>
              <a:t>13.12.2013</a:t>
            </a:fld>
            <a:endParaRPr lang="ru-RU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852F3-B839-46C0-9B6B-F2CB5E5FBF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6"/>
          <p:cNvSpPr/>
          <p:nvPr/>
        </p:nvSpPr>
        <p:spPr bwMode="gray">
          <a:xfrm>
            <a:off x="502920" y="3712464"/>
            <a:ext cx="8147304" cy="2139696"/>
          </a:xfrm>
          <a:prstGeom prst="roundRect">
            <a:avLst>
              <a:gd name="adj" fmla="val 9795"/>
            </a:avLst>
          </a:prstGeom>
          <a:gradFill>
            <a:gsLst>
              <a:gs pos="0">
                <a:schemeClr val="bg1">
                  <a:alpha val="79000"/>
                </a:schemeClr>
              </a:gs>
              <a:gs pos="30000">
                <a:schemeClr val="bg2"/>
              </a:gs>
              <a:gs pos="66000">
                <a:schemeClr val="bg2"/>
              </a:gs>
              <a:gs pos="100000">
                <a:schemeClr val="bg1">
                  <a:alpha val="61000"/>
                </a:schemeClr>
              </a:gs>
            </a:gsLst>
            <a:lin ang="5400000" scaled="1"/>
          </a:gradFill>
          <a:ln w="38100">
            <a:solidFill>
              <a:schemeClr val="bg2">
                <a:lumMod val="20000"/>
                <a:lumOff val="80000"/>
              </a:schemeClr>
            </a:solidFill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ounded Rectangle 8"/>
          <p:cNvSpPr/>
          <p:nvPr/>
        </p:nvSpPr>
        <p:spPr bwMode="gray">
          <a:xfrm>
            <a:off x="859536" y="5641848"/>
            <a:ext cx="7498080" cy="429768"/>
          </a:xfrm>
          <a:prstGeom prst="roundRect">
            <a:avLst>
              <a:gd name="adj" fmla="val 25178"/>
            </a:avLst>
          </a:prstGeom>
          <a:gradFill>
            <a:gsLst>
              <a:gs pos="0">
                <a:schemeClr val="bg2">
                  <a:lumMod val="75000"/>
                </a:schemeClr>
              </a:gs>
              <a:gs pos="78000">
                <a:schemeClr val="bg2">
                  <a:lumMod val="60000"/>
                  <a:lumOff val="40000"/>
                </a:schemeClr>
              </a:gs>
              <a:gs pos="75000">
                <a:schemeClr val="bg2">
                  <a:lumMod val="60000"/>
                  <a:lumOff val="40000"/>
                </a:schemeClr>
              </a:gs>
              <a:gs pos="100000">
                <a:schemeClr val="bg2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ounded Rectangle 7"/>
          <p:cNvSpPr/>
          <p:nvPr/>
        </p:nvSpPr>
        <p:spPr bwMode="gray">
          <a:xfrm>
            <a:off x="859536" y="3502152"/>
            <a:ext cx="7498080" cy="429768"/>
          </a:xfrm>
          <a:prstGeom prst="roundRect">
            <a:avLst>
              <a:gd name="adj" fmla="val 23050"/>
            </a:avLst>
          </a:prstGeom>
          <a:gradFill>
            <a:gsLst>
              <a:gs pos="0">
                <a:schemeClr val="bg2">
                  <a:lumMod val="75000"/>
                </a:schemeClr>
              </a:gs>
              <a:gs pos="67000">
                <a:schemeClr val="bg2">
                  <a:lumMod val="60000"/>
                  <a:lumOff val="40000"/>
                </a:schemeClr>
              </a:gs>
              <a:gs pos="98000">
                <a:schemeClr val="bg2">
                  <a:lumMod val="60000"/>
                  <a:lumOff val="40000"/>
                </a:schemeClr>
              </a:gs>
              <a:gs pos="100000">
                <a:schemeClr val="bg2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ounded Rectangle 9"/>
          <p:cNvSpPr/>
          <p:nvPr/>
        </p:nvSpPr>
        <p:spPr bwMode="gray">
          <a:xfrm>
            <a:off x="5641848" y="3584448"/>
            <a:ext cx="2496312" cy="265176"/>
          </a:xfrm>
          <a:prstGeom prst="roundRect">
            <a:avLst>
              <a:gd name="adj" fmla="val 21911"/>
            </a:avLst>
          </a:prstGeom>
          <a:gradFill>
            <a:gsLst>
              <a:gs pos="0">
                <a:schemeClr val="bg2">
                  <a:lumMod val="50000"/>
                </a:schemeClr>
              </a:gs>
              <a:gs pos="100000">
                <a:schemeClr val="bg2">
                  <a:lumMod val="75000"/>
                </a:schemeClr>
              </a:gs>
            </a:gsLst>
            <a:lin ang="5400000" scaled="0"/>
          </a:gradFill>
          <a:ln>
            <a:solidFill>
              <a:schemeClr val="bg2">
                <a:lumMod val="60000"/>
                <a:lumOff val="40000"/>
              </a:schemeClr>
            </a:solidFill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8" name="Group 10"/>
          <p:cNvGrpSpPr/>
          <p:nvPr/>
        </p:nvGrpSpPr>
        <p:grpSpPr bwMode="ltGray">
          <a:xfrm>
            <a:off x="5733288" y="3675888"/>
            <a:ext cx="850392" cy="73152"/>
            <a:chOff x="5733288" y="1874520"/>
            <a:chExt cx="850392" cy="73152"/>
          </a:xfrm>
          <a:effectLst>
            <a:glow rad="63500">
              <a:schemeClr val="tx1">
                <a:alpha val="40000"/>
              </a:schemeClr>
            </a:glow>
            <a:outerShdw blurRad="50800" dist="50800" dir="5400000" algn="ctr" rotWithShape="0">
              <a:schemeClr val="accent1">
                <a:lumMod val="20000"/>
                <a:lumOff val="80000"/>
                <a:alpha val="21000"/>
              </a:schemeClr>
            </a:outerShdw>
          </a:effectLst>
        </p:grpSpPr>
        <p:sp>
          <p:nvSpPr>
            <p:cNvPr id="9" name="Oval 11"/>
            <p:cNvSpPr/>
            <p:nvPr/>
          </p:nvSpPr>
          <p:spPr bwMode="ltGray">
            <a:xfrm>
              <a:off x="5733288" y="1874520"/>
              <a:ext cx="73152" cy="731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Oval 12"/>
            <p:cNvSpPr/>
            <p:nvPr/>
          </p:nvSpPr>
          <p:spPr bwMode="ltGray">
            <a:xfrm>
              <a:off x="5925312" y="1874520"/>
              <a:ext cx="73152" cy="731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Oval 13"/>
            <p:cNvSpPr/>
            <p:nvPr/>
          </p:nvSpPr>
          <p:spPr bwMode="ltGray">
            <a:xfrm>
              <a:off x="6117336" y="1874520"/>
              <a:ext cx="73152" cy="731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Oval 14"/>
            <p:cNvSpPr/>
            <p:nvPr/>
          </p:nvSpPr>
          <p:spPr bwMode="ltGray">
            <a:xfrm>
              <a:off x="6309360" y="1874520"/>
              <a:ext cx="73152" cy="731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Oval 15"/>
            <p:cNvSpPr/>
            <p:nvPr/>
          </p:nvSpPr>
          <p:spPr bwMode="ltGray">
            <a:xfrm>
              <a:off x="6510528" y="1874520"/>
              <a:ext cx="73152" cy="731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640080" y="3931920"/>
            <a:ext cx="7790688" cy="1719072"/>
          </a:xfrm>
        </p:spPr>
        <p:txBody>
          <a:bodyPr rtlCol="0">
            <a:noAutofit/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8890">
              <a:bevelT w="38100" h="31750"/>
              <a:contourClr>
                <a:schemeClr val="tx2">
                  <a:lumMod val="9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800" b="1" kern="1200" smtClean="0">
                <a:gradFill>
                  <a:gsLst>
                    <a:gs pos="0">
                      <a:schemeClr val="tx2"/>
                    </a:gs>
                    <a:gs pos="75000">
                      <a:schemeClr val="tx2">
                        <a:lumMod val="75000"/>
                      </a:schemeClr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5400000" scaled="0"/>
                </a:gradFill>
                <a:effectLst>
                  <a:outerShdw blurRad="50800" dist="39370" dir="546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536" y="2642616"/>
            <a:ext cx="7498080" cy="740664"/>
          </a:xfrm>
        </p:spPr>
        <p:txBody>
          <a:bodyPr anchor="b"/>
          <a:lstStyle>
            <a:lvl1pPr marL="0" indent="0">
              <a:buNone/>
              <a:defRPr sz="2000" i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0EFB4-6817-4557-BC7D-08DFD44AA4CC}" type="datetimeFigureOut">
              <a:rPr lang="ru-RU"/>
              <a:pPr>
                <a:defRPr/>
              </a:pPr>
              <a:t>13.12.2013</a:t>
            </a:fld>
            <a:endParaRPr lang="ru-RU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E2FE4-A0BF-4F0B-B43C-B2E14A9F71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7"/>
          <p:cNvSpPr/>
          <p:nvPr/>
        </p:nvSpPr>
        <p:spPr bwMode="gray">
          <a:xfrm>
            <a:off x="283464" y="1216152"/>
            <a:ext cx="8577072" cy="5294376"/>
          </a:xfrm>
          <a:prstGeom prst="roundRect">
            <a:avLst>
              <a:gd name="adj" fmla="val 3186"/>
            </a:avLst>
          </a:prstGeom>
          <a:gradFill flip="none" rotWithShape="1">
            <a:gsLst>
              <a:gs pos="45000">
                <a:schemeClr val="bg2">
                  <a:alpha val="60000"/>
                </a:schemeClr>
              </a:gs>
              <a:gs pos="100000">
                <a:schemeClr val="bg1">
                  <a:lumMod val="95000"/>
                  <a:lumOff val="5000"/>
                  <a:alpha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bg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/>
          </p:cNvGrpSpPr>
          <p:nvPr/>
        </p:nvGrpSpPr>
        <p:grpSpPr bwMode="auto">
          <a:xfrm>
            <a:off x="695325" y="1079500"/>
            <a:ext cx="282575" cy="282575"/>
            <a:chOff x="548640" y="173736"/>
            <a:chExt cx="283464" cy="283464"/>
          </a:xfrm>
        </p:grpSpPr>
        <p:sp>
          <p:nvSpPr>
            <p:cNvPr id="7" name="Oval 9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Oval 10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9" name="Group 11"/>
          <p:cNvGrpSpPr>
            <a:grpSpLocks/>
          </p:cNvGrpSpPr>
          <p:nvPr/>
        </p:nvGrpSpPr>
        <p:grpSpPr bwMode="auto">
          <a:xfrm>
            <a:off x="1050925" y="1079500"/>
            <a:ext cx="284163" cy="282575"/>
            <a:chOff x="548640" y="173736"/>
            <a:chExt cx="283464" cy="283464"/>
          </a:xfrm>
        </p:grpSpPr>
        <p:sp>
          <p:nvSpPr>
            <p:cNvPr id="10" name="Oval 12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Oval 13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2" name="Group 14"/>
          <p:cNvGrpSpPr>
            <a:grpSpLocks/>
          </p:cNvGrpSpPr>
          <p:nvPr/>
        </p:nvGrpSpPr>
        <p:grpSpPr bwMode="auto">
          <a:xfrm>
            <a:off x="1427163" y="1079500"/>
            <a:ext cx="282575" cy="282575"/>
            <a:chOff x="548640" y="173736"/>
            <a:chExt cx="283464" cy="283464"/>
          </a:xfrm>
        </p:grpSpPr>
        <p:sp>
          <p:nvSpPr>
            <p:cNvPr id="13" name="Oval 15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Oval 16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457200" y="146304"/>
            <a:ext cx="8229600" cy="1069848"/>
          </a:xfrm>
        </p:spPr>
        <p:txBody>
          <a:bodyPr rtlCol="0">
            <a:noAutofit/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8890">
              <a:bevelT w="38100" h="31750"/>
              <a:contourClr>
                <a:schemeClr val="tx2">
                  <a:lumMod val="9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gradFill>
                  <a:gsLst>
                    <a:gs pos="0">
                      <a:schemeClr val="tx2"/>
                    </a:gs>
                    <a:gs pos="75000">
                      <a:schemeClr val="tx2">
                        <a:lumMod val="75000"/>
                      </a:schemeClr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5400000" scaled="0"/>
                </a:gradFill>
                <a:effectLst>
                  <a:outerShdw blurRad="50800" dist="39370" dir="546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554480"/>
            <a:ext cx="3968496" cy="46725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7720" y="1554480"/>
            <a:ext cx="3968496" cy="46725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F1B9E-18AA-41F0-B0A3-4411DD7DB2F4}" type="datetimeFigureOut">
              <a:rPr lang="ru-RU"/>
              <a:pPr>
                <a:defRPr/>
              </a:pPr>
              <a:t>13.12.2013</a:t>
            </a:fld>
            <a:endParaRPr lang="ru-RU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FF682-249F-4B1F-880D-BB146F6E0A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10"/>
          <p:cNvSpPr/>
          <p:nvPr/>
        </p:nvSpPr>
        <p:spPr bwMode="gray">
          <a:xfrm>
            <a:off x="4645152" y="1371600"/>
            <a:ext cx="4215384" cy="5148072"/>
          </a:xfrm>
          <a:prstGeom prst="roundRect">
            <a:avLst>
              <a:gd name="adj" fmla="val 3186"/>
            </a:avLst>
          </a:prstGeom>
          <a:gradFill flip="none" rotWithShape="1">
            <a:gsLst>
              <a:gs pos="45000">
                <a:schemeClr val="bg2">
                  <a:alpha val="60000"/>
                </a:schemeClr>
              </a:gs>
              <a:gs pos="100000">
                <a:schemeClr val="bg1">
                  <a:lumMod val="95000"/>
                  <a:lumOff val="5000"/>
                  <a:alpha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bg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ounded Rectangle 9"/>
          <p:cNvSpPr/>
          <p:nvPr/>
        </p:nvSpPr>
        <p:spPr bwMode="gray">
          <a:xfrm>
            <a:off x="283464" y="1371600"/>
            <a:ext cx="4215384" cy="5148072"/>
          </a:xfrm>
          <a:prstGeom prst="roundRect">
            <a:avLst>
              <a:gd name="adj" fmla="val 3186"/>
            </a:avLst>
          </a:prstGeom>
          <a:gradFill flip="none" rotWithShape="1">
            <a:gsLst>
              <a:gs pos="45000">
                <a:schemeClr val="bg2">
                  <a:alpha val="60000"/>
                </a:schemeClr>
              </a:gs>
              <a:gs pos="100000">
                <a:schemeClr val="bg1">
                  <a:lumMod val="95000"/>
                  <a:lumOff val="5000"/>
                  <a:alpha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bg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457200" y="146304"/>
            <a:ext cx="8229600" cy="1143000"/>
          </a:xfrm>
        </p:spPr>
        <p:txBody>
          <a:bodyPr rtlCol="0">
            <a:noAutofit/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8890">
              <a:bevelT w="38100" h="31750"/>
              <a:contourClr>
                <a:schemeClr val="tx2">
                  <a:lumMod val="9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gradFill>
                  <a:gsLst>
                    <a:gs pos="0">
                      <a:schemeClr val="tx2"/>
                    </a:gs>
                    <a:gs pos="75000">
                      <a:schemeClr val="tx2">
                        <a:lumMod val="75000"/>
                      </a:schemeClr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5400000" scaled="0"/>
                </a:gradFill>
                <a:effectLst>
                  <a:outerShdw blurRad="50800" dist="39370" dir="546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white">
          <a:xfrm>
            <a:off x="429768" y="1527048"/>
            <a:ext cx="3931920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9768" y="2322576"/>
            <a:ext cx="3931920" cy="40050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white">
          <a:xfrm>
            <a:off x="4782312" y="1527048"/>
            <a:ext cx="3931920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accent3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82312" y="2322576"/>
            <a:ext cx="3931920" cy="40050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D2A72-CD5F-4EE9-966C-B4F7F46E6C34}" type="datetimeFigureOut">
              <a:rPr lang="ru-RU"/>
              <a:pPr>
                <a:defRPr/>
              </a:pPr>
              <a:t>13.12.2013</a:t>
            </a:fld>
            <a:endParaRPr lang="ru-RU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AAB88-D1B1-4E7E-A936-388DC58C12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5F630-9261-47C6-9C57-1B38B6F66BFA}" type="datetimeFigureOut">
              <a:rPr lang="ru-RU"/>
              <a:pPr>
                <a:defRPr/>
              </a:pPr>
              <a:t>13.12.2013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C5CA1-E35F-41BE-8A97-9956033609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A9412-B33D-47E9-A2CA-0D919E745725}" type="datetimeFigureOut">
              <a:rPr lang="ru-RU"/>
              <a:pPr>
                <a:defRPr/>
              </a:pPr>
              <a:t>13.12.2013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8B5A5-0C89-4E61-ABB4-C0DC4CD6E8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7"/>
          <p:cNvSpPr/>
          <p:nvPr/>
        </p:nvSpPr>
        <p:spPr bwMode="gray">
          <a:xfrm>
            <a:off x="283464" y="292608"/>
            <a:ext cx="8577072" cy="6227064"/>
          </a:xfrm>
          <a:prstGeom prst="roundRect">
            <a:avLst>
              <a:gd name="adj" fmla="val 3186"/>
            </a:avLst>
          </a:prstGeom>
          <a:gradFill flip="none" rotWithShape="1">
            <a:gsLst>
              <a:gs pos="45000">
                <a:schemeClr val="bg2">
                  <a:alpha val="60000"/>
                </a:schemeClr>
              </a:gs>
              <a:gs pos="100000">
                <a:schemeClr val="bg1">
                  <a:lumMod val="95000"/>
                  <a:lumOff val="5000"/>
                  <a:alpha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bg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356616" y="429768"/>
            <a:ext cx="3118104" cy="10058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304" y="429768"/>
            <a:ext cx="5184648" cy="586130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6616" y="1435608"/>
            <a:ext cx="3118104" cy="48554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7C246-03B7-4FFA-8A30-5B3C95ACC454}" type="datetimeFigureOut">
              <a:rPr lang="ru-RU"/>
              <a:pPr>
                <a:defRPr/>
              </a:pPr>
              <a:t>13.12.2013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4195-3C64-48D4-B498-C637E0B1C9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7"/>
          <p:cNvSpPr/>
          <p:nvPr/>
        </p:nvSpPr>
        <p:spPr bwMode="gray">
          <a:xfrm>
            <a:off x="283464" y="292608"/>
            <a:ext cx="8577072" cy="6227064"/>
          </a:xfrm>
          <a:prstGeom prst="roundRect">
            <a:avLst>
              <a:gd name="adj" fmla="val 3186"/>
            </a:avLst>
          </a:prstGeom>
          <a:gradFill flip="none" rotWithShape="1">
            <a:gsLst>
              <a:gs pos="45000">
                <a:schemeClr val="bg2">
                  <a:alpha val="60000"/>
                </a:schemeClr>
              </a:gs>
              <a:gs pos="100000">
                <a:schemeClr val="bg1">
                  <a:lumMod val="95000"/>
                  <a:lumOff val="5000"/>
                  <a:alpha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bg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/>
          </p:cNvGrpSpPr>
          <p:nvPr/>
        </p:nvGrpSpPr>
        <p:grpSpPr bwMode="auto">
          <a:xfrm>
            <a:off x="549275" y="165100"/>
            <a:ext cx="282575" cy="282575"/>
            <a:chOff x="548640" y="173736"/>
            <a:chExt cx="283464" cy="283464"/>
          </a:xfrm>
        </p:grpSpPr>
        <p:sp>
          <p:nvSpPr>
            <p:cNvPr id="7" name="Oval 9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Oval 10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9" name="Group 11"/>
          <p:cNvGrpSpPr>
            <a:grpSpLocks/>
          </p:cNvGrpSpPr>
          <p:nvPr/>
        </p:nvGrpSpPr>
        <p:grpSpPr bwMode="auto">
          <a:xfrm>
            <a:off x="914400" y="165100"/>
            <a:ext cx="284163" cy="282575"/>
            <a:chOff x="548640" y="173736"/>
            <a:chExt cx="283464" cy="283464"/>
          </a:xfrm>
        </p:grpSpPr>
        <p:sp>
          <p:nvSpPr>
            <p:cNvPr id="10" name="Oval 12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Oval 13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2" name="Group 14"/>
          <p:cNvGrpSpPr>
            <a:grpSpLocks/>
          </p:cNvGrpSpPr>
          <p:nvPr/>
        </p:nvGrpSpPr>
        <p:grpSpPr bwMode="auto">
          <a:xfrm>
            <a:off x="1289050" y="165100"/>
            <a:ext cx="284163" cy="282575"/>
            <a:chOff x="548640" y="173736"/>
            <a:chExt cx="283464" cy="283464"/>
          </a:xfrm>
        </p:grpSpPr>
        <p:sp>
          <p:nvSpPr>
            <p:cNvPr id="13" name="Oval 15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Oval 16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30352" y="3273552"/>
            <a:ext cx="2642616" cy="13716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3200400" y="612775"/>
            <a:ext cx="5404104" cy="4114800"/>
          </a:xfrm>
          <a:prstGeom prst="roundRect">
            <a:avLst>
              <a:gd name="adj" fmla="val 5778"/>
            </a:avLst>
          </a:prstGeom>
          <a:ln w="38100">
            <a:solidFill>
              <a:srgbClr val="FFFFFF">
                <a:alpha val="80000"/>
              </a:srgbClr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355848" y="4800600"/>
            <a:ext cx="5102352" cy="1371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9F80C-8C3B-4911-B77C-E4659A674687}" type="datetimeFigureOut">
              <a:rPr lang="ru-RU"/>
              <a:pPr>
                <a:defRPr/>
              </a:pPr>
              <a:t>13.12.2013</a:t>
            </a:fld>
            <a:endParaRPr lang="ru-RU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42E5B9-8F86-4F13-82F5-B8906B4885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 cstate="email">
              <a:alphaModFix amt="27000"/>
            </a:blip>
            <a:srcRect/>
            <a:tile tx="0" ty="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white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white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gray">
          <a:xfrm>
            <a:off x="457200" y="6556375"/>
            <a:ext cx="2133600" cy="2460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924461F-DD17-4C85-94BB-82FF0EFED988}" type="datetimeFigureOut">
              <a:rPr lang="ru-RU"/>
              <a:pPr>
                <a:defRPr/>
              </a:pPr>
              <a:t>13.12.2013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gray">
          <a:xfrm>
            <a:off x="5815013" y="6556375"/>
            <a:ext cx="2895600" cy="2460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3502025" y="6556375"/>
            <a:ext cx="2133600" cy="2460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E1DB57B-9A03-48E1-87EB-3167F22AF6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794" r:id="rId6"/>
    <p:sldLayoutId id="2147483795" r:id="rId7"/>
    <p:sldLayoutId id="2147483802" r:id="rId8"/>
    <p:sldLayoutId id="2147483803" r:id="rId9"/>
    <p:sldLayoutId id="2147483796" r:id="rId10"/>
    <p:sldLayoutId id="214748380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8;&#1072;&#1090;&#1100;&#1103;&#1085;&#1072;%20&#1042;&#1072;&#1083;&#1077;&#1088;&#1100;&#1077;&#1074;&#1085;&#1072;\Desktop\&#1091;&#1088;&#1086;&#1082;%20&#1087;&#1088;&#1072;&#1074;&#1086;\gusi_lebedi_%5btfile.ru%5d.avi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emf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8;&#1072;&#1090;&#1100;&#1103;&#1085;&#1072;%20&#1042;&#1072;&#1083;&#1077;&#1088;&#1100;&#1077;&#1074;&#1085;&#1072;\Desktop\&#1091;&#1088;&#1086;&#1082;%20&#1087;&#1088;&#1072;&#1074;&#1086;\CTV-V-gostyah-u-skazki-zastavka(muzofon.com).mp3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17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8;&#1072;&#1090;&#1100;&#1103;&#1085;&#1072;%20&#1042;&#1072;&#1083;&#1077;&#1088;&#1100;&#1077;&#1074;&#1085;&#1072;\Desktop\&#1091;&#1088;&#1086;&#1082;%20&#1087;&#1088;&#1072;&#1074;&#1086;\CTV-V-gostyah-u-skazki-zastavka(muzofon.com).mp3" TargetMode="Externa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714488"/>
            <a:ext cx="8358246" cy="2714644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«Конвенция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правах </a:t>
            </a:r>
            <a:r>
              <a:rPr 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ребёнка»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 сказки 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6929454" y="4143380"/>
          <a:ext cx="1587496" cy="2438119"/>
        </p:xfrm>
        <a:graphic>
          <a:graphicData uri="http://schemas.openxmlformats.org/presentationml/2006/ole">
            <p:oleObj spid="_x0000_s2050" name="Acrobat Document" r:id="rId3" imgW="4350600" imgH="672948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usi_lebedi_[tfile.ru]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00033" y="928670"/>
            <a:ext cx="8143933" cy="54292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57356" y="285729"/>
            <a:ext cx="58579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Сказка «Гуси-лебеди»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Сказка «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Морозко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785926"/>
            <a:ext cx="4286280" cy="4071966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4857752" y="1697508"/>
            <a:ext cx="3714776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Перечислите героев сказки. Разделите их на две группы. Поясните свой выбор.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.Найдите зачин сказки. Что он нам помогает  узнать?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.Какова концовка сказки?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4.Чему учит нас эта сказка?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57200"/>
            <a:ext cx="8501122" cy="950976"/>
          </a:xfrm>
        </p:spPr>
        <p:txBody>
          <a:bodyPr/>
          <a:lstStyle/>
          <a:p>
            <a:pPr algn="l"/>
            <a:r>
              <a:rPr lang="ru-RU" sz="32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Объясни, какие права героев сказок нарушены</a:t>
            </a:r>
            <a:endParaRPr lang="ru-RU" sz="3200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А. С. Пушкина «Сказка о царе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Салтане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«В бочку с сыном посадили,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Засмолили, покатили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пустили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Окиян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 велел де царь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Салтан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3429000"/>
            <a:ext cx="3143272" cy="2366971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71480"/>
            <a:ext cx="8119872" cy="582932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Сказка «Царевна-лягушка»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857364"/>
            <a:ext cx="5072098" cy="4214842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71480"/>
            <a:ext cx="8119872" cy="5829320"/>
          </a:xfrm>
        </p:spPr>
        <p:txBody>
          <a:bodyPr/>
          <a:lstStyle/>
          <a:p>
            <a:pPr algn="ctr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А. С. Пушкин 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«Сказка о мёртвой царевне и о семи богатырях»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Свесть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Царевну в глушь лесную,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И, связав ее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, живую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 сосной оставить там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съедение волкам!» </a:t>
            </a:r>
          </a:p>
          <a:p>
            <a:pPr algn="ctr">
              <a:buNone/>
            </a:pP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2643182"/>
            <a:ext cx="2643206" cy="3714776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642918"/>
            <a:ext cx="8119872" cy="5757882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Г. Х. Андерсен «Голый король»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1428736"/>
            <a:ext cx="4500594" cy="4857784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8604"/>
            <a:ext cx="8147304" cy="1428760"/>
          </a:xfrm>
        </p:spPr>
        <p:txBody>
          <a:bodyPr/>
          <a:lstStyle/>
          <a:p>
            <a:pPr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Работа в группах.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Вспомнив прочитанные сказки, объясните, как нарушаются права героев </a:t>
            </a:r>
            <a:endParaRPr lang="ru-RU" sz="2800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928802"/>
            <a:ext cx="3857652" cy="2143139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4286256"/>
            <a:ext cx="3714776" cy="2143140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print"/>
          <a:srcRect t="9615" r="4000" b="3845"/>
          <a:stretch>
            <a:fillRect/>
          </a:stretch>
        </p:blipFill>
        <p:spPr bwMode="auto">
          <a:xfrm>
            <a:off x="500034" y="4357694"/>
            <a:ext cx="3714776" cy="2071702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1928802"/>
            <a:ext cx="3714776" cy="2071702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714356"/>
            <a:ext cx="8119872" cy="5686444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каким законам живут сказочные герои?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Какие права помогли вам узнать сказочные герои?</a:t>
            </a:r>
          </a:p>
          <a:p>
            <a:pPr lvl="0" algn="ctr">
              <a:buNone/>
            </a:pP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Право на жизнь</a:t>
            </a:r>
            <a:endParaRPr lang="ru-RU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Право на свободу  и неприкосновенность</a:t>
            </a:r>
            <a:endParaRPr lang="ru-RU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Право на честь и достоинство</a:t>
            </a:r>
            <a:endParaRPr lang="ru-RU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Право на защиту собственности</a:t>
            </a:r>
            <a:endParaRPr lang="ru-RU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Право на образование</a:t>
            </a:r>
            <a:endParaRPr lang="ru-RU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642918"/>
            <a:ext cx="8119872" cy="5757882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Много жанров есть на свете: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Басня, повесть и рассказ,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 с рожденья любят дети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Волшебство и мир прикрас.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 наш маленький народ,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мир волшебный унесёт?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Полный смеха, света, краски,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 зовётся чудо – сказки!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85918" y="21431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5" name="Object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857232"/>
            <a:ext cx="2500330" cy="1667831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6" name="Object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4214818"/>
            <a:ext cx="2428892" cy="1909448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7" name="CTV-V-gostyah-u-skazki-zastavk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072462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815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571480"/>
            <a:ext cx="8119872" cy="5757882"/>
          </a:xfrm>
          <a:ln w="381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buNone/>
            </a:pPr>
            <a:endParaRPr lang="ru-RU" sz="44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5400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Сказка – ложь, да в ней намёк,</a:t>
            </a:r>
          </a:p>
          <a:p>
            <a:pPr algn="ctr">
              <a:buNone/>
            </a:pPr>
            <a:r>
              <a:rPr lang="ru-RU" sz="5400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Добрым молодцам урок!</a:t>
            </a:r>
          </a:p>
          <a:p>
            <a:pPr algn="r">
              <a:buNone/>
            </a:pPr>
            <a:r>
              <a:rPr lang="ru-RU" sz="4400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А. С. Пушкин</a:t>
            </a:r>
            <a:endParaRPr lang="ru-RU" sz="4400" b="1" dirty="0">
              <a:ln w="11430"/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428604"/>
            <a:ext cx="8119872" cy="5972196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Мне веет светлым вдохновеньем,</a:t>
            </a:r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Весёлой зеленью долин,</a:t>
            </a:r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Ключей задумчивым журчаньем</a:t>
            </a:r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 русских сказок и былин!</a:t>
            </a:r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Прекрасен сказок мир воздушный - </a:t>
            </a:r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 нему с </a:t>
            </a:r>
            <a:r>
              <a:rPr lang="ru-RU" sz="28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младенчества привык,</a:t>
            </a:r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Мне мил и дорог простодушный</a:t>
            </a:r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Животворящий их язык.</a:t>
            </a:r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Вступаю с трепетом священным</a:t>
            </a:r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 кров радушной старины,</a:t>
            </a:r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Передаю струнам смиренным</a:t>
            </a:r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Ее младенческие сны.</a:t>
            </a:r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3143248"/>
            <a:ext cx="2357454" cy="3143272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5" name="CTV-V-gostyah-u-skazki-zastavk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72528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815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285728"/>
            <a:ext cx="8119872" cy="6115072"/>
          </a:xfrm>
        </p:spPr>
        <p:txBody>
          <a:bodyPr/>
          <a:lstStyle/>
          <a:p>
            <a:endParaRPr lang="ru-RU" dirty="0"/>
          </a:p>
        </p:txBody>
      </p:sp>
      <p:grpSp>
        <p:nvGrpSpPr>
          <p:cNvPr id="28" name="Группа 27"/>
          <p:cNvGrpSpPr/>
          <p:nvPr/>
        </p:nvGrpSpPr>
        <p:grpSpPr>
          <a:xfrm>
            <a:off x="500034" y="928670"/>
            <a:ext cx="8072494" cy="4271986"/>
            <a:chOff x="500034" y="928670"/>
            <a:chExt cx="8072494" cy="4271986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2714612" y="928670"/>
              <a:ext cx="3786214" cy="9144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28575">
              <a:solidFill>
                <a:srgbClr val="C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Законы общества</a:t>
              </a:r>
              <a:endPara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714348" y="2571744"/>
              <a:ext cx="2500330" cy="928694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28575">
              <a:solidFill>
                <a:srgbClr val="C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Международные документы</a:t>
              </a:r>
              <a:endPara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6286512" y="2571744"/>
              <a:ext cx="2286016" cy="928694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28575">
              <a:solidFill>
                <a:srgbClr val="C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Мораль</a:t>
              </a:r>
              <a:endParaRPr lang="ru-RU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3500430" y="2571744"/>
              <a:ext cx="2571768" cy="928694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28575">
              <a:solidFill>
                <a:srgbClr val="C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Конституция России</a:t>
              </a:r>
              <a:endPara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500034" y="4286256"/>
              <a:ext cx="2357454" cy="9144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28575">
              <a:solidFill>
                <a:srgbClr val="C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Декларация прав человека</a:t>
              </a:r>
              <a:endPara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3071802" y="4286256"/>
              <a:ext cx="2428892" cy="9144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28575">
              <a:solidFill>
                <a:srgbClr val="C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Конвенция о правах ребёнка</a:t>
              </a:r>
              <a:endPara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3" name="Прямая со стрелкой 12"/>
            <p:cNvCxnSpPr>
              <a:stCxn id="4" idx="2"/>
              <a:endCxn id="7" idx="0"/>
            </p:cNvCxnSpPr>
            <p:nvPr/>
          </p:nvCxnSpPr>
          <p:spPr>
            <a:xfrm rot="5400000">
              <a:off x="2921779" y="885804"/>
              <a:ext cx="728674" cy="2643206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 стрелкой 14"/>
            <p:cNvCxnSpPr>
              <a:stCxn id="4" idx="2"/>
            </p:cNvCxnSpPr>
            <p:nvPr/>
          </p:nvCxnSpPr>
          <p:spPr>
            <a:xfrm rot="16200000" flipH="1">
              <a:off x="4261240" y="2189548"/>
              <a:ext cx="728676" cy="35719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 стрелкой 18"/>
            <p:cNvCxnSpPr>
              <a:stCxn id="4" idx="2"/>
              <a:endCxn id="8" idx="0"/>
            </p:cNvCxnSpPr>
            <p:nvPr/>
          </p:nvCxnSpPr>
          <p:spPr>
            <a:xfrm rot="16200000" flipH="1">
              <a:off x="5654282" y="796506"/>
              <a:ext cx="728674" cy="2821801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 стрелкой 20"/>
            <p:cNvCxnSpPr>
              <a:stCxn id="7" idx="2"/>
            </p:cNvCxnSpPr>
            <p:nvPr/>
          </p:nvCxnSpPr>
          <p:spPr>
            <a:xfrm rot="5400000">
              <a:off x="1339431" y="3661174"/>
              <a:ext cx="785819" cy="464346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 стрелкой 22"/>
            <p:cNvCxnSpPr>
              <a:stCxn id="7" idx="2"/>
              <a:endCxn id="11" idx="0"/>
            </p:cNvCxnSpPr>
            <p:nvPr/>
          </p:nvCxnSpPr>
          <p:spPr>
            <a:xfrm rot="16200000" flipH="1">
              <a:off x="2732471" y="2732479"/>
              <a:ext cx="785818" cy="2321735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285728"/>
            <a:ext cx="8147304" cy="1571636"/>
          </a:xfrm>
        </p:spPr>
        <p:txBody>
          <a:bodyPr/>
          <a:lstStyle/>
          <a:p>
            <a:r>
              <a:rPr lang="ru-RU" sz="28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Сокращённый </a:t>
            </a:r>
            <a:r>
              <a:rPr lang="ru-RU" sz="3200" dirty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перечень прав ребёнка </a:t>
            </a:r>
            <a:r>
              <a:rPr lang="ru-RU" sz="32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( из </a:t>
            </a:r>
            <a:r>
              <a:rPr lang="ru-RU" sz="3200" dirty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Конвенции о правах ребёнка) 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 </a:t>
            </a:r>
            <a:endParaRPr lang="ru-RU" sz="3200" dirty="0"/>
          </a:p>
        </p:txBody>
      </p:sp>
      <p:pic>
        <p:nvPicPr>
          <p:cNvPr id="4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1985636"/>
            <a:ext cx="5357849" cy="3515066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285720" y="403898"/>
            <a:ext cx="8858280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Статья 1. Ребенком является каждое человеческое существо до достижения 18-летнего возраста. 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Статья 2. У всех детей равные права независимо от национальности, пола, религиозных и политических убеждений. 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Статья 6. Право на жизнь, выживание и свободное развитие. 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Статья 8. Право на сохранение своей индивидуальности. 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Статья 9. Право на общение с обоими родителями. 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Статья 11. Право для принятия мер для борьбы с незаконным перемещением и невозвращением детей из-за границы. 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Статьи 12 и 13. Право свободно выражать свои взгляды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мнения. 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00108"/>
            <a:ext cx="8572560" cy="5400692"/>
          </a:xfrm>
        </p:spPr>
        <p:txBody>
          <a:bodyPr/>
          <a:lstStyle/>
          <a:p>
            <a:pPr marL="0" lvl="0" indent="0">
              <a:spcBef>
                <a:spcPct val="0"/>
              </a:spcBef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lang="ru-RU" sz="2600" b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Статья 14. Право исповедовать любую религию. </a:t>
            </a:r>
            <a:endParaRPr lang="ru-RU" sz="2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ct val="0"/>
              </a:spcBef>
              <a:buNone/>
            </a:pPr>
            <a:r>
              <a:rPr lang="ru-RU" sz="2600" b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Статья 16. Право на защиту от посягательства на      личную  жизнь, тайну переписки, честь и репутацию. </a:t>
            </a:r>
            <a:endParaRPr lang="ru-RU" sz="2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ct val="0"/>
              </a:spcBef>
              <a:buNone/>
            </a:pPr>
            <a:r>
              <a:rPr lang="ru-RU" sz="2600" b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Статья 19. Право на защиту от всех форм насилия.</a:t>
            </a:r>
            <a:endParaRPr lang="ru-RU" sz="2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600" b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Статья 27. Право на достойный уровень жизни. </a:t>
            </a:r>
            <a:endParaRPr lang="ru-RU" sz="2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600" b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Статья 28. Право на образование. </a:t>
            </a:r>
          </a:p>
          <a:p>
            <a:pPr lvl="0">
              <a:buNone/>
            </a:pPr>
            <a:r>
              <a:rPr lang="ru-RU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 Статья 34. Право ребёнка на защиту от всех форм эксплуатации</a:t>
            </a:r>
            <a:r>
              <a:rPr lang="ru-RU" sz="26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похищения.</a:t>
            </a:r>
            <a:endParaRPr lang="ru-RU" sz="2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600" b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Статья 37. Право на защиту от жестокого обращения. </a:t>
            </a:r>
            <a:endParaRPr lang="ru-RU" sz="2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600" b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Статья 40. Право на гуманное обращение с детьми при     нарушении ими закона. </a:t>
            </a:r>
            <a:endParaRPr lang="ru-RU" sz="2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785794"/>
            <a:ext cx="8119872" cy="5615006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Допишите определение сказки.</a:t>
            </a:r>
          </a:p>
          <a:p>
            <a:pPr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Сказка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это ____________ рассказ о необыкновенных __________</a:t>
            </a: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событиях и приключениях.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Назовите приметы сказок</a:t>
            </a:r>
            <a:endParaRPr lang="ru-RU" sz="3200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>
              <a:buNone/>
            </a:pP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присказка</a:t>
            </a:r>
          </a:p>
          <a:p>
            <a:pPr lvl="0" algn="ctr">
              <a:buNone/>
            </a:pP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зачин</a:t>
            </a:r>
          </a:p>
          <a:p>
            <a:pPr lvl="0" algn="ctr">
              <a:buNone/>
            </a:pP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концовка</a:t>
            </a:r>
          </a:p>
          <a:p>
            <a:pPr lvl="0" algn="ctr">
              <a:buNone/>
            </a:pP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чудесные помощники</a:t>
            </a:r>
          </a:p>
          <a:p>
            <a:pPr lvl="0" algn="ctr">
              <a:buNone/>
            </a:pP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постоянные эпитеты</a:t>
            </a:r>
          </a:p>
          <a:p>
            <a:pPr lvl="0" algn="ctr">
              <a:buNone/>
            </a:pP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повторы</a:t>
            </a:r>
          </a:p>
          <a:p>
            <a:pPr lvl="0" algn="ctr">
              <a:buNone/>
            </a:pP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обращения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2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Заполните схему</a:t>
            </a:r>
            <a:endParaRPr lang="ru-RU" sz="3200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285860"/>
            <a:ext cx="8119872" cy="5114940"/>
          </a:xfrm>
          <a:ln>
            <a:solidFill>
              <a:srgbClr val="0070C0"/>
            </a:solidFill>
          </a:ln>
        </p:spPr>
        <p:txBody>
          <a:bodyPr/>
          <a:lstStyle/>
          <a:p>
            <a:pPr algn="ctr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Классификация сказок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2" name="Группа 31"/>
          <p:cNvGrpSpPr/>
          <p:nvPr/>
        </p:nvGrpSpPr>
        <p:grpSpPr>
          <a:xfrm>
            <a:off x="642910" y="2357430"/>
            <a:ext cx="7929618" cy="3700482"/>
            <a:chOff x="642910" y="2357430"/>
            <a:chExt cx="7929618" cy="3700482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642910" y="2357430"/>
              <a:ext cx="2000264" cy="9144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chemeClr val="accent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6429388" y="2500306"/>
              <a:ext cx="2143140" cy="9144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chemeClr val="accent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642910" y="3714752"/>
              <a:ext cx="2000264" cy="9144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chemeClr val="accent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642910" y="5143512"/>
              <a:ext cx="2000264" cy="9144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chemeClr val="accent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6500826" y="5143512"/>
              <a:ext cx="2000264" cy="9144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chemeClr val="accent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Скругленный прямоугольник 9"/>
            <p:cNvSpPr/>
            <p:nvPr/>
          </p:nvSpPr>
          <p:spPr>
            <a:xfrm>
              <a:off x="3428992" y="3500438"/>
              <a:ext cx="2428892" cy="1357322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28575">
              <a:solidFill>
                <a:schemeClr val="accent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ln w="1905"/>
                  <a:solidFill>
                    <a:srgbClr val="C0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Times New Roman" pitchFamily="18" charset="0"/>
                  <a:cs typeface="Times New Roman" pitchFamily="18" charset="0"/>
                </a:rPr>
                <a:t>Сказки</a:t>
              </a:r>
              <a:endParaRPr lang="ru-RU" sz="40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2" name="Прямая со стрелкой 11"/>
            <p:cNvCxnSpPr>
              <a:stCxn id="10" idx="0"/>
            </p:cNvCxnSpPr>
            <p:nvPr/>
          </p:nvCxnSpPr>
          <p:spPr>
            <a:xfrm rot="16200000" flipV="1">
              <a:off x="3321835" y="2178835"/>
              <a:ext cx="642942" cy="2000264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 стрелкой 13"/>
            <p:cNvCxnSpPr>
              <a:stCxn id="10" idx="1"/>
              <a:endCxn id="7" idx="3"/>
            </p:cNvCxnSpPr>
            <p:nvPr/>
          </p:nvCxnSpPr>
          <p:spPr>
            <a:xfrm rot="10800000">
              <a:off x="2643174" y="4171953"/>
              <a:ext cx="785818" cy="7147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/>
            <p:cNvCxnSpPr/>
            <p:nvPr/>
          </p:nvCxnSpPr>
          <p:spPr>
            <a:xfrm rot="10800000" flipV="1">
              <a:off x="2643174" y="4857760"/>
              <a:ext cx="1928826" cy="785818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 стрелкой 22"/>
            <p:cNvCxnSpPr>
              <a:stCxn id="10" idx="0"/>
              <a:endCxn id="6" idx="1"/>
            </p:cNvCxnSpPr>
            <p:nvPr/>
          </p:nvCxnSpPr>
          <p:spPr>
            <a:xfrm rot="5400000" flipH="1" flipV="1">
              <a:off x="5264947" y="2335997"/>
              <a:ext cx="542932" cy="1785950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 стрелкой 28"/>
            <p:cNvCxnSpPr/>
            <p:nvPr/>
          </p:nvCxnSpPr>
          <p:spPr>
            <a:xfrm>
              <a:off x="4500562" y="4857760"/>
              <a:ext cx="2071702" cy="857256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'Цифровой мир'">
  <a:themeElements>
    <a:clrScheme name="Другая 6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7030A0"/>
      </a:hlink>
      <a:folHlink>
        <a:srgbClr val="AD1F1F"/>
      </a:folHlink>
    </a:clrScheme>
    <a:fontScheme name="Другая 1">
      <a:majorFont>
        <a:latin typeface="Calibri"/>
        <a:ea typeface=""/>
        <a:cs typeface=""/>
      </a:majorFont>
      <a:minorFont>
        <a:latin typeface="Freestyle Script"/>
        <a:ea typeface=""/>
        <a:cs typeface=""/>
      </a:minorFont>
    </a:fontScheme>
    <a:fmtScheme name="3D02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50000"/>
              </a:schemeClr>
            </a:gs>
            <a:gs pos="35000">
              <a:schemeClr val="phClr">
                <a:tint val="40000"/>
                <a:satMod val="200000"/>
              </a:schemeClr>
            </a:gs>
            <a:gs pos="100000">
              <a:schemeClr val="phClr">
                <a:tint val="15000"/>
                <a:satMod val="200000"/>
              </a:schemeClr>
            </a:gs>
          </a:gsLst>
          <a:lin ang="16200000" scaled="1"/>
        </a:gradFill>
        <a:gradFill rotWithShape="1">
          <a:gsLst>
            <a:gs pos="10000">
              <a:schemeClr val="phClr">
                <a:shade val="40000"/>
                <a:satMod val="200000"/>
              </a:schemeClr>
            </a:gs>
            <a:gs pos="65000">
              <a:schemeClr val="phClr">
                <a:shade val="93000"/>
                <a:satMod val="130000"/>
              </a:schemeClr>
            </a:gs>
            <a:gs pos="100000">
              <a:schemeClr val="phClr">
                <a:tint val="70000"/>
                <a:shade val="100000"/>
                <a:satMod val="200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27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prstMaterial="dkEdge">
            <a:bevelT w="63500" h="57150"/>
          </a:sp3d>
        </a:effectStyle>
        <a:effectStyle>
          <a:effectLst>
            <a:outerShdw blurRad="50800" dist="38100" dir="2700000" rotWithShape="0">
              <a:srgbClr val="000000">
                <a:alpha val="37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prstMaterial="dkEdge">
            <a:bevelT w="88900" h="82550"/>
          </a:sp3d>
        </a:effectStyle>
        <a:effectStyle>
          <a:effectLst>
            <a:outerShdw blurRad="50800" dist="38100" dir="27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prstMaterial="dkEdge">
            <a:bevelT w="114300" h="107950"/>
          </a:sp3d>
        </a:effectStyle>
      </a:effectStyleLst>
      <a:bgFillStyleLst>
        <a:solidFill>
          <a:schemeClr val="phClr"/>
        </a:solidFill>
        <a:gradFill rotWithShape="1">
          <a:gsLst>
            <a:gs pos="7000">
              <a:schemeClr val="phClr">
                <a:tint val="100000"/>
                <a:shade val="60000"/>
                <a:satMod val="180000"/>
              </a:schemeClr>
            </a:gs>
            <a:gs pos="48000">
              <a:schemeClr val="phClr">
                <a:tint val="83000"/>
                <a:shade val="100000"/>
                <a:satMod val="300000"/>
              </a:schemeClr>
            </a:gs>
            <a:gs pos="83000">
              <a:schemeClr val="phClr">
                <a:tint val="99000"/>
                <a:shade val="100000"/>
                <a:satMod val="180000"/>
              </a:schemeClr>
            </a:gs>
            <a:gs pos="100000">
              <a:schemeClr val="phClr">
                <a:shade val="60000"/>
                <a:satMod val="180000"/>
                <a:lumMod val="90000"/>
              </a:schemeClr>
            </a:gs>
          </a:gsLst>
          <a:lin ang="2700000" scaled="1"/>
        </a:gradFill>
        <a:gradFill rotWithShape="1">
          <a:gsLst>
            <a:gs pos="0">
              <a:schemeClr val="phClr">
                <a:tint val="90000"/>
                <a:satMod val="250000"/>
              </a:schemeClr>
            </a:gs>
            <a:gs pos="59000">
              <a:schemeClr val="phClr">
                <a:shade val="80000"/>
                <a:satMod val="130000"/>
              </a:schemeClr>
            </a:gs>
            <a:gs pos="100000">
              <a:schemeClr val="phClr">
                <a:shade val="50000"/>
                <a:satMod val="110000"/>
              </a:schemeClr>
            </a:gs>
          </a:gsLst>
          <a:path path="circle">
            <a:fillToRect l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синий шаблон</Template>
  <TotalTime>691</TotalTime>
  <Words>500</Words>
  <Application>Microsoft Office PowerPoint</Application>
  <PresentationFormat>Экран (4:3)</PresentationFormat>
  <Paragraphs>94</Paragraphs>
  <Slides>19</Slides>
  <Notes>0</Notes>
  <HiddenSlides>0</HiddenSlides>
  <MMClips>3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Тема 'Цифровой мир'</vt:lpstr>
      <vt:lpstr>Acrobat Document</vt:lpstr>
      <vt:lpstr>«Конвенция  о правах ребёнка» и  сказки </vt:lpstr>
      <vt:lpstr>Слайд 2</vt:lpstr>
      <vt:lpstr>Слайд 3</vt:lpstr>
      <vt:lpstr> Сокращённый перечень прав ребёнка  ( из Конвенции о правах ребёнка)   </vt:lpstr>
      <vt:lpstr>Слайд 5</vt:lpstr>
      <vt:lpstr>Слайд 6</vt:lpstr>
      <vt:lpstr>Слайд 7</vt:lpstr>
      <vt:lpstr>Назовите приметы сказок</vt:lpstr>
      <vt:lpstr>Заполните схему</vt:lpstr>
      <vt:lpstr>Слайд 10</vt:lpstr>
      <vt:lpstr>Сказка «Морозко»</vt:lpstr>
      <vt:lpstr>Объясни, какие права героев сказок нарушены</vt:lpstr>
      <vt:lpstr>Слайд 13</vt:lpstr>
      <vt:lpstr>Слайд 14</vt:lpstr>
      <vt:lpstr>Слайд 15</vt:lpstr>
      <vt:lpstr>Работа в группах.  Вспомнив прочитанные сказки, объясните, как нарушаются права героев </vt:lpstr>
      <vt:lpstr>Слайд 17</vt:lpstr>
      <vt:lpstr>Слайд 18</vt:lpstr>
      <vt:lpstr>Слайд 19</vt:lpstr>
    </vt:vector>
  </TitlesOfParts>
  <Company>Mila_book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и применение шаблонов презентаций</dc:title>
  <dc:creator>Mila</dc:creator>
  <cp:lastModifiedBy>школа</cp:lastModifiedBy>
  <cp:revision>85</cp:revision>
  <dcterms:created xsi:type="dcterms:W3CDTF">2009-10-25T01:29:02Z</dcterms:created>
  <dcterms:modified xsi:type="dcterms:W3CDTF">2013-12-13T03:53:21Z</dcterms:modified>
</cp:coreProperties>
</file>