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0F014D-50CD-4486-8D87-651A052742D5}" v="291" dt="2022-01-18T12:41:23.6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2FFB779-270B-4192-84BA-A697F48306D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f.ppt-online.org/files/slide/5/5UHpy4d0qQtrVMjBuvYJZsiTAalz928neG73oc/slide-1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503" y="1724296"/>
            <a:ext cx="1191332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«Правописание слов с парными по звонкости – глухости согласными звуками на конце или перед согласными»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68937" y="4267199"/>
            <a:ext cx="364889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Подготовила</a:t>
            </a:r>
          </a:p>
          <a:p>
            <a:pPr algn="r"/>
            <a:r>
              <a:rPr lang="ru-RU" sz="2000" dirty="0" smtClean="0"/>
              <a:t>Козлова К. Г.</a:t>
            </a:r>
          </a:p>
          <a:p>
            <a:pPr algn="r"/>
            <a:r>
              <a:rPr lang="ru-RU" sz="2000" dirty="0" smtClean="0"/>
              <a:t>Студентка 4 курса группы 44Н</a:t>
            </a:r>
          </a:p>
          <a:p>
            <a:pPr algn="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5463" y="6296297"/>
            <a:ext cx="1185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</a:t>
            </a:r>
            <a:r>
              <a:rPr lang="ru-RU" dirty="0" smtClean="0"/>
              <a:t>. Воронеж, 2022 год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5463" y="354427"/>
            <a:ext cx="11948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ДЕПАРТАМЕНТ ОБРАЗОВАНИЯ, НАУКИ И МОЛОДЕЖНОЙ ПОЛИТИКИ</a:t>
            </a:r>
          </a:p>
          <a:p>
            <a:pPr algn="ctr"/>
            <a:r>
              <a:rPr lang="ru-RU" sz="1200" dirty="0"/>
              <a:t>ВОРОНЕЖСКОЙ </a:t>
            </a:r>
            <a:r>
              <a:rPr lang="ru-RU" sz="1200" dirty="0" smtClean="0"/>
              <a:t>ОБЛАСТИ</a:t>
            </a:r>
            <a:endParaRPr lang="ru-RU" sz="1200" dirty="0"/>
          </a:p>
          <a:p>
            <a:pPr algn="ctr"/>
            <a:r>
              <a:rPr lang="ru-RU" sz="1200" dirty="0"/>
              <a:t>ГОСУДАРСТВЕННОЕ БЮДЖЕТНОЕ ПРОФЕССИОНАЛЬНОЕ</a:t>
            </a:r>
          </a:p>
          <a:p>
            <a:pPr algn="ctr"/>
            <a:r>
              <a:rPr lang="ru-RU" sz="1200" dirty="0"/>
              <a:t>ОБРАЗОВАТЕЛЬНОЕ УЧРЕЖДЕНИЕ ВОРОНЕЖСКОЙ ОБЛАСТИ</a:t>
            </a:r>
          </a:p>
          <a:p>
            <a:pPr algn="ctr"/>
            <a:r>
              <a:rPr lang="ru-RU" sz="1200" dirty="0"/>
              <a:t>«ГУБЕРНСКИЙ ПЕДАГОГИЧЕСКИЙ КОЛЛЕДЖ»</a:t>
            </a:r>
          </a:p>
          <a:p>
            <a:pPr algn="ctr"/>
            <a:r>
              <a:rPr lang="ru-RU" sz="1200" dirty="0"/>
              <a:t>(ГБПОУ ВО «ГПК»)</a:t>
            </a:r>
          </a:p>
        </p:txBody>
      </p:sp>
    </p:spTree>
    <p:extLst>
      <p:ext uri="{BB962C8B-B14F-4D97-AF65-F5344CB8AC3E}">
        <p14:creationId xmlns:p14="http://schemas.microsoft.com/office/powerpoint/2010/main" val="3171718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3973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1. Подчеркните парные согласные по глухости и звонкости:</a:t>
            </a:r>
            <a:endParaRPr lang="ru-RU" sz="2800" dirty="0"/>
          </a:p>
          <a:p>
            <a:r>
              <a:rPr lang="ru-RU" sz="2800" dirty="0"/>
              <a:t>   </a:t>
            </a:r>
            <a:r>
              <a:rPr lang="ru-RU" sz="2800" u="sng" dirty="0"/>
              <a:t> б</a:t>
            </a:r>
            <a:r>
              <a:rPr lang="ru-RU" sz="2800" dirty="0"/>
              <a:t>      л      </a:t>
            </a:r>
            <a:r>
              <a:rPr lang="ru-RU" sz="2800" u="sng" dirty="0"/>
              <a:t> к</a:t>
            </a:r>
            <a:r>
              <a:rPr lang="ru-RU" sz="2800" dirty="0"/>
              <a:t>      </a:t>
            </a:r>
            <a:r>
              <a:rPr lang="ru-RU" sz="2800" u="sng" dirty="0"/>
              <a:t> д </a:t>
            </a:r>
            <a:r>
              <a:rPr lang="ru-RU" sz="2800" dirty="0"/>
              <a:t>      м      </a:t>
            </a:r>
            <a:r>
              <a:rPr lang="ru-RU" sz="2800" u="sng" dirty="0"/>
              <a:t>ш</a:t>
            </a:r>
            <a:r>
              <a:rPr lang="ru-RU" sz="2800" dirty="0"/>
              <a:t>        </a:t>
            </a:r>
            <a:r>
              <a:rPr lang="ru-RU" sz="2800" u="sng" dirty="0"/>
              <a:t>ф</a:t>
            </a:r>
            <a:r>
              <a:rPr lang="ru-RU" sz="2800" dirty="0"/>
              <a:t>       ч        ц       </a:t>
            </a:r>
            <a:r>
              <a:rPr lang="ru-RU" sz="2800" u="sng" dirty="0"/>
              <a:t> з</a:t>
            </a:r>
            <a:r>
              <a:rPr lang="ru-RU" sz="2800" dirty="0"/>
              <a:t>        </a:t>
            </a:r>
            <a:r>
              <a:rPr lang="ru-RU" sz="2800" u="sng" dirty="0"/>
              <a:t>г</a:t>
            </a:r>
            <a:r>
              <a:rPr lang="ru-RU" sz="2800" dirty="0"/>
              <a:t>       р      </a:t>
            </a:r>
            <a:r>
              <a:rPr lang="ru-RU" sz="2800" u="sng" dirty="0"/>
              <a:t>п</a:t>
            </a:r>
            <a:r>
              <a:rPr lang="ru-RU" sz="2800" dirty="0"/>
              <a:t>      й    </a:t>
            </a:r>
            <a:r>
              <a:rPr lang="ru-RU" sz="2800" u="sng" dirty="0"/>
              <a:t>в</a:t>
            </a:r>
            <a:r>
              <a:rPr lang="ru-RU" sz="2800" dirty="0"/>
              <a:t>       </a:t>
            </a:r>
            <a:r>
              <a:rPr lang="ru-RU" sz="2800" u="sng" dirty="0"/>
              <a:t>т</a:t>
            </a:r>
            <a:r>
              <a:rPr lang="ru-RU" sz="2800" dirty="0"/>
              <a:t>    щ     </a:t>
            </a:r>
            <a:r>
              <a:rPr lang="ru-RU" sz="2800" u="sng" dirty="0"/>
              <a:t> с</a:t>
            </a:r>
          </a:p>
          <a:p>
            <a:r>
              <a:rPr lang="ru-RU" sz="2800" dirty="0"/>
              <a:t> </a:t>
            </a:r>
          </a:p>
          <a:p>
            <a:r>
              <a:rPr lang="ru-RU" sz="2800" b="1" dirty="0"/>
              <a:t>2. Подчеркни слова, на конце которых согласную надо проверить:</a:t>
            </a:r>
            <a:endParaRPr lang="ru-RU" sz="2800" dirty="0"/>
          </a:p>
          <a:p>
            <a:r>
              <a:rPr lang="ru-RU" sz="2800" dirty="0"/>
              <a:t>    1) кран                        </a:t>
            </a:r>
            <a:r>
              <a:rPr lang="ru-RU" sz="2800" u="sng" dirty="0" smtClean="0"/>
              <a:t>4</a:t>
            </a:r>
            <a:r>
              <a:rPr lang="ru-RU" sz="2800" u="sng" dirty="0"/>
              <a:t>) жираф </a:t>
            </a:r>
            <a:r>
              <a:rPr lang="ru-RU" sz="2800" dirty="0"/>
              <a:t>                       </a:t>
            </a:r>
            <a:r>
              <a:rPr lang="ru-RU" sz="2800" u="sng" dirty="0"/>
              <a:t>7) голубь</a:t>
            </a:r>
          </a:p>
          <a:p>
            <a:r>
              <a:rPr lang="ru-RU" sz="2800" dirty="0"/>
              <a:t>    </a:t>
            </a:r>
            <a:r>
              <a:rPr lang="ru-RU" sz="2800" u="sng" dirty="0"/>
              <a:t>2) этаж </a:t>
            </a:r>
            <a:r>
              <a:rPr lang="ru-RU" sz="2800" dirty="0"/>
              <a:t>                       </a:t>
            </a:r>
            <a:r>
              <a:rPr lang="ru-RU" sz="2800" dirty="0" smtClean="0"/>
              <a:t>5</a:t>
            </a:r>
            <a:r>
              <a:rPr lang="ru-RU" sz="2800" dirty="0"/>
              <a:t>) стол                           </a:t>
            </a:r>
            <a:r>
              <a:rPr lang="ru-RU" sz="2800" dirty="0" smtClean="0"/>
              <a:t> </a:t>
            </a:r>
            <a:r>
              <a:rPr lang="ru-RU" sz="2800" u="sng" dirty="0" smtClean="0"/>
              <a:t>8</a:t>
            </a:r>
            <a:r>
              <a:rPr lang="ru-RU" sz="2800" u="sng" dirty="0"/>
              <a:t>) сапог</a:t>
            </a:r>
          </a:p>
          <a:p>
            <a:r>
              <a:rPr lang="ru-RU" sz="2800" dirty="0"/>
              <a:t>    </a:t>
            </a:r>
            <a:r>
              <a:rPr lang="ru-RU" sz="2800" dirty="0" smtClean="0"/>
              <a:t>3</a:t>
            </a:r>
            <a:r>
              <a:rPr lang="ru-RU" sz="2800" dirty="0"/>
              <a:t>) шрам                      </a:t>
            </a:r>
            <a:r>
              <a:rPr lang="ru-RU" sz="2800" u="sng" dirty="0"/>
              <a:t> </a:t>
            </a:r>
            <a:r>
              <a:rPr lang="ru-RU" sz="2800" u="sng" dirty="0" smtClean="0"/>
              <a:t>6</a:t>
            </a:r>
            <a:r>
              <a:rPr lang="ru-RU" sz="2800" u="sng" dirty="0"/>
              <a:t>) рукав </a:t>
            </a:r>
            <a:r>
              <a:rPr lang="ru-RU" sz="2800" dirty="0"/>
              <a:t>                        </a:t>
            </a:r>
            <a:r>
              <a:rPr lang="ru-RU" sz="2800" dirty="0" smtClean="0"/>
              <a:t>9</a:t>
            </a:r>
            <a:r>
              <a:rPr lang="ru-RU" sz="2800" dirty="0"/>
              <a:t>) пенал</a:t>
            </a:r>
          </a:p>
          <a:p>
            <a:r>
              <a:rPr lang="ru-RU" sz="2800" dirty="0"/>
              <a:t> </a:t>
            </a:r>
          </a:p>
          <a:p>
            <a:r>
              <a:rPr lang="ru-RU" sz="2800" b="1" dirty="0"/>
              <a:t>3</a:t>
            </a:r>
            <a:r>
              <a:rPr lang="ru-RU" sz="2800" b="1" smtClean="0"/>
              <a:t>. </a:t>
            </a:r>
            <a:r>
              <a:rPr lang="ru-RU" sz="2800" b="1" dirty="0"/>
              <a:t>Укажи, сколько ошибок в предложении ( исправь их и посчитай).</a:t>
            </a:r>
            <a:endParaRPr lang="ru-RU" sz="2800" dirty="0"/>
          </a:p>
          <a:p>
            <a:r>
              <a:rPr lang="ru-RU" sz="2800" dirty="0"/>
              <a:t>     </a:t>
            </a:r>
            <a:r>
              <a:rPr lang="ru-RU" sz="2800" dirty="0" err="1"/>
              <a:t>Красиф</a:t>
            </a:r>
            <a:r>
              <a:rPr lang="ru-RU" sz="2800" dirty="0"/>
              <a:t> </a:t>
            </a:r>
            <a:r>
              <a:rPr lang="ru-RU" sz="2800" dirty="0" err="1"/>
              <a:t>восхот</a:t>
            </a:r>
            <a:r>
              <a:rPr lang="ru-RU" sz="2800" dirty="0"/>
              <a:t> солнца у лесного озера.</a:t>
            </a:r>
          </a:p>
          <a:p>
            <a:r>
              <a:rPr lang="ru-RU" sz="2800" dirty="0"/>
              <a:t> а) 0     </a:t>
            </a:r>
            <a:r>
              <a:rPr lang="ru-RU" sz="2800" u="sng" dirty="0"/>
              <a:t>б) 2 </a:t>
            </a:r>
            <a:r>
              <a:rPr lang="ru-RU" sz="2800" dirty="0"/>
              <a:t>     в)3      г) 1</a:t>
            </a:r>
          </a:p>
        </p:txBody>
      </p:sp>
    </p:spTree>
    <p:extLst>
      <p:ext uri="{BB962C8B-B14F-4D97-AF65-F5344CB8AC3E}">
        <p14:creationId xmlns:p14="http://schemas.microsoft.com/office/powerpoint/2010/main" val="117029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926" y="566057"/>
            <a:ext cx="116346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Список использованной литературы: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dirty="0"/>
              <a:t> </a:t>
            </a:r>
            <a:r>
              <a:rPr lang="ru-RU" sz="2400" dirty="0"/>
              <a:t> В 2 ч. Ч. 1 / В. П. </a:t>
            </a:r>
            <a:r>
              <a:rPr lang="ru-RU" sz="2400" dirty="0" err="1"/>
              <a:t>Канакина</a:t>
            </a:r>
            <a:r>
              <a:rPr lang="ru-RU" sz="2400" dirty="0"/>
              <a:t>, В. Г. Горецкий. — 4 е изд. — М. : Просвещение. </a:t>
            </a:r>
            <a:r>
              <a:rPr lang="ru-RU" sz="2400" dirty="0" smtClean="0"/>
              <a:t>2014.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cf.ppt-online.org/files/slide/5/5UHpy4d0qQtrVMjBuvYJZsiTAalz928neG73oc/slide-1.jpg</a:t>
            </a:r>
            <a:r>
              <a:rPr lang="ru-RU" sz="2400" dirty="0" smtClean="0"/>
              <a:t> 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53959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513" y="575497"/>
            <a:ext cx="114866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Цель: </a:t>
            </a:r>
            <a:r>
              <a:rPr lang="ru-RU" sz="2400" dirty="0"/>
              <a:t>закрепление умений проверять написание парных согласных в корне слова</a:t>
            </a:r>
            <a:r>
              <a:rPr lang="ru-RU" sz="2400" dirty="0" smtClean="0"/>
              <a:t>;</a:t>
            </a:r>
            <a:endParaRPr lang="ru-RU" sz="2400" b="1" dirty="0" smtClean="0"/>
          </a:p>
          <a:p>
            <a:r>
              <a:rPr lang="ru-RU" sz="2400" b="1" dirty="0" smtClean="0"/>
              <a:t>Задачи</a:t>
            </a:r>
            <a:r>
              <a:rPr lang="ru-RU" sz="2400" b="1" dirty="0"/>
              <a:t>: </a:t>
            </a:r>
          </a:p>
          <a:p>
            <a:r>
              <a:rPr lang="ru-RU" sz="2400" dirty="0"/>
              <a:t> Образовательные: </a:t>
            </a:r>
          </a:p>
          <a:p>
            <a:r>
              <a:rPr lang="ru-RU" sz="2400" dirty="0"/>
              <a:t>- закрепить знание правил проверки написания парных согласных;</a:t>
            </a:r>
          </a:p>
          <a:p>
            <a:r>
              <a:rPr lang="ru-RU" sz="2400" dirty="0"/>
              <a:t>- формировать умения применять полученные знания на практике;</a:t>
            </a:r>
          </a:p>
          <a:p>
            <a:r>
              <a:rPr lang="ru-RU" sz="2400" dirty="0"/>
              <a:t>  Развивающие: </a:t>
            </a:r>
          </a:p>
          <a:p>
            <a:r>
              <a:rPr lang="ru-RU" sz="2400" dirty="0"/>
              <a:t>- развивать умение подбирать проверочные слова;</a:t>
            </a:r>
          </a:p>
          <a:p>
            <a:r>
              <a:rPr lang="ru-RU" sz="2400" dirty="0"/>
              <a:t>- развивать логическое мышление, умение делать выводы;</a:t>
            </a:r>
          </a:p>
          <a:p>
            <a:r>
              <a:rPr lang="ru-RU" sz="2400" dirty="0"/>
              <a:t>- развивать внимание;</a:t>
            </a:r>
          </a:p>
          <a:p>
            <a:r>
              <a:rPr lang="ru-RU" sz="2400" dirty="0"/>
              <a:t>  Воспитывающие:  </a:t>
            </a:r>
          </a:p>
          <a:p>
            <a:r>
              <a:rPr lang="ru-RU" sz="2400" dirty="0"/>
              <a:t>-воспитывать гордость за свою родину;</a:t>
            </a:r>
          </a:p>
          <a:p>
            <a:r>
              <a:rPr lang="ru-RU" sz="2400" dirty="0"/>
              <a:t>- воспитывать интерес к русскому языку;</a:t>
            </a:r>
          </a:p>
          <a:p>
            <a:r>
              <a:rPr lang="ru-RU" sz="2400" dirty="0"/>
              <a:t>- способствовать развитию взаимоотношений и сотрудничества при работе в парах, группах;</a:t>
            </a:r>
          </a:p>
          <a:p>
            <a:r>
              <a:rPr lang="ru-RU" sz="2400" dirty="0"/>
              <a:t>-способствовать развитию познавательного интереса</a:t>
            </a:r>
            <a:r>
              <a:rPr lang="ru-RU" sz="2400" dirty="0" smtClean="0"/>
              <a:t>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30234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A5A4DB-143A-4A92-BB68-90DB578D6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" y="1048"/>
            <a:ext cx="12186738" cy="612075"/>
          </a:xfrm>
        </p:spPr>
        <p:txBody>
          <a:bodyPr anchor="ctr">
            <a:noAutofit/>
          </a:bodyPr>
          <a:lstStyle/>
          <a:p>
            <a:pPr algn="ctr"/>
            <a:r>
              <a:rPr lang="ru-RU" sz="5400" dirty="0">
                <a:latin typeface="Times New Roman"/>
                <a:cs typeface="Calibri Light"/>
              </a:rPr>
              <a:t>Словарная работа</a:t>
            </a:r>
            <a:endParaRPr lang="ru-RU" sz="6700" dirty="0">
              <a:cs typeface="Calibri Light" panose="020F0302020204030204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F84B18-FC8A-4982-90BA-0B7FCDA59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637" y="611584"/>
            <a:ext cx="10892776" cy="561835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ru-RU" sz="40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6600" dirty="0">
                <a:latin typeface="Times New Roman"/>
                <a:cs typeface="Times New Roman"/>
              </a:rPr>
              <a:t> 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М</a:t>
            </a:r>
            <a:r>
              <a:rPr lang="ru-RU" sz="6600" u="sng" dirty="0" err="1">
                <a:solidFill>
                  <a:schemeClr val="tx1"/>
                </a:solidFill>
                <a:latin typeface="Times New Roman"/>
                <a:cs typeface="Times New Roman"/>
              </a:rPr>
              <a:t>о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рóз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в</a:t>
            </a:r>
            <a:r>
              <a:rPr lang="ru-RU" sz="6600" u="sng" dirty="0" err="1">
                <a:solidFill>
                  <a:schemeClr val="tx1"/>
                </a:solidFill>
                <a:latin typeface="Times New Roman"/>
                <a:cs typeface="Times New Roman"/>
              </a:rPr>
              <a:t>а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гóн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су</a:t>
            </a:r>
            <a:r>
              <a:rPr lang="ru-RU" sz="6600" u="sng" dirty="0" err="1">
                <a:solidFill>
                  <a:schemeClr val="tx1"/>
                </a:solidFill>
                <a:latin typeface="Times New Roman"/>
                <a:cs typeface="Times New Roman"/>
              </a:rPr>
              <a:t>бб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óта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к</a:t>
            </a:r>
            <a:r>
              <a:rPr lang="ru-RU" sz="6600" u="sng" dirty="0" err="1">
                <a:solidFill>
                  <a:schemeClr val="tx1"/>
                </a:solidFill>
                <a:latin typeface="Times New Roman"/>
                <a:cs typeface="Times New Roman"/>
              </a:rPr>
              <a:t>о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рóва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ru-RU" sz="6600" u="sng" dirty="0" err="1">
                <a:solidFill>
                  <a:schemeClr val="tx1"/>
                </a:solidFill>
                <a:latin typeface="Times New Roman"/>
                <a:cs typeface="Times New Roman"/>
              </a:rPr>
              <a:t>Мо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сквá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, учит</a:t>
            </a:r>
            <a:r>
              <a:rPr lang="ru-RU" sz="6600" u="sng" dirty="0">
                <a:solidFill>
                  <a:schemeClr val="tx1"/>
                </a:solidFill>
                <a:latin typeface="Times New Roman"/>
                <a:cs typeface="Times New Roman"/>
              </a:rPr>
              <a:t>е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ль, ру</a:t>
            </a:r>
            <a:r>
              <a:rPr lang="ru-RU" sz="6600" u="sng" dirty="0">
                <a:solidFill>
                  <a:schemeClr val="tx1"/>
                </a:solidFill>
                <a:latin typeface="Times New Roman"/>
                <a:cs typeface="Times New Roman"/>
              </a:rPr>
              <a:t>сс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кий, 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ур</a:t>
            </a:r>
            <a:r>
              <a:rPr lang="ru-RU" sz="6600" u="sng" dirty="0" err="1">
                <a:solidFill>
                  <a:schemeClr val="tx1"/>
                </a:solidFill>
                <a:latin typeface="Times New Roman"/>
                <a:cs typeface="Times New Roman"/>
              </a:rPr>
              <a:t>о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жáй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вéс</a:t>
            </a:r>
            <a:r>
              <a:rPr lang="ru-RU" sz="6600" u="sng" dirty="0" err="1">
                <a:solidFill>
                  <a:schemeClr val="tx1"/>
                </a:solidFill>
                <a:latin typeface="Times New Roman"/>
                <a:cs typeface="Times New Roman"/>
              </a:rPr>
              <a:t>е</a:t>
            </a:r>
            <a:r>
              <a:rPr lang="ru-RU" sz="6600" dirty="0" err="1">
                <a:solidFill>
                  <a:schemeClr val="tx1"/>
                </a:solidFill>
                <a:latin typeface="Times New Roman"/>
                <a:cs typeface="Times New Roman"/>
              </a:rPr>
              <a:t>ло</a:t>
            </a:r>
            <a:r>
              <a:rPr lang="ru-RU" sz="6600" dirty="0">
                <a:solidFill>
                  <a:schemeClr val="tx1"/>
                </a:solidFill>
                <a:latin typeface="Times New Roman"/>
                <a:cs typeface="Times New Roman"/>
              </a:rPr>
              <a:t>, вдру</a:t>
            </a:r>
            <a:r>
              <a:rPr lang="ru-RU" sz="6600" u="sng" dirty="0">
                <a:solidFill>
                  <a:schemeClr val="tx1"/>
                </a:solidFill>
                <a:latin typeface="Times New Roman"/>
                <a:cs typeface="Times New Roman"/>
              </a:rPr>
              <a:t>г</a:t>
            </a:r>
            <a:endParaRPr lang="ru-RU" sz="6600" u="sng" dirty="0">
              <a:solidFill>
                <a:schemeClr val="tx1"/>
              </a:solidFill>
              <a:cs typeface="Calibri" panose="020F0502020204030204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39025D12-28C6-4021-BFA1-B17FD2EEF4EB}"/>
              </a:ext>
            </a:extLst>
          </p:cNvPr>
          <p:cNvCxnSpPr/>
          <p:nvPr/>
        </p:nvCxnSpPr>
        <p:spPr>
          <a:xfrm flipV="1">
            <a:off x="9499747" y="2704338"/>
            <a:ext cx="158150" cy="100642"/>
          </a:xfrm>
          <a:prstGeom prst="straightConnector1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C2FD0878-1A01-4840-B6EA-4BB748C0857F}"/>
              </a:ext>
            </a:extLst>
          </p:cNvPr>
          <p:cNvCxnSpPr>
            <a:cxnSpLocks/>
          </p:cNvCxnSpPr>
          <p:nvPr/>
        </p:nvCxnSpPr>
        <p:spPr>
          <a:xfrm flipV="1">
            <a:off x="1457660" y="3694634"/>
            <a:ext cx="158150" cy="100642"/>
          </a:xfrm>
          <a:prstGeom prst="straightConnector1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089D3B76-BD97-4408-A2A9-9072AF6424C6}"/>
              </a:ext>
            </a:extLst>
          </p:cNvPr>
          <p:cNvCxnSpPr>
            <a:cxnSpLocks/>
          </p:cNvCxnSpPr>
          <p:nvPr/>
        </p:nvCxnSpPr>
        <p:spPr>
          <a:xfrm flipV="1">
            <a:off x="2161662" y="4645989"/>
            <a:ext cx="158150" cy="100642"/>
          </a:xfrm>
          <a:prstGeom prst="straightConnector1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94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68A80A4-1CE1-428F-A6C8-EBFB44D04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98947"/>
            <a:ext cx="12097109" cy="1806546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9600" b="1" i="1" dirty="0">
                <a:latin typeface="Times New Roman"/>
                <a:ea typeface="+mn-lt"/>
                <a:cs typeface="+mn-lt"/>
              </a:rPr>
              <a:t>Задание. </a:t>
            </a:r>
            <a:r>
              <a:rPr lang="ru-RU" sz="9600" i="1" dirty="0">
                <a:latin typeface="Times New Roman"/>
                <a:ea typeface="+mn-lt"/>
                <a:cs typeface="+mn-lt"/>
              </a:rPr>
              <a:t>Исправь ошибки в стихах Незнайки.</a:t>
            </a:r>
            <a:r>
              <a:rPr lang="ru-RU" sz="4000" dirty="0">
                <a:latin typeface="Times New Roman"/>
                <a:ea typeface="+mn-lt"/>
                <a:cs typeface="+mn-lt"/>
              </a:rPr>
              <a:t> </a:t>
            </a:r>
            <a:endParaRPr lang="ru-RU" sz="4000" dirty="0">
              <a:latin typeface="Times New Roman"/>
              <a:cs typeface="Calibri" panose="020F0502020204030204"/>
            </a:endParaRPr>
          </a:p>
          <a:p>
            <a:pPr marL="0" indent="0" algn="just">
              <a:buNone/>
            </a:pPr>
            <a:endParaRPr lang="ru-RU" dirty="0">
              <a:latin typeface="Times New Roman"/>
              <a:cs typeface="Calibri"/>
            </a:endParaRPr>
          </a:p>
          <a:p>
            <a:pPr marL="0" indent="0" algn="just">
              <a:buNone/>
            </a:pPr>
            <a:r>
              <a:rPr lang="ru-RU" i="1" dirty="0">
                <a:latin typeface="Times New Roman"/>
                <a:ea typeface="+mn-lt"/>
                <a:cs typeface="+mn-lt"/>
              </a:rPr>
              <a:t> </a:t>
            </a:r>
            <a:r>
              <a:rPr lang="ru-RU" sz="3600" i="1" dirty="0">
                <a:latin typeface="Times New Roman"/>
                <a:ea typeface="+mn-lt"/>
                <a:cs typeface="+mn-lt"/>
              </a:rPr>
              <a:t>          </a:t>
            </a:r>
            <a:r>
              <a:rPr lang="ru-RU" sz="3600" dirty="0">
                <a:latin typeface="Times New Roman"/>
                <a:ea typeface="+mn-lt"/>
                <a:cs typeface="+mn-lt"/>
              </a:rPr>
              <a:t> </a:t>
            </a:r>
            <a:endParaRPr lang="ru-RU" sz="3600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sz="3600" b="1" i="1" dirty="0">
                <a:latin typeface="Times New Roman"/>
                <a:ea typeface="+mn-lt"/>
                <a:cs typeface="+mn-lt"/>
              </a:rPr>
              <a:t> </a:t>
            </a:r>
            <a:r>
              <a:rPr lang="ru-RU" sz="3600" dirty="0">
                <a:latin typeface="Times New Roman"/>
                <a:ea typeface="+mn-lt"/>
                <a:cs typeface="+mn-lt"/>
              </a:rPr>
              <a:t> </a:t>
            </a:r>
            <a:endParaRPr lang="ru-RU" dirty="0">
              <a:latin typeface="Times New Roman"/>
              <a:cs typeface="Calibri" panose="020F0502020204030204"/>
            </a:endParaRPr>
          </a:p>
          <a:p>
            <a:pPr marL="0" indent="0">
              <a:buNone/>
            </a:pPr>
            <a:r>
              <a:rPr lang="ru-RU" b="1" i="1" dirty="0">
                <a:ea typeface="+mn-lt"/>
                <a:cs typeface="+mn-lt"/>
              </a:rPr>
              <a:t> </a:t>
            </a:r>
            <a:r>
              <a:rPr lang="ru-RU" dirty="0">
                <a:ea typeface="+mn-lt"/>
                <a:cs typeface="+mn-lt"/>
              </a:rPr>
              <a:t> </a:t>
            </a:r>
            <a:endParaRPr lang="ru-RU" dirty="0">
              <a:cs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388AB5-F079-4E32-A4DF-5B9F5424D175}"/>
              </a:ext>
            </a:extLst>
          </p:cNvPr>
          <p:cNvSpPr txBox="1"/>
          <p:nvPr/>
        </p:nvSpPr>
        <p:spPr>
          <a:xfrm>
            <a:off x="0" y="1104525"/>
            <a:ext cx="12192000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4000" dirty="0">
                <a:latin typeface="Times New Roman"/>
                <a:cs typeface="Segoe UI"/>
              </a:rPr>
              <a:t>Пончик люби</a:t>
            </a:r>
            <a:r>
              <a:rPr lang="ru-RU" sz="4000" u="sng" dirty="0">
                <a:latin typeface="Times New Roman"/>
                <a:cs typeface="Segoe UI"/>
              </a:rPr>
              <a:t>т</a:t>
            </a:r>
            <a:r>
              <a:rPr lang="ru-RU" sz="4000" dirty="0">
                <a:latin typeface="Times New Roman"/>
                <a:cs typeface="Segoe UI"/>
              </a:rPr>
              <a:t> лимона</a:t>
            </a:r>
            <a:r>
              <a:rPr lang="ru-RU" sz="4000" u="sng" dirty="0">
                <a:latin typeface="Times New Roman"/>
                <a:cs typeface="Segoe UI"/>
              </a:rPr>
              <a:t>д</a:t>
            </a:r>
            <a:r>
              <a:rPr lang="ru-RU" sz="4000" dirty="0">
                <a:latin typeface="Times New Roman"/>
                <a:cs typeface="Segoe UI"/>
              </a:rPr>
              <a:t>,          </a:t>
            </a:r>
            <a:r>
              <a:rPr lang="ru-RU" sz="4000" dirty="0" smtClean="0">
                <a:latin typeface="Times New Roman"/>
                <a:cs typeface="Segoe UI"/>
              </a:rPr>
              <a:t>Торопы</a:t>
            </a:r>
            <a:r>
              <a:rPr lang="ru-RU" sz="4000" u="sng" dirty="0" smtClean="0">
                <a:latin typeface="Times New Roman"/>
                <a:cs typeface="Segoe UI"/>
              </a:rPr>
              <a:t>ж</a:t>
            </a:r>
            <a:r>
              <a:rPr lang="ru-RU" sz="4000" dirty="0" smtClean="0">
                <a:latin typeface="Times New Roman"/>
                <a:cs typeface="Segoe UI"/>
              </a:rPr>
              <a:t>ка</a:t>
            </a:r>
            <a:r>
              <a:rPr lang="ru-RU" sz="4000" dirty="0">
                <a:latin typeface="Times New Roman"/>
                <a:cs typeface="Segoe UI"/>
              </a:rPr>
              <a:t> любит </a:t>
            </a:r>
            <a:r>
              <a:rPr lang="ru-RU" sz="4000" dirty="0" smtClean="0">
                <a:latin typeface="Times New Roman"/>
                <a:cs typeface="Segoe UI"/>
              </a:rPr>
              <a:t>тор</a:t>
            </a:r>
            <a:r>
              <a:rPr lang="ru-RU" sz="4000" u="sng" dirty="0" smtClean="0">
                <a:latin typeface="Times New Roman"/>
                <a:cs typeface="Segoe UI"/>
              </a:rPr>
              <a:t>т</a:t>
            </a:r>
            <a:endParaRPr lang="ru-RU" sz="4000" u="sng" dirty="0">
              <a:latin typeface="Times New Roman"/>
              <a:cs typeface="Segoe UI"/>
            </a:endParaRPr>
          </a:p>
          <a:p>
            <a:pPr algn="just"/>
            <a:r>
              <a:rPr lang="ru-RU" sz="4000" dirty="0">
                <a:latin typeface="Times New Roman"/>
                <a:cs typeface="Segoe UI"/>
              </a:rPr>
              <a:t>Шокола</a:t>
            </a:r>
            <a:r>
              <a:rPr lang="ru-RU" sz="4000" u="sng" dirty="0">
                <a:latin typeface="Times New Roman"/>
                <a:cs typeface="Segoe UI"/>
              </a:rPr>
              <a:t>д</a:t>
            </a:r>
            <a:r>
              <a:rPr lang="ru-RU" sz="4000" dirty="0">
                <a:latin typeface="Times New Roman"/>
                <a:cs typeface="Segoe UI"/>
              </a:rPr>
              <a:t> и мармела</a:t>
            </a:r>
            <a:r>
              <a:rPr lang="ru-RU" sz="4000" u="sng" dirty="0">
                <a:latin typeface="Times New Roman"/>
                <a:cs typeface="Segoe UI"/>
              </a:rPr>
              <a:t>д</a:t>
            </a:r>
            <a:r>
              <a:rPr lang="ru-RU" sz="4000" dirty="0">
                <a:latin typeface="Times New Roman"/>
                <a:cs typeface="Segoe UI"/>
              </a:rPr>
              <a:t>.               </a:t>
            </a:r>
            <a:r>
              <a:rPr lang="ru-RU" sz="4000" dirty="0" smtClean="0">
                <a:latin typeface="Times New Roman"/>
                <a:cs typeface="Segoe UI"/>
              </a:rPr>
              <a:t>И </a:t>
            </a:r>
            <a:r>
              <a:rPr lang="ru-RU" sz="4000" dirty="0">
                <a:latin typeface="Times New Roman"/>
                <a:cs typeface="Segoe UI"/>
              </a:rPr>
              <a:t>из персико</a:t>
            </a:r>
            <a:r>
              <a:rPr lang="ru-RU" sz="4000" u="sng" dirty="0">
                <a:latin typeface="Times New Roman"/>
                <a:cs typeface="Segoe UI"/>
              </a:rPr>
              <a:t>в</a:t>
            </a:r>
            <a:r>
              <a:rPr lang="ru-RU" sz="4000" dirty="0">
                <a:latin typeface="Times New Roman"/>
                <a:cs typeface="Segoe UI"/>
              </a:rPr>
              <a:t> компо</a:t>
            </a:r>
            <a:r>
              <a:rPr lang="ru-RU" sz="4000" u="sng" dirty="0">
                <a:latin typeface="Times New Roman"/>
                <a:cs typeface="Segoe UI"/>
              </a:rPr>
              <a:t>т</a:t>
            </a:r>
            <a:r>
              <a:rPr lang="ru-RU" sz="4000" dirty="0">
                <a:latin typeface="Times New Roman"/>
                <a:cs typeface="Segoe UI"/>
              </a:rPr>
              <a:t> </a:t>
            </a:r>
            <a:r>
              <a:rPr lang="en-US" sz="4000" dirty="0">
                <a:latin typeface="Times New Roman"/>
                <a:cs typeface="Segoe UI"/>
              </a:rPr>
              <a:t>​</a:t>
            </a:r>
          </a:p>
          <a:p>
            <a:pPr algn="just"/>
            <a:r>
              <a:rPr lang="ru-RU" sz="4000" dirty="0">
                <a:latin typeface="Times New Roman"/>
                <a:cs typeface="Segoe UI"/>
              </a:rPr>
              <a:t>А Авоська плю</a:t>
            </a:r>
            <a:r>
              <a:rPr lang="ru-RU" sz="4000" u="sng" dirty="0">
                <a:latin typeface="Times New Roman"/>
                <a:cs typeface="Segoe UI"/>
              </a:rPr>
              <a:t>ш</a:t>
            </a:r>
            <a:r>
              <a:rPr lang="ru-RU" sz="4000" dirty="0">
                <a:latin typeface="Times New Roman"/>
                <a:cs typeface="Segoe UI"/>
              </a:rPr>
              <a:t>ки                   </a:t>
            </a:r>
            <a:r>
              <a:rPr lang="ru-RU" sz="4000" dirty="0" smtClean="0">
                <a:latin typeface="Times New Roman"/>
                <a:cs typeface="Segoe UI"/>
              </a:rPr>
              <a:t>Все </a:t>
            </a:r>
            <a:r>
              <a:rPr lang="ru-RU" sz="4000" dirty="0">
                <a:latin typeface="Times New Roman"/>
                <a:cs typeface="Segoe UI"/>
              </a:rPr>
              <a:t>мы сладкое</a:t>
            </a:r>
            <a:r>
              <a:rPr lang="ru-RU" sz="4000" u="sng" dirty="0">
                <a:latin typeface="Times New Roman"/>
                <a:cs typeface="Segoe UI"/>
              </a:rPr>
              <a:t>ж</a:t>
            </a:r>
            <a:r>
              <a:rPr lang="ru-RU" sz="4000" dirty="0">
                <a:latin typeface="Times New Roman"/>
                <a:cs typeface="Segoe UI"/>
              </a:rPr>
              <a:t>ки, ​</a:t>
            </a:r>
          </a:p>
          <a:p>
            <a:pPr algn="just"/>
            <a:r>
              <a:rPr lang="ru-RU" sz="4000" dirty="0">
                <a:latin typeface="Times New Roman"/>
                <a:cs typeface="Segoe UI"/>
              </a:rPr>
              <a:t>И сла</a:t>
            </a:r>
            <a:r>
              <a:rPr lang="ru-RU" sz="4000" u="sng" dirty="0">
                <a:latin typeface="Times New Roman"/>
                <a:cs typeface="Segoe UI"/>
              </a:rPr>
              <a:t>д</a:t>
            </a:r>
            <a:r>
              <a:rPr lang="ru-RU" sz="4000" dirty="0">
                <a:latin typeface="Times New Roman"/>
                <a:cs typeface="Segoe UI"/>
              </a:rPr>
              <a:t>кие ватру</a:t>
            </a:r>
            <a:r>
              <a:rPr lang="ru-RU" sz="4000" u="sng" dirty="0">
                <a:latin typeface="Times New Roman"/>
                <a:cs typeface="Segoe UI"/>
              </a:rPr>
              <a:t>ш</a:t>
            </a:r>
            <a:r>
              <a:rPr lang="ru-RU" sz="4000" dirty="0">
                <a:latin typeface="Times New Roman"/>
                <a:cs typeface="Segoe UI"/>
              </a:rPr>
              <a:t>ки.                 </a:t>
            </a:r>
            <a:r>
              <a:rPr lang="ru-RU" sz="4000" dirty="0" smtClean="0">
                <a:latin typeface="Times New Roman"/>
                <a:cs typeface="Segoe UI"/>
              </a:rPr>
              <a:t>Щёлкаем</a:t>
            </a:r>
            <a:r>
              <a:rPr lang="ru-RU" sz="4000" dirty="0">
                <a:latin typeface="Times New Roman"/>
                <a:cs typeface="Segoe UI"/>
              </a:rPr>
              <a:t> оре</a:t>
            </a:r>
            <a:r>
              <a:rPr lang="ru-RU" sz="4000" u="sng" dirty="0">
                <a:latin typeface="Times New Roman"/>
                <a:cs typeface="Segoe UI"/>
              </a:rPr>
              <a:t>ш</a:t>
            </a:r>
            <a:r>
              <a:rPr lang="ru-RU" sz="4000" dirty="0">
                <a:latin typeface="Times New Roman"/>
                <a:cs typeface="Segoe UI"/>
              </a:rPr>
              <a:t>ки</a:t>
            </a:r>
            <a:r>
              <a:rPr lang="ru-RU" sz="4000" i="1" dirty="0">
                <a:latin typeface="Times New Roman"/>
                <a:cs typeface="Segoe UI"/>
              </a:rPr>
              <a:t>.  </a:t>
            </a:r>
            <a:r>
              <a:rPr lang="ru-RU" sz="3200" i="1" dirty="0">
                <a:latin typeface="Times New Roman"/>
                <a:cs typeface="Segoe UI"/>
              </a:rPr>
              <a:t> </a:t>
            </a:r>
            <a:r>
              <a:rPr lang="ru-RU" sz="2000" i="1" dirty="0">
                <a:latin typeface="Times New Roman"/>
                <a:cs typeface="Segoe UI"/>
              </a:rPr>
              <a:t> 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98E408-E187-4A0F-BEA1-4D86BC7478A7}"/>
              </a:ext>
            </a:extLst>
          </p:cNvPr>
          <p:cNvSpPr txBox="1"/>
          <p:nvPr/>
        </p:nvSpPr>
        <p:spPr>
          <a:xfrm>
            <a:off x="0" y="1104525"/>
            <a:ext cx="12192001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4000" dirty="0">
                <a:latin typeface="Times New Roman"/>
                <a:cs typeface="Segoe UI"/>
              </a:rPr>
              <a:t>Пончик </a:t>
            </a:r>
            <a:r>
              <a:rPr lang="ru-RU" sz="4000" dirty="0" err="1">
                <a:latin typeface="Times New Roman"/>
                <a:cs typeface="Segoe UI"/>
              </a:rPr>
              <a:t>любид</a:t>
            </a:r>
            <a:r>
              <a:rPr lang="ru-RU" sz="4000" dirty="0">
                <a:latin typeface="Times New Roman"/>
                <a:cs typeface="Segoe UI"/>
              </a:rPr>
              <a:t> </a:t>
            </a:r>
            <a:r>
              <a:rPr lang="ru-RU" sz="4000" dirty="0" err="1">
                <a:latin typeface="Times New Roman"/>
                <a:cs typeface="Segoe UI"/>
              </a:rPr>
              <a:t>лимонат</a:t>
            </a:r>
            <a:r>
              <a:rPr lang="ru-RU" sz="4000" dirty="0">
                <a:latin typeface="Times New Roman"/>
                <a:cs typeface="Segoe UI"/>
              </a:rPr>
              <a:t>,           </a:t>
            </a:r>
            <a:r>
              <a:rPr lang="ru-RU" sz="4000" dirty="0" err="1">
                <a:latin typeface="Times New Roman"/>
                <a:cs typeface="Segoe UI"/>
              </a:rPr>
              <a:t>Торопышка</a:t>
            </a:r>
            <a:r>
              <a:rPr lang="ru-RU" sz="4000" dirty="0">
                <a:latin typeface="Times New Roman"/>
                <a:cs typeface="Segoe UI"/>
              </a:rPr>
              <a:t> любит </a:t>
            </a:r>
            <a:r>
              <a:rPr lang="ru-RU" sz="4000" dirty="0" err="1" smtClean="0">
                <a:latin typeface="Times New Roman"/>
                <a:cs typeface="Segoe UI"/>
              </a:rPr>
              <a:t>торд</a:t>
            </a:r>
            <a:endParaRPr lang="ru-RU" sz="4000" dirty="0">
              <a:latin typeface="Times New Roman"/>
              <a:cs typeface="Segoe UI"/>
            </a:endParaRPr>
          </a:p>
          <a:p>
            <a:pPr algn="just"/>
            <a:r>
              <a:rPr lang="ru-RU" sz="4000" dirty="0" err="1">
                <a:latin typeface="Times New Roman"/>
                <a:cs typeface="Segoe UI"/>
              </a:rPr>
              <a:t>Шоколат</a:t>
            </a:r>
            <a:r>
              <a:rPr lang="ru-RU" sz="4000" dirty="0">
                <a:latin typeface="Times New Roman"/>
                <a:cs typeface="Segoe UI"/>
              </a:rPr>
              <a:t> и </a:t>
            </a:r>
            <a:r>
              <a:rPr lang="ru-RU" sz="4000" dirty="0" err="1">
                <a:latin typeface="Times New Roman"/>
                <a:cs typeface="Segoe UI"/>
              </a:rPr>
              <a:t>мармелат</a:t>
            </a:r>
            <a:r>
              <a:rPr lang="ru-RU" sz="4000" dirty="0">
                <a:latin typeface="Times New Roman"/>
                <a:cs typeface="Segoe UI"/>
              </a:rPr>
              <a:t>.                 </a:t>
            </a:r>
            <a:r>
              <a:rPr lang="ru-RU" sz="4000" dirty="0" smtClean="0">
                <a:latin typeface="Times New Roman"/>
                <a:cs typeface="Segoe UI"/>
              </a:rPr>
              <a:t>И </a:t>
            </a:r>
            <a:r>
              <a:rPr lang="ru-RU" sz="4000" dirty="0">
                <a:latin typeface="Times New Roman"/>
                <a:cs typeface="Segoe UI"/>
              </a:rPr>
              <a:t>из </a:t>
            </a:r>
            <a:r>
              <a:rPr lang="ru-RU" sz="4000" dirty="0" err="1">
                <a:latin typeface="Times New Roman"/>
                <a:cs typeface="Segoe UI"/>
              </a:rPr>
              <a:t>персикоф</a:t>
            </a:r>
            <a:r>
              <a:rPr lang="ru-RU" sz="4000" dirty="0">
                <a:latin typeface="Times New Roman"/>
                <a:cs typeface="Segoe UI"/>
              </a:rPr>
              <a:t> </a:t>
            </a:r>
            <a:r>
              <a:rPr lang="ru-RU" sz="4000" dirty="0" err="1">
                <a:latin typeface="Times New Roman"/>
                <a:cs typeface="Segoe UI"/>
              </a:rPr>
              <a:t>компод</a:t>
            </a:r>
            <a:r>
              <a:rPr lang="ru-RU" sz="4000" dirty="0">
                <a:latin typeface="Times New Roman"/>
                <a:cs typeface="Segoe UI"/>
              </a:rPr>
              <a:t> </a:t>
            </a:r>
            <a:r>
              <a:rPr lang="en-US" sz="4000" dirty="0">
                <a:latin typeface="Times New Roman"/>
                <a:cs typeface="Segoe UI"/>
              </a:rPr>
              <a:t>​</a:t>
            </a:r>
          </a:p>
          <a:p>
            <a:pPr algn="just"/>
            <a:r>
              <a:rPr lang="ru-RU" sz="4000" dirty="0">
                <a:latin typeface="Times New Roman"/>
                <a:cs typeface="Segoe UI"/>
              </a:rPr>
              <a:t>А Авоська </a:t>
            </a:r>
            <a:r>
              <a:rPr lang="ru-RU" sz="4000" dirty="0" err="1">
                <a:latin typeface="Times New Roman"/>
                <a:cs typeface="Segoe UI"/>
              </a:rPr>
              <a:t>плюжки</a:t>
            </a:r>
            <a:r>
              <a:rPr lang="ru-RU" sz="4000" dirty="0">
                <a:latin typeface="Times New Roman"/>
                <a:cs typeface="Segoe UI"/>
              </a:rPr>
              <a:t>                   </a:t>
            </a:r>
            <a:r>
              <a:rPr lang="ru-RU" sz="4000" dirty="0" smtClean="0">
                <a:latin typeface="Times New Roman"/>
                <a:cs typeface="Segoe UI"/>
              </a:rPr>
              <a:t> </a:t>
            </a:r>
            <a:r>
              <a:rPr lang="ru-RU" sz="4000" dirty="0">
                <a:latin typeface="Times New Roman"/>
                <a:cs typeface="Segoe UI"/>
              </a:rPr>
              <a:t>Все мы </a:t>
            </a:r>
            <a:r>
              <a:rPr lang="ru-RU" sz="4000" dirty="0" err="1">
                <a:latin typeface="Times New Roman"/>
                <a:cs typeface="Segoe UI"/>
              </a:rPr>
              <a:t>слаткоешки</a:t>
            </a:r>
            <a:r>
              <a:rPr lang="ru-RU" sz="4000" dirty="0">
                <a:latin typeface="Times New Roman"/>
                <a:cs typeface="Segoe UI"/>
              </a:rPr>
              <a:t>, ​</a:t>
            </a:r>
          </a:p>
          <a:p>
            <a:pPr algn="just"/>
            <a:r>
              <a:rPr lang="ru-RU" sz="4000" dirty="0">
                <a:latin typeface="Times New Roman"/>
                <a:cs typeface="Segoe UI"/>
              </a:rPr>
              <a:t>И </a:t>
            </a:r>
            <a:r>
              <a:rPr lang="ru-RU" sz="4000" dirty="0" err="1">
                <a:latin typeface="Times New Roman"/>
                <a:cs typeface="Segoe UI"/>
              </a:rPr>
              <a:t>слаткие</a:t>
            </a:r>
            <a:r>
              <a:rPr lang="ru-RU" sz="4000" dirty="0">
                <a:latin typeface="Times New Roman"/>
                <a:cs typeface="Segoe UI"/>
              </a:rPr>
              <a:t> </a:t>
            </a:r>
            <a:r>
              <a:rPr lang="ru-RU" sz="4000" dirty="0" err="1">
                <a:latin typeface="Times New Roman"/>
                <a:cs typeface="Segoe UI"/>
              </a:rPr>
              <a:t>ватружки</a:t>
            </a:r>
            <a:r>
              <a:rPr lang="ru-RU" sz="4000" dirty="0">
                <a:latin typeface="Times New Roman"/>
                <a:cs typeface="Segoe UI"/>
              </a:rPr>
              <a:t>.                  </a:t>
            </a:r>
            <a:r>
              <a:rPr lang="ru-RU" sz="4000" dirty="0" smtClean="0">
                <a:latin typeface="Times New Roman"/>
                <a:cs typeface="Segoe UI"/>
              </a:rPr>
              <a:t>Щёлкаем</a:t>
            </a:r>
            <a:r>
              <a:rPr lang="ru-RU" sz="4000" dirty="0">
                <a:latin typeface="Times New Roman"/>
                <a:cs typeface="Segoe UI"/>
              </a:rPr>
              <a:t> </a:t>
            </a:r>
            <a:r>
              <a:rPr lang="ru-RU" sz="4000" dirty="0" err="1">
                <a:latin typeface="Times New Roman"/>
                <a:cs typeface="Segoe UI"/>
              </a:rPr>
              <a:t>орежки</a:t>
            </a:r>
            <a:r>
              <a:rPr lang="ru-RU" sz="4000" i="1" dirty="0">
                <a:latin typeface="Times New Roman"/>
                <a:cs typeface="Segoe UI"/>
              </a:rPr>
              <a:t>. </a:t>
            </a:r>
            <a:r>
              <a:rPr lang="ru-RU" sz="3200" i="1" dirty="0">
                <a:latin typeface="Times New Roman"/>
                <a:cs typeface="Segoe UI"/>
              </a:rPr>
              <a:t>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17858" y="3423304"/>
            <a:ext cx="4707177" cy="353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59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47729"/>
            <a:ext cx="1219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 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пропущенные буквы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ж - ш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подбери проверочные слова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   -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Бага    -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    ка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Матрё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    ка-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22622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этажи, многоэтажный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багажи, багажный, багажник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гаражи, гаражный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карандаши,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карандашница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карандашик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кружечка, кружечный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крошить, крошечный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матрешечка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матрёжек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ромашковый,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ромашечка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13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пропущенные буквы, подбери проверочные слова, изменив форму слова.</a:t>
            </a: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    -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    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Голу    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Крова     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     -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ь-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77327"/>
            <a:ext cx="12192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лаза, глазу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морозу, морозом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тетради, тетрадей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лебедю, лебедя, лебеди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моркови, морковей, морковям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голубю, голуби, голубям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хвосты, хвосту, хвостом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кровати, кроватей, кроватям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салаты, салатом, салату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медведи, медведю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52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77841"/>
            <a:ext cx="1219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Проверяемое слово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слово, в котором проверяется написание буквы, обозначающий парный по глухости – звонкости согласный звук на конце слова или в корне перед другими парными согласными</a:t>
            </a:r>
          </a:p>
        </p:txBody>
      </p:sp>
    </p:spTree>
    <p:extLst>
      <p:ext uri="{BB962C8B-B14F-4D97-AF65-F5344CB8AC3E}">
        <p14:creationId xmlns:p14="http://schemas.microsoft.com/office/powerpoint/2010/main" val="423874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23493"/>
            <a:ext cx="1219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/>
              <a:t>Проверочное слово </a:t>
            </a:r>
            <a:r>
              <a:rPr lang="ru-RU" sz="6000" dirty="0"/>
              <a:t>– это слово, в котором проверяемая буква находится перед гласным звуком или непарным звонким согласным звуком.</a:t>
            </a:r>
          </a:p>
        </p:txBody>
      </p:sp>
    </p:spTree>
    <p:extLst>
      <p:ext uri="{BB962C8B-B14F-4D97-AF65-F5344CB8AC3E}">
        <p14:creationId xmlns:p14="http://schemas.microsoft.com/office/powerpoint/2010/main" val="382213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24249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1. Ры</a:t>
            </a:r>
            <a:r>
              <a:rPr lang="ru-RU" sz="4800" u="sng" dirty="0"/>
              <a:t>б</a:t>
            </a:r>
            <a:r>
              <a:rPr lang="ru-RU" sz="4800" dirty="0"/>
              <a:t>ка мелка, до уха сла</a:t>
            </a:r>
            <a:r>
              <a:rPr lang="ru-RU" sz="4800" u="sng" dirty="0"/>
              <a:t>д</a:t>
            </a:r>
            <a:r>
              <a:rPr lang="ru-RU" sz="4800" dirty="0"/>
              <a:t>ка.</a:t>
            </a:r>
            <a:br>
              <a:rPr lang="ru-RU" sz="4800" dirty="0"/>
            </a:br>
            <a:r>
              <a:rPr lang="ru-RU" sz="4800" dirty="0"/>
              <a:t>2. Некраси</a:t>
            </a:r>
            <a:r>
              <a:rPr lang="ru-RU" sz="4800" u="sng" dirty="0"/>
              <a:t>в</a:t>
            </a:r>
            <a:r>
              <a:rPr lang="ru-RU" sz="4800" dirty="0"/>
              <a:t> лицом, да хоро</a:t>
            </a:r>
            <a:r>
              <a:rPr lang="ru-RU" sz="4800" u="sng" dirty="0"/>
              <a:t>ш</a:t>
            </a:r>
            <a:r>
              <a:rPr lang="ru-RU" sz="4800" dirty="0"/>
              <a:t> умом.</a:t>
            </a:r>
            <a:br>
              <a:rPr lang="ru-RU" sz="4800" dirty="0"/>
            </a:br>
            <a:r>
              <a:rPr lang="ru-RU" sz="4800" dirty="0"/>
              <a:t>3. Лу</a:t>
            </a:r>
            <a:r>
              <a:rPr lang="ru-RU" sz="4800" u="sng" dirty="0"/>
              <a:t>к</a:t>
            </a:r>
            <a:r>
              <a:rPr lang="ru-RU" sz="4800" dirty="0"/>
              <a:t> с морко</a:t>
            </a:r>
            <a:r>
              <a:rPr lang="ru-RU" sz="4800" u="sng" dirty="0"/>
              <a:t>в</a:t>
            </a:r>
            <a:r>
              <a:rPr lang="ru-RU" sz="4800" dirty="0"/>
              <a:t>кой хоть и с одной гря</a:t>
            </a:r>
            <a:r>
              <a:rPr lang="ru-RU" sz="4800" u="sng" dirty="0"/>
              <a:t>д</a:t>
            </a:r>
            <a:r>
              <a:rPr lang="ru-RU" sz="4800" dirty="0"/>
              <a:t>ки, да и </a:t>
            </a:r>
            <a:r>
              <a:rPr lang="ru-RU" sz="4800" dirty="0" smtClean="0"/>
              <a:t>неодинаково </a:t>
            </a:r>
            <a:r>
              <a:rPr lang="ru-RU" sz="4800" dirty="0"/>
              <a:t>сла</a:t>
            </a:r>
            <a:r>
              <a:rPr lang="ru-RU" sz="4800" u="sng" dirty="0"/>
              <a:t>д</a:t>
            </a:r>
            <a:r>
              <a:rPr lang="ru-RU" sz="4800" dirty="0"/>
              <a:t>ки.</a:t>
            </a:r>
            <a:br>
              <a:rPr lang="ru-RU" sz="4800" dirty="0"/>
            </a:br>
            <a:r>
              <a:rPr lang="ru-RU" sz="4800" dirty="0"/>
              <a:t>4. Тому великий сты</a:t>
            </a:r>
            <a:r>
              <a:rPr lang="ru-RU" sz="4800" u="sng" dirty="0"/>
              <a:t>д</a:t>
            </a:r>
            <a:r>
              <a:rPr lang="ru-RU" sz="4800" dirty="0"/>
              <a:t>, кто языком льсти</a:t>
            </a:r>
            <a:r>
              <a:rPr lang="ru-RU" sz="4800" u="sng" dirty="0"/>
              <a:t>в</a:t>
            </a:r>
            <a:r>
              <a:rPr lang="ru-RU" sz="4800" dirty="0"/>
              <a:t>.</a:t>
            </a:r>
            <a:br>
              <a:rPr lang="ru-RU" sz="4800" dirty="0"/>
            </a:br>
            <a:r>
              <a:rPr lang="ru-RU" sz="4800" dirty="0"/>
              <a:t>5. Хле</a:t>
            </a:r>
            <a:r>
              <a:rPr lang="ru-RU" sz="4800" u="sng" dirty="0"/>
              <a:t>б</a:t>
            </a:r>
            <a:r>
              <a:rPr lang="ru-RU" sz="4800" dirty="0"/>
              <a:t> – всему голова.</a:t>
            </a:r>
          </a:p>
        </p:txBody>
      </p:sp>
    </p:spTree>
    <p:extLst>
      <p:ext uri="{BB962C8B-B14F-4D97-AF65-F5344CB8AC3E}">
        <p14:creationId xmlns:p14="http://schemas.microsoft.com/office/powerpoint/2010/main" val="195986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189</TotalTime>
  <Words>346</Words>
  <Application>Microsoft Office PowerPoint</Application>
  <PresentationFormat>Широкоэкранный</PresentationFormat>
  <Paragraphs>98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UI</vt:lpstr>
      <vt:lpstr>Times New Roman</vt:lpstr>
      <vt:lpstr>NewsPrint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Козлова</dc:creator>
  <cp:lastModifiedBy>ASUS</cp:lastModifiedBy>
  <cp:revision>128</cp:revision>
  <dcterms:created xsi:type="dcterms:W3CDTF">2022-01-18T12:17:54Z</dcterms:created>
  <dcterms:modified xsi:type="dcterms:W3CDTF">2022-11-27T17:17:53Z</dcterms:modified>
</cp:coreProperties>
</file>