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3"/>
  </p:handoutMasterIdLst>
  <p:sldIdLst>
    <p:sldId id="256" r:id="rId4"/>
    <p:sldId id="270" r:id="rId5"/>
    <p:sldId id="276" r:id="rId6"/>
    <p:sldId id="277" r:id="rId7"/>
    <p:sldId id="257" r:id="rId8"/>
    <p:sldId id="259" r:id="rId9"/>
    <p:sldId id="261" r:id="rId10"/>
    <p:sldId id="263" r:id="rId11"/>
    <p:sldId id="262" r:id="rId12"/>
    <p:sldId id="264" r:id="rId13"/>
    <p:sldId id="265" r:id="rId14"/>
    <p:sldId id="266" r:id="rId15"/>
    <p:sldId id="271" r:id="rId16"/>
    <p:sldId id="272" r:id="rId17"/>
    <p:sldId id="267" r:id="rId18"/>
    <p:sldId id="268" r:id="rId19"/>
    <p:sldId id="269" r:id="rId20"/>
    <p:sldId id="273" r:id="rId21"/>
    <p:sldId id="274" r:id="rId22"/>
    <p:sldId id="260" r:id="rId23"/>
    <p:sldId id="275" r:id="rId24"/>
  </p:sldIdLst>
  <p:sldSz cx="9144000" cy="6858000" type="screen4x3"/>
  <p:notesSz cx="6858000" cy="9144000"/>
  <p:custDataLst>
    <p:tags r:id="rId25"/>
  </p:custData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CC33"/>
    <a:srgbClr val="00FFCC"/>
    <a:srgbClr val="FF33CC"/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5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3202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tags" Target="tags/tag1.xml" /><Relationship Id="rId26" Type="http://schemas.openxmlformats.org/officeDocument/2006/relationships/presProps" Target="presProps.xml" /><Relationship Id="rId27" Type="http://schemas.openxmlformats.org/officeDocument/2006/relationships/viewProps" Target="viewProps.xml" /><Relationship Id="rId28" Type="http://schemas.openxmlformats.org/officeDocument/2006/relationships/theme" Target="theme/theme1.xml" /><Relationship Id="rId29" Type="http://schemas.openxmlformats.org/officeDocument/2006/relationships/tableStyles" Target="tableStyles.xml" /><Relationship Id="rId3" Type="http://schemas.openxmlformats.org/officeDocument/2006/relationships/handoutMaster" Target="handoutMasters/handout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6A981-DE3B-48FB-82B4-30CE1AF463B6}" type="datetimeFigureOut">
              <a:rPr lang="ko-KR" altLang="en-US" smtClean="0"/>
              <a:t>2022-11-27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B9B45-826C-44B8-B88B-79DA6EBAF2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97639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jpeg" /><Relationship Id="rId2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jpeg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Title Slide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xmlns="" val="2032416694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smtClean="0"/>
              <a:t> Free PPT _ Click to add title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089447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1_Title and Content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smtClean="0"/>
              <a:t>Free PPT _ Click to add title</a:t>
            </a:r>
            <a:endParaRPr lang="ko-KR" alt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26818522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xmlns="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/>
  <p:timing/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11/27/2022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6357357"/>
      </p:ext>
    </p:extLst>
  </p:cSld>
  <p:clrMap bg1="lt1" tx1="dk1" bg2="lt2" tx2="dk2" accent1="accent1" accent2="accent2" accent3="accent3" accent4="accent4" accent5="accent5" accent6="accent6" hlink="hlink" folHlink="folHlink"/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16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7.jpeg" /><Relationship Id="rId3" Type="http://schemas.openxmlformats.org/officeDocument/2006/relationships/image" Target="../media/image7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8.jpeg" /><Relationship Id="rId3" Type="http://schemas.openxmlformats.org/officeDocument/2006/relationships/image" Target="../media/image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jpeg" /><Relationship Id="rId3" Type="http://schemas.openxmlformats.org/officeDocument/2006/relationships/image" Target="../media/image7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0.jpeg" /><Relationship Id="rId3" Type="http://schemas.openxmlformats.org/officeDocument/2006/relationships/image" Target="../media/image7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1.jpeg" /><Relationship Id="rId3" Type="http://schemas.openxmlformats.org/officeDocument/2006/relationships/image" Target="../media/image7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Relationship Id="rId4" Type="http://schemas.openxmlformats.org/officeDocument/2006/relationships/image" Target="../media/image7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2.jpeg" /><Relationship Id="rId3" Type="http://schemas.openxmlformats.org/officeDocument/2006/relationships/image" Target="../media/image7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3.jpeg" /><Relationship Id="rId3" Type="http://schemas.openxmlformats.org/officeDocument/2006/relationships/image" Target="../media/image7.jpeg" /><Relationship Id="rId4" Type="http://schemas.openxmlformats.org/officeDocument/2006/relationships/image" Target="../media/image2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7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B05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11560" y="764704"/>
            <a:ext cx="3960440" cy="43924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Овал 5"/>
          <p:cNvSpPr/>
          <p:nvPr/>
        </p:nvSpPr>
        <p:spPr>
          <a:xfrm>
            <a:off x="4932040" y="1268760"/>
            <a:ext cx="3744416" cy="3600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ko-KR" sz="3000" b="1" smtClean="0">
              <a:solidFill>
                <a:schemeClr val="bg1"/>
              </a:solidFill>
              <a:latin typeface="Monotype Corsiva" panose="03010101010201010101" pitchFamily="66" charset="0"/>
              <a:ea typeface="맑은 고딕" pitchFamily="50" charset="-127"/>
              <a:cs typeface="Arial" panose="020b0604020202020204" pitchFamily="34" charset="0"/>
            </a:endParaRPr>
          </a:p>
          <a:p>
            <a:pPr algn="ctr"/>
            <a:r>
              <a:rPr lang="ru-RU" altLang="ko-KR" sz="3000" b="1" smtClean="0">
                <a:solidFill>
                  <a:schemeClr val="bg1"/>
                </a:solidFill>
                <a:latin typeface="Monotype Corsiva" pitchFamily="66" charset="0"/>
                <a:ea typeface="맑은 고딕" pitchFamily="50" charset="-127"/>
                <a:cs typeface="Arial" pitchFamily="34" charset="0"/>
              </a:rPr>
              <a:t>Повторение по темам: </a:t>
            </a:r>
            <a:r>
              <a:rPr lang="ru-RU" altLang="ko-KR" sz="3000" b="1" smtClean="0">
                <a:solidFill>
                  <a:schemeClr val="bg1"/>
                </a:solidFill>
                <a:latin typeface="Calibri" pitchFamily="34" charset="0"/>
                <a:ea typeface="맑은 고딕" pitchFamily="50" charset="-127"/>
                <a:cs typeface="Arial" pitchFamily="34" charset="0"/>
              </a:rPr>
              <a:t>ОДНОЧЛЕНЫ. МНОГОЧЛЕНЫ. ЛИНЕЙНЫЕ УРАВНЕНИЯ.</a:t>
            </a:r>
            <a:endParaRPr lang="en-US" altLang="ko-KR" sz="3000" b="1" smtClean="0">
              <a:solidFill>
                <a:schemeClr val="bg1"/>
              </a:solidFill>
              <a:latin typeface="Calibri" panose="020f0502020204030204" pitchFamily="34" charset="0"/>
              <a:ea typeface="맑은 고딕" pitchFamily="50" charset="-127"/>
              <a:cs typeface="Arial" panose="020b0604020202020204" pitchFamily="34" charset="0"/>
            </a:endParaRPr>
          </a:p>
          <a:p>
            <a:pPr algn="ctr"/>
            <a:endParaRPr lang="ru-RU" sz="300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B05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одержимое 6"/>
          <p:cNvSpPr>
            <a:spLocks noGrp="1"/>
          </p:cNvSpPr>
          <p:nvPr>
            <p:ph idx="10"/>
          </p:nvPr>
        </p:nvSpPr>
        <p:spPr>
          <a:xfrm>
            <a:off x="323528" y="260648"/>
            <a:ext cx="8352928" cy="1584176"/>
          </a:xfrm>
        </p:spPr>
        <p:txBody>
          <a:bodyPr/>
          <a:lstStyle/>
          <a:p>
            <a:r>
              <a:rPr lang="ru-RU" sz="4400" b="1" smtClean="0">
                <a:solidFill>
                  <a:schemeClr val="bg1"/>
                </a:solidFill>
              </a:rPr>
              <a:t>Выполните умножение:</a:t>
            </a:r>
          </a:p>
          <a:p>
            <a:r>
              <a:rPr lang="en-US" sz="4400" b="1" smtClean="0">
                <a:solidFill>
                  <a:schemeClr val="bg1"/>
                </a:solidFill>
              </a:rPr>
              <a:t>(x </a:t>
            </a:r>
            <a:r>
              <a:rPr lang="ru-RU" sz="4400" b="1" smtClean="0">
                <a:solidFill>
                  <a:schemeClr val="bg1"/>
                </a:solidFill>
              </a:rPr>
              <a:t>–</a:t>
            </a:r>
            <a:r>
              <a:rPr lang="en-US" sz="4400" b="1" smtClean="0">
                <a:solidFill>
                  <a:schemeClr val="bg1"/>
                </a:solidFill>
              </a:rPr>
              <a:t> </a:t>
            </a:r>
            <a:r>
              <a:rPr lang="ru-RU" sz="4400" b="1" smtClean="0">
                <a:solidFill>
                  <a:schemeClr val="bg1"/>
                </a:solidFill>
              </a:rPr>
              <a:t>3</a:t>
            </a:r>
            <a:r>
              <a:rPr lang="en-US" sz="4400" b="1" smtClean="0">
                <a:solidFill>
                  <a:schemeClr val="bg1"/>
                </a:solidFill>
              </a:rPr>
              <a:t>y)</a:t>
            </a:r>
            <a:r>
              <a:rPr lang="ru-RU" sz="4400" b="1" smtClean="0">
                <a:solidFill>
                  <a:schemeClr val="bg1"/>
                </a:solidFill>
              </a:rPr>
              <a:t>(</a:t>
            </a:r>
            <a:r>
              <a:rPr lang="en-US" sz="4400" b="1" smtClean="0">
                <a:solidFill>
                  <a:schemeClr val="bg1"/>
                </a:solidFill>
              </a:rPr>
              <a:t>x</a:t>
            </a:r>
            <a:r>
              <a:rPr lang="ru-RU" sz="4400" b="1" baseline="30000" smtClean="0">
                <a:solidFill>
                  <a:schemeClr val="bg1"/>
                </a:solidFill>
              </a:rPr>
              <a:t>2</a:t>
            </a:r>
            <a:r>
              <a:rPr lang="en-US" sz="4400" b="1" smtClean="0">
                <a:solidFill>
                  <a:schemeClr val="bg1"/>
                </a:solidFill>
              </a:rPr>
              <a:t> </a:t>
            </a:r>
            <a:r>
              <a:rPr lang="ru-RU" sz="4400" b="1" smtClean="0">
                <a:solidFill>
                  <a:schemeClr val="bg1"/>
                </a:solidFill>
              </a:rPr>
              <a:t>– </a:t>
            </a:r>
            <a:r>
              <a:rPr lang="en-US" sz="4400" b="1" smtClean="0">
                <a:solidFill>
                  <a:schemeClr val="bg1"/>
                </a:solidFill>
              </a:rPr>
              <a:t>4xy + 2y</a:t>
            </a:r>
            <a:r>
              <a:rPr lang="ru-RU" sz="4400" b="1" baseline="30000" smtClean="0">
                <a:solidFill>
                  <a:schemeClr val="bg1"/>
                </a:solidFill>
              </a:rPr>
              <a:t>2</a:t>
            </a:r>
            <a:r>
              <a:rPr lang="ru-RU" sz="4400" b="1" smtClean="0">
                <a:solidFill>
                  <a:schemeClr val="bg1"/>
                </a:solidFill>
              </a:rPr>
              <a:t>)</a:t>
            </a:r>
          </a:p>
          <a:p>
            <a:endParaRPr lang="ru-RU" sz="4400" b="1">
              <a:solidFill>
                <a:schemeClr val="bg1"/>
              </a:solidFill>
            </a:endParaRPr>
          </a:p>
        </p:txBody>
      </p:sp>
      <p:sp>
        <p:nvSpPr>
          <p:cNvPr id="8" name="Содержимое 6"/>
          <p:cNvSpPr>
            <a:spLocks noGrp="1"/>
          </p:cNvSpPr>
          <p:nvPr>
            <p:ph idx="10"/>
          </p:nvPr>
        </p:nvSpPr>
        <p:spPr>
          <a:xfrm>
            <a:off x="0" y="1772816"/>
            <a:ext cx="9252520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Решение: </a:t>
            </a:r>
            <a:r>
              <a:rPr lang="en-US" sz="4000" b="1" smtClean="0">
                <a:solidFill>
                  <a:srgbClr val="FFFF00"/>
                </a:solidFill>
              </a:rPr>
              <a:t>(x </a:t>
            </a:r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3</a:t>
            </a:r>
            <a:r>
              <a:rPr lang="en-US" sz="4000" b="1" smtClean="0">
                <a:solidFill>
                  <a:srgbClr val="FFFF00"/>
                </a:solidFill>
              </a:rPr>
              <a:t>y)</a:t>
            </a:r>
            <a:r>
              <a:rPr lang="ru-RU" sz="4000" b="1" smtClean="0">
                <a:solidFill>
                  <a:srgbClr val="FFFF00"/>
                </a:solidFill>
              </a:rPr>
              <a:t>(</a:t>
            </a:r>
            <a:r>
              <a:rPr lang="en-US" sz="4000" b="1" smtClean="0">
                <a:solidFill>
                  <a:srgbClr val="FFFF00"/>
                </a:solidFill>
              </a:rPr>
              <a:t>x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– </a:t>
            </a:r>
            <a:r>
              <a:rPr lang="en-US" sz="4000" b="1" smtClean="0">
                <a:solidFill>
                  <a:srgbClr val="FFFF00"/>
                </a:solidFill>
              </a:rPr>
              <a:t>4xy + 2y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r>
              <a:rPr lang="ru-RU" sz="4000" b="1" smtClean="0">
                <a:solidFill>
                  <a:srgbClr val="FFFF00"/>
                </a:solidFill>
              </a:rPr>
              <a:t>)= </a:t>
            </a: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9" name="Содержимое 6"/>
          <p:cNvSpPr>
            <a:spLocks noGrp="1"/>
          </p:cNvSpPr>
          <p:nvPr>
            <p:ph idx="10"/>
          </p:nvPr>
        </p:nvSpPr>
        <p:spPr>
          <a:xfrm>
            <a:off x="467544" y="3284984"/>
            <a:ext cx="7920880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(x </a:t>
            </a:r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3</a:t>
            </a:r>
            <a:r>
              <a:rPr lang="en-US" sz="4000" b="1" smtClean="0">
                <a:solidFill>
                  <a:srgbClr val="FFFF00"/>
                </a:solidFill>
              </a:rPr>
              <a:t>y)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ru-RU" sz="4000" b="1" smtClean="0">
                <a:solidFill>
                  <a:srgbClr val="FFFF00"/>
                </a:solidFill>
              </a:rPr>
              <a:t>(</a:t>
            </a:r>
            <a:r>
              <a:rPr lang="en-US" sz="4000" b="1" smtClean="0">
                <a:solidFill>
                  <a:srgbClr val="FFFF00"/>
                </a:solidFill>
              </a:rPr>
              <a:t>x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– </a:t>
            </a:r>
            <a:r>
              <a:rPr lang="en-US" sz="4000" b="1" smtClean="0">
                <a:solidFill>
                  <a:srgbClr val="FFFF00"/>
                </a:solidFill>
              </a:rPr>
              <a:t>4xy + 2y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r>
              <a:rPr lang="ru-RU" sz="4000" b="1" smtClean="0">
                <a:solidFill>
                  <a:srgbClr val="FFFF00"/>
                </a:solidFill>
              </a:rPr>
              <a:t>)= </a:t>
            </a: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0" name="Содержимое 6"/>
          <p:cNvSpPr>
            <a:spLocks noGrp="1"/>
          </p:cNvSpPr>
          <p:nvPr>
            <p:ph idx="10"/>
          </p:nvPr>
        </p:nvSpPr>
        <p:spPr>
          <a:xfrm>
            <a:off x="-108520" y="4221088"/>
            <a:ext cx="1512168" cy="648072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x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1" name="Содержимое 6"/>
          <p:cNvSpPr>
            <a:spLocks noGrp="1"/>
          </p:cNvSpPr>
          <p:nvPr>
            <p:ph idx="10"/>
          </p:nvPr>
        </p:nvSpPr>
        <p:spPr>
          <a:xfrm>
            <a:off x="971600" y="4221088"/>
            <a:ext cx="2232248" cy="648072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4</a:t>
            </a:r>
            <a:r>
              <a:rPr lang="ru-RU" sz="4000" b="1" smtClean="0">
                <a:solidFill>
                  <a:srgbClr val="FFFF00"/>
                </a:solidFill>
              </a:rPr>
              <a:t>х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4" name="Содержимое 6"/>
          <p:cNvSpPr>
            <a:spLocks noGrp="1"/>
          </p:cNvSpPr>
          <p:nvPr>
            <p:ph idx="10"/>
          </p:nvPr>
        </p:nvSpPr>
        <p:spPr>
          <a:xfrm>
            <a:off x="2483768" y="4221088"/>
            <a:ext cx="2088232" cy="720080"/>
          </a:xfrm>
        </p:spPr>
        <p:txBody>
          <a:bodyPr/>
          <a:lstStyle/>
          <a:p>
            <a:r>
              <a:rPr lang="en-US" sz="4000" b="1" smtClean="0">
                <a:solidFill>
                  <a:srgbClr val="FFFF00"/>
                </a:solidFill>
              </a:rPr>
              <a:t>+2xy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5" name="Содержимое 6"/>
          <p:cNvSpPr>
            <a:spLocks noGrp="1"/>
          </p:cNvSpPr>
          <p:nvPr>
            <p:ph idx="10"/>
          </p:nvPr>
        </p:nvSpPr>
        <p:spPr>
          <a:xfrm>
            <a:off x="179512" y="5229200"/>
            <a:ext cx="1584176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x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1691680" y="2852936"/>
            <a:ext cx="2232248" cy="57606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1691680" y="2780928"/>
            <a:ext cx="3672408" cy="648072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1763688" y="2780928"/>
            <a:ext cx="4680520" cy="648072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211960" y="3356992"/>
            <a:ext cx="1440160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547664" y="3429000"/>
            <a:ext cx="432048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724128" y="3284984"/>
            <a:ext cx="1368152" cy="72008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547664" y="3429000"/>
            <a:ext cx="432048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547664" y="3429000"/>
            <a:ext cx="432048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563888" y="3356992"/>
            <a:ext cx="648072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Овал 23"/>
          <p:cNvSpPr/>
          <p:nvPr/>
        </p:nvSpPr>
        <p:spPr>
          <a:xfrm>
            <a:off x="1979712" y="3356992"/>
            <a:ext cx="1080120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63888" y="3356992"/>
            <a:ext cx="648072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гнутая вверх стрелка 30"/>
          <p:cNvSpPr/>
          <p:nvPr/>
        </p:nvSpPr>
        <p:spPr>
          <a:xfrm>
            <a:off x="2627784" y="2564904"/>
            <a:ext cx="1440160" cy="792088"/>
          </a:xfrm>
          <a:prstGeom prst="curvedDown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83968" y="4221088"/>
            <a:ext cx="18549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3</a:t>
            </a:r>
            <a:r>
              <a:rPr lang="ru-RU" sz="4000" b="1" smtClean="0">
                <a:solidFill>
                  <a:srgbClr val="FFFF00"/>
                </a:solidFill>
              </a:rPr>
              <a:t>х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r>
              <a:rPr lang="ru-RU" sz="4000" b="1" smtClean="0">
                <a:solidFill>
                  <a:srgbClr val="FFFF00"/>
                </a:solidFill>
              </a:rPr>
              <a:t> </a:t>
            </a:r>
            <a:endParaRPr lang="ru-RU" sz="400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012160" y="4869160"/>
            <a:ext cx="1440160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55576" y="4941168"/>
            <a:ext cx="504056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олилиния 43"/>
          <p:cNvSpPr/>
          <p:nvPr/>
        </p:nvSpPr>
        <p:spPr>
          <a:xfrm>
            <a:off x="1403648" y="4869160"/>
            <a:ext cx="1368152" cy="149087"/>
          </a:xfrm>
          <a:custGeom>
            <a:gdLst>
              <a:gd name="connsiteX0" fmla="*/ 0 w 1282148"/>
              <a:gd name="connsiteY0" fmla="*/ 109330 h 149087"/>
              <a:gd name="connsiteX1" fmla="*/ 19878 w 1282148"/>
              <a:gd name="connsiteY1" fmla="*/ 79513 h 149087"/>
              <a:gd name="connsiteX2" fmla="*/ 49696 w 1282148"/>
              <a:gd name="connsiteY2" fmla="*/ 19878 h 149087"/>
              <a:gd name="connsiteX3" fmla="*/ 89452 w 1282148"/>
              <a:gd name="connsiteY3" fmla="*/ 0 h 149087"/>
              <a:gd name="connsiteX4" fmla="*/ 149087 w 1282148"/>
              <a:gd name="connsiteY4" fmla="*/ 9939 h 149087"/>
              <a:gd name="connsiteX5" fmla="*/ 188843 w 1282148"/>
              <a:gd name="connsiteY5" fmla="*/ 69573 h 149087"/>
              <a:gd name="connsiteX6" fmla="*/ 258417 w 1282148"/>
              <a:gd name="connsiteY6" fmla="*/ 109330 h 149087"/>
              <a:gd name="connsiteX7" fmla="*/ 377687 w 1282148"/>
              <a:gd name="connsiteY7" fmla="*/ 79513 h 149087"/>
              <a:gd name="connsiteX8" fmla="*/ 427383 w 1282148"/>
              <a:gd name="connsiteY8" fmla="*/ 39756 h 149087"/>
              <a:gd name="connsiteX9" fmla="*/ 457200 w 1282148"/>
              <a:gd name="connsiteY9" fmla="*/ 19878 h 149087"/>
              <a:gd name="connsiteX10" fmla="*/ 487017 w 1282148"/>
              <a:gd name="connsiteY10" fmla="*/ 29817 h 149087"/>
              <a:gd name="connsiteX11" fmla="*/ 526774 w 1282148"/>
              <a:gd name="connsiteY11" fmla="*/ 39756 h 149087"/>
              <a:gd name="connsiteX12" fmla="*/ 546652 w 1282148"/>
              <a:gd name="connsiteY12" fmla="*/ 79513 h 149087"/>
              <a:gd name="connsiteX13" fmla="*/ 556591 w 1282148"/>
              <a:gd name="connsiteY13" fmla="*/ 109330 h 149087"/>
              <a:gd name="connsiteX14" fmla="*/ 606287 w 1282148"/>
              <a:gd name="connsiteY14" fmla="*/ 149087 h 149087"/>
              <a:gd name="connsiteX15" fmla="*/ 675861 w 1282148"/>
              <a:gd name="connsiteY15" fmla="*/ 139147 h 149087"/>
              <a:gd name="connsiteX16" fmla="*/ 705678 w 1282148"/>
              <a:gd name="connsiteY16" fmla="*/ 79513 h 149087"/>
              <a:gd name="connsiteX17" fmla="*/ 765313 w 1282148"/>
              <a:gd name="connsiteY17" fmla="*/ 39756 h 149087"/>
              <a:gd name="connsiteX18" fmla="*/ 795130 w 1282148"/>
              <a:gd name="connsiteY18" fmla="*/ 19878 h 149087"/>
              <a:gd name="connsiteX19" fmla="*/ 884583 w 1282148"/>
              <a:gd name="connsiteY19" fmla="*/ 59634 h 149087"/>
              <a:gd name="connsiteX20" fmla="*/ 914400 w 1282148"/>
              <a:gd name="connsiteY20" fmla="*/ 109330 h 149087"/>
              <a:gd name="connsiteX21" fmla="*/ 964096 w 1282148"/>
              <a:gd name="connsiteY21" fmla="*/ 139147 h 149087"/>
              <a:gd name="connsiteX22" fmla="*/ 1003852 w 1282148"/>
              <a:gd name="connsiteY22" fmla="*/ 99391 h 149087"/>
              <a:gd name="connsiteX23" fmla="*/ 1033670 w 1282148"/>
              <a:gd name="connsiteY23" fmla="*/ 69573 h 149087"/>
              <a:gd name="connsiteX24" fmla="*/ 1093304 w 1282148"/>
              <a:gd name="connsiteY24" fmla="*/ 19878 h 149087"/>
              <a:gd name="connsiteX25" fmla="*/ 1192696 w 1282148"/>
              <a:gd name="connsiteY25" fmla="*/ 49695 h 149087"/>
              <a:gd name="connsiteX26" fmla="*/ 1242391 w 1282148"/>
              <a:gd name="connsiteY26" fmla="*/ 109330 h 149087"/>
              <a:gd name="connsiteX27" fmla="*/ 1282148 w 1282148"/>
              <a:gd name="connsiteY27" fmla="*/ 139147 h 14908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82148" h="149087">
                <a:moveTo>
                  <a:pt x="0" y="109330"/>
                </a:moveTo>
                <a:cubicBezTo>
                  <a:pt x="6626" y="99391"/>
                  <a:pt x="14536" y="90197"/>
                  <a:pt x="19878" y="79513"/>
                </a:cubicBezTo>
                <a:cubicBezTo>
                  <a:pt x="32477" y="54314"/>
                  <a:pt x="25279" y="40225"/>
                  <a:pt x="49696" y="19878"/>
                </a:cubicBezTo>
                <a:cubicBezTo>
                  <a:pt x="61078" y="10393"/>
                  <a:pt x="76200" y="6626"/>
                  <a:pt x="89452" y="0"/>
                </a:cubicBezTo>
                <a:cubicBezTo>
                  <a:pt x="109330" y="3313"/>
                  <a:pt x="130671" y="1754"/>
                  <a:pt x="149087" y="9939"/>
                </a:cubicBezTo>
                <a:cubicBezTo>
                  <a:pt x="194143" y="29964"/>
                  <a:pt x="168622" y="39242"/>
                  <a:pt x="188843" y="69573"/>
                </a:cubicBezTo>
                <a:cubicBezTo>
                  <a:pt x="212529" y="105102"/>
                  <a:pt x="220369" y="99818"/>
                  <a:pt x="258417" y="109330"/>
                </a:cubicBezTo>
                <a:cubicBezTo>
                  <a:pt x="298634" y="104303"/>
                  <a:pt x="343992" y="107592"/>
                  <a:pt x="377687" y="79513"/>
                </a:cubicBezTo>
                <a:cubicBezTo>
                  <a:pt x="437630" y="29560"/>
                  <a:pt x="356189" y="63486"/>
                  <a:pt x="427383" y="39756"/>
                </a:cubicBezTo>
                <a:cubicBezTo>
                  <a:pt x="437322" y="33130"/>
                  <a:pt x="445417" y="21842"/>
                  <a:pt x="457200" y="19878"/>
                </a:cubicBezTo>
                <a:cubicBezTo>
                  <a:pt x="467534" y="18156"/>
                  <a:pt x="476943" y="26939"/>
                  <a:pt x="487017" y="29817"/>
                </a:cubicBezTo>
                <a:cubicBezTo>
                  <a:pt x="500152" y="33570"/>
                  <a:pt x="513522" y="36443"/>
                  <a:pt x="526774" y="39756"/>
                </a:cubicBezTo>
                <a:cubicBezTo>
                  <a:pt x="533400" y="53008"/>
                  <a:pt x="540816" y="65894"/>
                  <a:pt x="546652" y="79513"/>
                </a:cubicBezTo>
                <a:cubicBezTo>
                  <a:pt x="550779" y="89143"/>
                  <a:pt x="551201" y="100346"/>
                  <a:pt x="556591" y="109330"/>
                </a:cubicBezTo>
                <a:cubicBezTo>
                  <a:pt x="566031" y="125064"/>
                  <a:pt x="592747" y="140060"/>
                  <a:pt x="606287" y="149087"/>
                </a:cubicBezTo>
                <a:cubicBezTo>
                  <a:pt x="629478" y="145774"/>
                  <a:pt x="654453" y="148662"/>
                  <a:pt x="675861" y="139147"/>
                </a:cubicBezTo>
                <a:cubicBezTo>
                  <a:pt x="694172" y="131009"/>
                  <a:pt x="698433" y="94003"/>
                  <a:pt x="705678" y="79513"/>
                </a:cubicBezTo>
                <a:cubicBezTo>
                  <a:pt x="725290" y="40291"/>
                  <a:pt x="722938" y="50350"/>
                  <a:pt x="765313" y="39756"/>
                </a:cubicBezTo>
                <a:cubicBezTo>
                  <a:pt x="775252" y="33130"/>
                  <a:pt x="783258" y="21197"/>
                  <a:pt x="795130" y="19878"/>
                </a:cubicBezTo>
                <a:cubicBezTo>
                  <a:pt x="839914" y="14902"/>
                  <a:pt x="860544" y="27582"/>
                  <a:pt x="884583" y="59634"/>
                </a:cubicBezTo>
                <a:cubicBezTo>
                  <a:pt x="896174" y="75089"/>
                  <a:pt x="900740" y="95670"/>
                  <a:pt x="914400" y="109330"/>
                </a:cubicBezTo>
                <a:cubicBezTo>
                  <a:pt x="928060" y="122990"/>
                  <a:pt x="947531" y="129208"/>
                  <a:pt x="964096" y="139147"/>
                </a:cubicBezTo>
                <a:cubicBezTo>
                  <a:pt x="1020891" y="120215"/>
                  <a:pt x="973561" y="144827"/>
                  <a:pt x="1003852" y="99391"/>
                </a:cubicBezTo>
                <a:cubicBezTo>
                  <a:pt x="1011649" y="87695"/>
                  <a:pt x="1024671" y="80371"/>
                  <a:pt x="1033670" y="69573"/>
                </a:cubicBezTo>
                <a:cubicBezTo>
                  <a:pt x="1073808" y="21407"/>
                  <a:pt x="1027928" y="52566"/>
                  <a:pt x="1093304" y="19878"/>
                </a:cubicBezTo>
                <a:cubicBezTo>
                  <a:pt x="1151357" y="28171"/>
                  <a:pt x="1155290" y="18523"/>
                  <a:pt x="1192696" y="49695"/>
                </a:cubicBezTo>
                <a:cubicBezTo>
                  <a:pt x="1240211" y="89291"/>
                  <a:pt x="1206854" y="66686"/>
                  <a:pt x="1242391" y="109330"/>
                </a:cubicBezTo>
                <a:cubicBezTo>
                  <a:pt x="1269191" y="141490"/>
                  <a:pt x="1259416" y="139147"/>
                  <a:pt x="1282148" y="139147"/>
                </a:cubicBezTo>
              </a:path>
            </a:pathLst>
          </a:custGeom>
          <a:ln w="76200">
            <a:solidFill>
              <a:srgbClr val="00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4427984" y="4869160"/>
            <a:ext cx="1368152" cy="149087"/>
          </a:xfrm>
          <a:custGeom>
            <a:gdLst>
              <a:gd name="connsiteX0" fmla="*/ 0 w 1282148"/>
              <a:gd name="connsiteY0" fmla="*/ 109330 h 149087"/>
              <a:gd name="connsiteX1" fmla="*/ 19878 w 1282148"/>
              <a:gd name="connsiteY1" fmla="*/ 79513 h 149087"/>
              <a:gd name="connsiteX2" fmla="*/ 49696 w 1282148"/>
              <a:gd name="connsiteY2" fmla="*/ 19878 h 149087"/>
              <a:gd name="connsiteX3" fmla="*/ 89452 w 1282148"/>
              <a:gd name="connsiteY3" fmla="*/ 0 h 149087"/>
              <a:gd name="connsiteX4" fmla="*/ 149087 w 1282148"/>
              <a:gd name="connsiteY4" fmla="*/ 9939 h 149087"/>
              <a:gd name="connsiteX5" fmla="*/ 188843 w 1282148"/>
              <a:gd name="connsiteY5" fmla="*/ 69573 h 149087"/>
              <a:gd name="connsiteX6" fmla="*/ 258417 w 1282148"/>
              <a:gd name="connsiteY6" fmla="*/ 109330 h 149087"/>
              <a:gd name="connsiteX7" fmla="*/ 377687 w 1282148"/>
              <a:gd name="connsiteY7" fmla="*/ 79513 h 149087"/>
              <a:gd name="connsiteX8" fmla="*/ 427383 w 1282148"/>
              <a:gd name="connsiteY8" fmla="*/ 39756 h 149087"/>
              <a:gd name="connsiteX9" fmla="*/ 457200 w 1282148"/>
              <a:gd name="connsiteY9" fmla="*/ 19878 h 149087"/>
              <a:gd name="connsiteX10" fmla="*/ 487017 w 1282148"/>
              <a:gd name="connsiteY10" fmla="*/ 29817 h 149087"/>
              <a:gd name="connsiteX11" fmla="*/ 526774 w 1282148"/>
              <a:gd name="connsiteY11" fmla="*/ 39756 h 149087"/>
              <a:gd name="connsiteX12" fmla="*/ 546652 w 1282148"/>
              <a:gd name="connsiteY12" fmla="*/ 79513 h 149087"/>
              <a:gd name="connsiteX13" fmla="*/ 556591 w 1282148"/>
              <a:gd name="connsiteY13" fmla="*/ 109330 h 149087"/>
              <a:gd name="connsiteX14" fmla="*/ 606287 w 1282148"/>
              <a:gd name="connsiteY14" fmla="*/ 149087 h 149087"/>
              <a:gd name="connsiteX15" fmla="*/ 675861 w 1282148"/>
              <a:gd name="connsiteY15" fmla="*/ 139147 h 149087"/>
              <a:gd name="connsiteX16" fmla="*/ 705678 w 1282148"/>
              <a:gd name="connsiteY16" fmla="*/ 79513 h 149087"/>
              <a:gd name="connsiteX17" fmla="*/ 765313 w 1282148"/>
              <a:gd name="connsiteY17" fmla="*/ 39756 h 149087"/>
              <a:gd name="connsiteX18" fmla="*/ 795130 w 1282148"/>
              <a:gd name="connsiteY18" fmla="*/ 19878 h 149087"/>
              <a:gd name="connsiteX19" fmla="*/ 884583 w 1282148"/>
              <a:gd name="connsiteY19" fmla="*/ 59634 h 149087"/>
              <a:gd name="connsiteX20" fmla="*/ 914400 w 1282148"/>
              <a:gd name="connsiteY20" fmla="*/ 109330 h 149087"/>
              <a:gd name="connsiteX21" fmla="*/ 964096 w 1282148"/>
              <a:gd name="connsiteY21" fmla="*/ 139147 h 149087"/>
              <a:gd name="connsiteX22" fmla="*/ 1003852 w 1282148"/>
              <a:gd name="connsiteY22" fmla="*/ 99391 h 149087"/>
              <a:gd name="connsiteX23" fmla="*/ 1033670 w 1282148"/>
              <a:gd name="connsiteY23" fmla="*/ 69573 h 149087"/>
              <a:gd name="connsiteX24" fmla="*/ 1093304 w 1282148"/>
              <a:gd name="connsiteY24" fmla="*/ 19878 h 149087"/>
              <a:gd name="connsiteX25" fmla="*/ 1192696 w 1282148"/>
              <a:gd name="connsiteY25" fmla="*/ 49695 h 149087"/>
              <a:gd name="connsiteX26" fmla="*/ 1242391 w 1282148"/>
              <a:gd name="connsiteY26" fmla="*/ 109330 h 149087"/>
              <a:gd name="connsiteX27" fmla="*/ 1282148 w 1282148"/>
              <a:gd name="connsiteY27" fmla="*/ 139147 h 14908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82148" h="149087">
                <a:moveTo>
                  <a:pt x="0" y="109330"/>
                </a:moveTo>
                <a:cubicBezTo>
                  <a:pt x="6626" y="99391"/>
                  <a:pt x="14536" y="90197"/>
                  <a:pt x="19878" y="79513"/>
                </a:cubicBezTo>
                <a:cubicBezTo>
                  <a:pt x="32477" y="54314"/>
                  <a:pt x="25279" y="40225"/>
                  <a:pt x="49696" y="19878"/>
                </a:cubicBezTo>
                <a:cubicBezTo>
                  <a:pt x="61078" y="10393"/>
                  <a:pt x="76200" y="6626"/>
                  <a:pt x="89452" y="0"/>
                </a:cubicBezTo>
                <a:cubicBezTo>
                  <a:pt x="109330" y="3313"/>
                  <a:pt x="130671" y="1754"/>
                  <a:pt x="149087" y="9939"/>
                </a:cubicBezTo>
                <a:cubicBezTo>
                  <a:pt x="194143" y="29964"/>
                  <a:pt x="168622" y="39242"/>
                  <a:pt x="188843" y="69573"/>
                </a:cubicBezTo>
                <a:cubicBezTo>
                  <a:pt x="212529" y="105102"/>
                  <a:pt x="220369" y="99818"/>
                  <a:pt x="258417" y="109330"/>
                </a:cubicBezTo>
                <a:cubicBezTo>
                  <a:pt x="298634" y="104303"/>
                  <a:pt x="343992" y="107592"/>
                  <a:pt x="377687" y="79513"/>
                </a:cubicBezTo>
                <a:cubicBezTo>
                  <a:pt x="437630" y="29560"/>
                  <a:pt x="356189" y="63486"/>
                  <a:pt x="427383" y="39756"/>
                </a:cubicBezTo>
                <a:cubicBezTo>
                  <a:pt x="437322" y="33130"/>
                  <a:pt x="445417" y="21842"/>
                  <a:pt x="457200" y="19878"/>
                </a:cubicBezTo>
                <a:cubicBezTo>
                  <a:pt x="467534" y="18156"/>
                  <a:pt x="476943" y="26939"/>
                  <a:pt x="487017" y="29817"/>
                </a:cubicBezTo>
                <a:cubicBezTo>
                  <a:pt x="500152" y="33570"/>
                  <a:pt x="513522" y="36443"/>
                  <a:pt x="526774" y="39756"/>
                </a:cubicBezTo>
                <a:cubicBezTo>
                  <a:pt x="533400" y="53008"/>
                  <a:pt x="540816" y="65894"/>
                  <a:pt x="546652" y="79513"/>
                </a:cubicBezTo>
                <a:cubicBezTo>
                  <a:pt x="550779" y="89143"/>
                  <a:pt x="551201" y="100346"/>
                  <a:pt x="556591" y="109330"/>
                </a:cubicBezTo>
                <a:cubicBezTo>
                  <a:pt x="566031" y="125064"/>
                  <a:pt x="592747" y="140060"/>
                  <a:pt x="606287" y="149087"/>
                </a:cubicBezTo>
                <a:cubicBezTo>
                  <a:pt x="629478" y="145774"/>
                  <a:pt x="654453" y="148662"/>
                  <a:pt x="675861" y="139147"/>
                </a:cubicBezTo>
                <a:cubicBezTo>
                  <a:pt x="694172" y="131009"/>
                  <a:pt x="698433" y="94003"/>
                  <a:pt x="705678" y="79513"/>
                </a:cubicBezTo>
                <a:cubicBezTo>
                  <a:pt x="725290" y="40291"/>
                  <a:pt x="722938" y="50350"/>
                  <a:pt x="765313" y="39756"/>
                </a:cubicBezTo>
                <a:cubicBezTo>
                  <a:pt x="775252" y="33130"/>
                  <a:pt x="783258" y="21197"/>
                  <a:pt x="795130" y="19878"/>
                </a:cubicBezTo>
                <a:cubicBezTo>
                  <a:pt x="839914" y="14902"/>
                  <a:pt x="860544" y="27582"/>
                  <a:pt x="884583" y="59634"/>
                </a:cubicBezTo>
                <a:cubicBezTo>
                  <a:pt x="896174" y="75089"/>
                  <a:pt x="900740" y="95670"/>
                  <a:pt x="914400" y="109330"/>
                </a:cubicBezTo>
                <a:cubicBezTo>
                  <a:pt x="928060" y="122990"/>
                  <a:pt x="947531" y="129208"/>
                  <a:pt x="964096" y="139147"/>
                </a:cubicBezTo>
                <a:cubicBezTo>
                  <a:pt x="1020891" y="120215"/>
                  <a:pt x="973561" y="144827"/>
                  <a:pt x="1003852" y="99391"/>
                </a:cubicBezTo>
                <a:cubicBezTo>
                  <a:pt x="1011649" y="87695"/>
                  <a:pt x="1024671" y="80371"/>
                  <a:pt x="1033670" y="69573"/>
                </a:cubicBezTo>
                <a:cubicBezTo>
                  <a:pt x="1073808" y="21407"/>
                  <a:pt x="1027928" y="52566"/>
                  <a:pt x="1093304" y="19878"/>
                </a:cubicBezTo>
                <a:cubicBezTo>
                  <a:pt x="1151357" y="28171"/>
                  <a:pt x="1155290" y="18523"/>
                  <a:pt x="1192696" y="49695"/>
                </a:cubicBezTo>
                <a:cubicBezTo>
                  <a:pt x="1240211" y="89291"/>
                  <a:pt x="1206854" y="66686"/>
                  <a:pt x="1242391" y="109330"/>
                </a:cubicBezTo>
                <a:cubicBezTo>
                  <a:pt x="1269191" y="141490"/>
                  <a:pt x="1259416" y="139147"/>
                  <a:pt x="1282148" y="139147"/>
                </a:cubicBezTo>
              </a:path>
            </a:pathLst>
          </a:custGeom>
          <a:ln w="76200">
            <a:solidFill>
              <a:srgbClr val="00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одержимое 6"/>
          <p:cNvSpPr>
            <a:spLocks noGrp="1"/>
          </p:cNvSpPr>
          <p:nvPr>
            <p:ph idx="10"/>
          </p:nvPr>
        </p:nvSpPr>
        <p:spPr>
          <a:xfrm>
            <a:off x="755576" y="5877272"/>
            <a:ext cx="7776864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Ответ: </a:t>
            </a:r>
            <a:r>
              <a:rPr lang="en-US" sz="4000" b="1" smtClean="0">
                <a:solidFill>
                  <a:srgbClr val="FFFF00"/>
                </a:solidFill>
              </a:rPr>
              <a:t>x</a:t>
            </a:r>
            <a:r>
              <a:rPr lang="en-US" sz="4000" b="1" baseline="30000" smtClean="0">
                <a:solidFill>
                  <a:srgbClr val="FFFF00"/>
                </a:solidFill>
              </a:rPr>
              <a:t>3 </a:t>
            </a:r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7</a:t>
            </a:r>
            <a:r>
              <a:rPr lang="ru-RU" sz="4000" b="1" smtClean="0">
                <a:solidFill>
                  <a:srgbClr val="FFFF00"/>
                </a:solidFill>
              </a:rPr>
              <a:t>х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y + 14xy</a:t>
            </a:r>
            <a:r>
              <a:rPr lang="en-US" sz="4000" b="1" baseline="30000" smtClean="0">
                <a:solidFill>
                  <a:srgbClr val="FFFF00"/>
                </a:solidFill>
              </a:rPr>
              <a:t>2 </a:t>
            </a:r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6y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smtClean="0"/>
          </a:p>
          <a:p>
            <a:endParaRPr lang="ru-RU" sz="4000" smtClean="0"/>
          </a:p>
          <a:p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smtClean="0"/>
          </a:p>
          <a:p>
            <a:endParaRPr lang="ru-RU" sz="4000" smtClean="0"/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47664" y="5229200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7</a:t>
            </a:r>
            <a:r>
              <a:rPr lang="ru-RU" sz="4000" b="1" smtClean="0">
                <a:solidFill>
                  <a:srgbClr val="FFFF00"/>
                </a:solidFill>
              </a:rPr>
              <a:t>х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59832" y="5229200"/>
            <a:ext cx="1895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+14xy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6012160" y="5013176"/>
            <a:ext cx="1440160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Выгнутая вверх стрелка 34"/>
          <p:cNvSpPr/>
          <p:nvPr/>
        </p:nvSpPr>
        <p:spPr>
          <a:xfrm>
            <a:off x="2627784" y="2564904"/>
            <a:ext cx="2520280" cy="792088"/>
          </a:xfrm>
          <a:prstGeom prst="curvedDown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1979712" y="3356992"/>
            <a:ext cx="1080120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979712" y="3356992"/>
            <a:ext cx="1080120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211960" y="3356992"/>
            <a:ext cx="1440160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5580112" y="4221088"/>
            <a:ext cx="2076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 +12xy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40" name="Выгнутая вверх стрелка 39"/>
          <p:cNvSpPr/>
          <p:nvPr/>
        </p:nvSpPr>
        <p:spPr>
          <a:xfrm>
            <a:off x="2627784" y="2492896"/>
            <a:ext cx="3816424" cy="864096"/>
          </a:xfrm>
          <a:prstGeom prst="curvedDown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724128" y="3284984"/>
            <a:ext cx="1368152" cy="72008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7565332" y="4221088"/>
            <a:ext cx="1831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6y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r>
              <a:rPr lang="en-US" sz="4000" b="1" smtClean="0">
                <a:solidFill>
                  <a:srgbClr val="FFFF00"/>
                </a:solidFill>
              </a:rPr>
              <a:t>=</a:t>
            </a:r>
            <a:endParaRPr lang="ru-RU" sz="400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2915816" y="4869160"/>
            <a:ext cx="1224136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2915816" y="5013176"/>
            <a:ext cx="1224136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7668344" y="4941168"/>
            <a:ext cx="1080120" cy="0"/>
          </a:xfrm>
          <a:prstGeom prst="line">
            <a:avLst/>
          </a:prstGeom>
          <a:ln w="508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7668344" y="5085184"/>
            <a:ext cx="1080120" cy="0"/>
          </a:xfrm>
          <a:prstGeom prst="line">
            <a:avLst/>
          </a:prstGeom>
          <a:ln w="508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7668344" y="5229200"/>
            <a:ext cx="1080120" cy="0"/>
          </a:xfrm>
          <a:prstGeom prst="line">
            <a:avLst/>
          </a:prstGeom>
          <a:ln w="508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860032" y="5229200"/>
            <a:ext cx="1398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6y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/>
          </a:p>
        </p:txBody>
      </p: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  <p:cond evt="onBegin" delay="0">
                          <p:tn val="43"/>
                        </p:cond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5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  <p:cond evt="onBegin" delay="0">
                          <p:tn val="57"/>
                        </p:cond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  <p:cond evt="onBegin" delay="0">
                          <p:tn val="68"/>
                        </p:cond>
                      </p:stCondLst>
                      <p:childTnLst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77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  <p:cond evt="onBegin" delay="0">
                          <p:tn val="82"/>
                        </p:cond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  <p:cond evt="onBegin" delay="0">
                          <p:tn val="93"/>
                        </p:cond>
                      </p:stCondLst>
                      <p:childTnLst>
                        <p:par>
                          <p:cTn id="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10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  <p:cond evt="onBegin" delay="0">
                          <p:tn val="107"/>
                        </p:cond>
                      </p:stCondLst>
                      <p:childTnLst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  <p:cond evt="onBegin" delay="0">
                          <p:tn val="118"/>
                        </p:cond>
                      </p:stCondLst>
                      <p:childTnLst>
                        <p:par>
                          <p:cTn id="1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3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4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  <p:cond evt="onBegin" delay="0">
                          <p:tn val="131"/>
                        </p:cond>
                      </p:stCondLst>
                      <p:childTnLst>
                        <p:par>
                          <p:cTn id="1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  <p:cond evt="onBegin" delay="0">
                          <p:tn val="142"/>
                        </p:cond>
                      </p:stCondLst>
                      <p:childTnLst>
                        <p:par>
                          <p:cTn id="1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7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8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  <p:cond evt="onBegin" delay="0">
                          <p:tn val="155"/>
                        </p:cond>
                      </p:stCondLst>
                      <p:childTnLst>
                        <p:par>
                          <p:cTn id="1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  <p:cond evt="onBegin" delay="0">
                          <p:tn val="166"/>
                        </p:cond>
                      </p:stCondLst>
                      <p:childTnLst>
                        <p:par>
                          <p:cTn id="1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1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2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  <p:cond evt="onBegin" delay="0">
                          <p:tn val="179"/>
                        </p:cond>
                      </p:stCondLst>
                      <p:childTnLst>
                        <p:par>
                          <p:cTn id="1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  <p:cond evt="onBegin" delay="0">
                          <p:tn val="184"/>
                        </p:cond>
                      </p:stCondLst>
                      <p:childTnLst>
                        <p:par>
                          <p:cTn id="18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9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0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  <p:cond evt="onBegin" delay="0">
                          <p:tn val="191"/>
                        </p:cond>
                      </p:stCondLst>
                      <p:childTnLst>
                        <p:par>
                          <p:cTn id="19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  <p:cond evt="onBegin" delay="0">
                          <p:tn val="199"/>
                        </p:cond>
                      </p:stCondLst>
                      <p:childTnLst>
                        <p:par>
                          <p:cTn id="20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4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5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  <p:cond evt="onBegin" delay="0">
                          <p:tn val="206"/>
                        </p:cond>
                      </p:stCondLst>
                      <p:childTnLst>
                        <p:par>
                          <p:cTn id="20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 nodeType="clickPar">
                      <p:stCondLst>
                        <p:cond delay="indefinite"/>
                        <p:cond evt="onBegin" delay="0">
                          <p:tn val="220"/>
                        </p:cond>
                      </p:stCondLst>
                      <p:childTnLst>
                        <p:par>
                          <p:cTn id="2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5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6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7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 nodeType="clickPar">
                      <p:stCondLst>
                        <p:cond delay="indefinite"/>
                        <p:cond evt="onBegin" delay="0">
                          <p:tn val="227"/>
                        </p:cond>
                      </p:stCondLst>
                      <p:childTnLst>
                        <p:par>
                          <p:cTn id="2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 nodeType="clickPar">
                      <p:stCondLst>
                        <p:cond delay="indefinite"/>
                        <p:cond evt="onBegin" delay="0">
                          <p:tn val="238"/>
                        </p:cond>
                      </p:stCondLst>
                      <p:childTnLst>
                        <p:par>
                          <p:cTn id="2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3" dur="8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4" dur="80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5" dur="80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 nodeType="clickPar">
                      <p:stCondLst>
                        <p:cond delay="indefinite"/>
                        <p:cond evt="onBegin" delay="0">
                          <p:tn val="245"/>
                        </p:cond>
                      </p:stCondLst>
                      <p:childTnLst>
                        <p:par>
                          <p:cTn id="2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1" build="p"/>
      <p:bldP spid="9" grpId="2" build="p"/>
      <p:bldP spid="10" grpId="3" build="p"/>
      <p:bldP spid="11" grpId="4" build="p"/>
      <p:bldP spid="14" grpId="5" build="p"/>
      <p:bldP spid="15" grpId="6" build="p"/>
      <p:bldP spid="19" grpId="7"/>
      <p:bldP spid="20" grpId="8"/>
      <p:bldP spid="21" grpId="9"/>
      <p:bldP spid="22" grpId="10" uiExpand="1"/>
      <p:bldP spid="22" grpId="11"/>
      <p:bldP spid="23" grpId="12" uiExpand="1"/>
      <p:bldP spid="23" grpId="13"/>
      <p:bldP spid="25" grpId="14" uiExpand="1"/>
      <p:bldP spid="25" grpId="15"/>
      <p:bldP spid="26" grpId="16" uiExpand="1"/>
      <p:bldP spid="26" grpId="17"/>
      <p:bldP spid="27" grpId="18" uiExpand="1"/>
      <p:bldP spid="27" grpId="19"/>
      <p:bldP spid="28" grpId="20" uiExpand="1"/>
      <p:bldP spid="28" grpId="21"/>
      <p:bldP spid="24" grpId="22" uiExpand="1"/>
      <p:bldP spid="24" grpId="23"/>
      <p:bldP spid="30" grpId="24" uiExpand="1"/>
      <p:bldP spid="30" grpId="25"/>
      <p:bldP spid="31" grpId="26"/>
      <p:bldP spid="32" grpId="27"/>
      <p:bldP spid="44" grpId="28"/>
      <p:bldP spid="45" grpId="29"/>
      <p:bldP spid="46" grpId="30" build="p"/>
      <p:bldP spid="47" grpId="31"/>
      <p:bldP spid="48" grpId="32"/>
      <p:bldP spid="35" grpId="33"/>
      <p:bldP spid="36" grpId="34" uiExpand="1"/>
      <p:bldP spid="36" grpId="35"/>
      <p:bldP spid="37" grpId="36" uiExpand="1"/>
      <p:bldP spid="37" grpId="37"/>
      <p:bldP spid="38" grpId="38" uiExpand="1"/>
      <p:bldP spid="38" grpId="39"/>
      <p:bldP spid="39" grpId="40"/>
      <p:bldP spid="40" grpId="41"/>
      <p:bldP spid="41" grpId="42" uiExpand="1"/>
      <p:bldP spid="41" grpId="43"/>
      <p:bldP spid="42" grpId="44"/>
      <p:bldP spid="59" grpId="4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B05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одержимое 6"/>
          <p:cNvSpPr>
            <a:spLocks noGrp="1"/>
          </p:cNvSpPr>
          <p:nvPr>
            <p:ph idx="10"/>
          </p:nvPr>
        </p:nvSpPr>
        <p:spPr>
          <a:xfrm>
            <a:off x="323528" y="260648"/>
            <a:ext cx="8352928" cy="1584176"/>
          </a:xfrm>
        </p:spPr>
        <p:txBody>
          <a:bodyPr/>
          <a:lstStyle/>
          <a:p>
            <a:r>
              <a:rPr lang="ru-RU" sz="4400" b="1" smtClean="0">
                <a:solidFill>
                  <a:schemeClr val="bg1"/>
                </a:solidFill>
              </a:rPr>
              <a:t>Выполните умножение:</a:t>
            </a:r>
          </a:p>
          <a:p>
            <a:r>
              <a:rPr lang="en-US" sz="4400" b="1" smtClean="0">
                <a:solidFill>
                  <a:schemeClr val="bg1"/>
                </a:solidFill>
              </a:rPr>
              <a:t>a(4a</a:t>
            </a:r>
            <a:r>
              <a:rPr lang="ru-RU" sz="4400" b="1" smtClean="0">
                <a:solidFill>
                  <a:schemeClr val="bg1"/>
                </a:solidFill>
              </a:rPr>
              <a:t> – </a:t>
            </a:r>
            <a:r>
              <a:rPr lang="en-US" sz="4400" b="1" smtClean="0">
                <a:solidFill>
                  <a:schemeClr val="bg1"/>
                </a:solidFill>
              </a:rPr>
              <a:t>5)</a:t>
            </a:r>
            <a:r>
              <a:rPr lang="ru-RU" sz="4400" b="1" smtClean="0">
                <a:solidFill>
                  <a:schemeClr val="bg1"/>
                </a:solidFill>
              </a:rPr>
              <a:t>(</a:t>
            </a:r>
            <a:r>
              <a:rPr lang="en-US" sz="4400" b="1" smtClean="0">
                <a:solidFill>
                  <a:schemeClr val="bg1"/>
                </a:solidFill>
              </a:rPr>
              <a:t>2a + 3</a:t>
            </a:r>
            <a:r>
              <a:rPr lang="ru-RU" sz="4400" b="1" smtClean="0">
                <a:solidFill>
                  <a:schemeClr val="bg1"/>
                </a:solidFill>
              </a:rPr>
              <a:t>)</a:t>
            </a:r>
          </a:p>
          <a:p>
            <a:endParaRPr lang="ru-RU" sz="4400" b="1">
              <a:solidFill>
                <a:schemeClr val="bg1"/>
              </a:solidFill>
            </a:endParaRPr>
          </a:p>
        </p:txBody>
      </p:sp>
      <p:sp>
        <p:nvSpPr>
          <p:cNvPr id="8" name="Содержимое 6"/>
          <p:cNvSpPr>
            <a:spLocks noGrp="1"/>
          </p:cNvSpPr>
          <p:nvPr>
            <p:ph idx="10"/>
          </p:nvPr>
        </p:nvSpPr>
        <p:spPr>
          <a:xfrm>
            <a:off x="0" y="2132856"/>
            <a:ext cx="8460432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Решение: </a:t>
            </a:r>
            <a:r>
              <a:rPr lang="en-US" sz="4000" b="1" smtClean="0">
                <a:solidFill>
                  <a:srgbClr val="FFFF00"/>
                </a:solidFill>
              </a:rPr>
              <a:t>a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en-US" sz="4000" b="1" smtClean="0">
                <a:solidFill>
                  <a:srgbClr val="FFFF00"/>
                </a:solidFill>
              </a:rPr>
              <a:t>(4a</a:t>
            </a:r>
            <a:r>
              <a:rPr lang="ru-RU" sz="4000" b="1" smtClean="0">
                <a:solidFill>
                  <a:srgbClr val="FFFF00"/>
                </a:solidFill>
              </a:rPr>
              <a:t> – </a:t>
            </a:r>
            <a:r>
              <a:rPr lang="en-US" sz="4000" b="1" smtClean="0">
                <a:solidFill>
                  <a:srgbClr val="FFFF00"/>
                </a:solidFill>
              </a:rPr>
              <a:t>5)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ru-RU" sz="4000" b="1" smtClean="0">
                <a:solidFill>
                  <a:srgbClr val="FFFF00"/>
                </a:solidFill>
              </a:rPr>
              <a:t>(</a:t>
            </a:r>
            <a:r>
              <a:rPr lang="en-US" sz="4000" b="1" smtClean="0">
                <a:solidFill>
                  <a:srgbClr val="FFFF00"/>
                </a:solidFill>
              </a:rPr>
              <a:t>2a + 3</a:t>
            </a:r>
            <a:r>
              <a:rPr lang="ru-RU" sz="4000" b="1" smtClean="0">
                <a:solidFill>
                  <a:srgbClr val="FFFF00"/>
                </a:solidFill>
              </a:rPr>
              <a:t>)</a:t>
            </a:r>
            <a:r>
              <a:rPr lang="en-US" sz="4000" b="1" smtClean="0">
                <a:solidFill>
                  <a:srgbClr val="FFFF00"/>
                </a:solidFill>
              </a:rPr>
              <a:t>=</a:t>
            </a:r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9" name="Содержимое 6"/>
          <p:cNvSpPr>
            <a:spLocks noGrp="1"/>
          </p:cNvSpPr>
          <p:nvPr>
            <p:ph idx="10"/>
          </p:nvPr>
        </p:nvSpPr>
        <p:spPr>
          <a:xfrm>
            <a:off x="467544" y="3284984"/>
            <a:ext cx="2088232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(4a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0" name="Содержимое 6"/>
          <p:cNvSpPr>
            <a:spLocks noGrp="1"/>
          </p:cNvSpPr>
          <p:nvPr>
            <p:ph idx="10"/>
          </p:nvPr>
        </p:nvSpPr>
        <p:spPr>
          <a:xfrm>
            <a:off x="395536" y="4221088"/>
            <a:ext cx="1944216" cy="648072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8a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1" name="Содержимое 6"/>
          <p:cNvSpPr>
            <a:spLocks noGrp="1"/>
          </p:cNvSpPr>
          <p:nvPr>
            <p:ph idx="10"/>
          </p:nvPr>
        </p:nvSpPr>
        <p:spPr>
          <a:xfrm>
            <a:off x="1907704" y="4221088"/>
            <a:ext cx="2232248" cy="648072"/>
          </a:xfrm>
        </p:spPr>
        <p:txBody>
          <a:bodyPr/>
          <a:lstStyle/>
          <a:p>
            <a:r>
              <a:rPr lang="en-US" sz="4000" b="1" smtClean="0">
                <a:solidFill>
                  <a:srgbClr val="FFFF00"/>
                </a:solidFill>
              </a:rPr>
              <a:t>+ 12a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4" name="Содержимое 6"/>
          <p:cNvSpPr>
            <a:spLocks noGrp="1"/>
          </p:cNvSpPr>
          <p:nvPr>
            <p:ph idx="10"/>
          </p:nvPr>
        </p:nvSpPr>
        <p:spPr>
          <a:xfrm>
            <a:off x="3851920" y="4221088"/>
            <a:ext cx="2088232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10a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5" name="Содержимое 6"/>
          <p:cNvSpPr>
            <a:spLocks noGrp="1"/>
          </p:cNvSpPr>
          <p:nvPr>
            <p:ph idx="10"/>
          </p:nvPr>
        </p:nvSpPr>
        <p:spPr>
          <a:xfrm>
            <a:off x="179512" y="5229200"/>
            <a:ext cx="1872208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8a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2987824" y="1916832"/>
            <a:ext cx="1008112" cy="360040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2987824" y="1772816"/>
            <a:ext cx="2088232" cy="50405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1907704" y="2924944"/>
            <a:ext cx="2448272" cy="504056"/>
          </a:xfrm>
          <a:prstGeom prst="curvedDown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355976" y="2204864"/>
            <a:ext cx="79208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843808" y="2276872"/>
            <a:ext cx="360040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923928" y="3356992"/>
            <a:ext cx="720080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547664" y="3356992"/>
            <a:ext cx="864096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843808" y="2276872"/>
            <a:ext cx="360040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563888" y="2204864"/>
            <a:ext cx="648072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Овал 23"/>
          <p:cNvSpPr/>
          <p:nvPr/>
        </p:nvSpPr>
        <p:spPr>
          <a:xfrm>
            <a:off x="1547664" y="3356992"/>
            <a:ext cx="864096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716016" y="3356992"/>
            <a:ext cx="864096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гнутая вверх стрелка 30"/>
          <p:cNvSpPr/>
          <p:nvPr/>
        </p:nvSpPr>
        <p:spPr>
          <a:xfrm>
            <a:off x="1907704" y="2780928"/>
            <a:ext cx="3384376" cy="648072"/>
          </a:xfrm>
          <a:prstGeom prst="curvedDown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u="sng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40152" y="4221088"/>
            <a:ext cx="2050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15a =</a:t>
            </a:r>
            <a:endParaRPr lang="ru-RU" sz="400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1259632" y="4941168"/>
            <a:ext cx="792088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олилиния 43"/>
          <p:cNvSpPr/>
          <p:nvPr/>
        </p:nvSpPr>
        <p:spPr>
          <a:xfrm>
            <a:off x="2411760" y="4941168"/>
            <a:ext cx="1368152" cy="149087"/>
          </a:xfrm>
          <a:custGeom>
            <a:gdLst>
              <a:gd name="connsiteX0" fmla="*/ 0 w 1282148"/>
              <a:gd name="connsiteY0" fmla="*/ 109330 h 149087"/>
              <a:gd name="connsiteX1" fmla="*/ 19878 w 1282148"/>
              <a:gd name="connsiteY1" fmla="*/ 79513 h 149087"/>
              <a:gd name="connsiteX2" fmla="*/ 49696 w 1282148"/>
              <a:gd name="connsiteY2" fmla="*/ 19878 h 149087"/>
              <a:gd name="connsiteX3" fmla="*/ 89452 w 1282148"/>
              <a:gd name="connsiteY3" fmla="*/ 0 h 149087"/>
              <a:gd name="connsiteX4" fmla="*/ 149087 w 1282148"/>
              <a:gd name="connsiteY4" fmla="*/ 9939 h 149087"/>
              <a:gd name="connsiteX5" fmla="*/ 188843 w 1282148"/>
              <a:gd name="connsiteY5" fmla="*/ 69573 h 149087"/>
              <a:gd name="connsiteX6" fmla="*/ 258417 w 1282148"/>
              <a:gd name="connsiteY6" fmla="*/ 109330 h 149087"/>
              <a:gd name="connsiteX7" fmla="*/ 377687 w 1282148"/>
              <a:gd name="connsiteY7" fmla="*/ 79513 h 149087"/>
              <a:gd name="connsiteX8" fmla="*/ 427383 w 1282148"/>
              <a:gd name="connsiteY8" fmla="*/ 39756 h 149087"/>
              <a:gd name="connsiteX9" fmla="*/ 457200 w 1282148"/>
              <a:gd name="connsiteY9" fmla="*/ 19878 h 149087"/>
              <a:gd name="connsiteX10" fmla="*/ 487017 w 1282148"/>
              <a:gd name="connsiteY10" fmla="*/ 29817 h 149087"/>
              <a:gd name="connsiteX11" fmla="*/ 526774 w 1282148"/>
              <a:gd name="connsiteY11" fmla="*/ 39756 h 149087"/>
              <a:gd name="connsiteX12" fmla="*/ 546652 w 1282148"/>
              <a:gd name="connsiteY12" fmla="*/ 79513 h 149087"/>
              <a:gd name="connsiteX13" fmla="*/ 556591 w 1282148"/>
              <a:gd name="connsiteY13" fmla="*/ 109330 h 149087"/>
              <a:gd name="connsiteX14" fmla="*/ 606287 w 1282148"/>
              <a:gd name="connsiteY14" fmla="*/ 149087 h 149087"/>
              <a:gd name="connsiteX15" fmla="*/ 675861 w 1282148"/>
              <a:gd name="connsiteY15" fmla="*/ 139147 h 149087"/>
              <a:gd name="connsiteX16" fmla="*/ 705678 w 1282148"/>
              <a:gd name="connsiteY16" fmla="*/ 79513 h 149087"/>
              <a:gd name="connsiteX17" fmla="*/ 765313 w 1282148"/>
              <a:gd name="connsiteY17" fmla="*/ 39756 h 149087"/>
              <a:gd name="connsiteX18" fmla="*/ 795130 w 1282148"/>
              <a:gd name="connsiteY18" fmla="*/ 19878 h 149087"/>
              <a:gd name="connsiteX19" fmla="*/ 884583 w 1282148"/>
              <a:gd name="connsiteY19" fmla="*/ 59634 h 149087"/>
              <a:gd name="connsiteX20" fmla="*/ 914400 w 1282148"/>
              <a:gd name="connsiteY20" fmla="*/ 109330 h 149087"/>
              <a:gd name="connsiteX21" fmla="*/ 964096 w 1282148"/>
              <a:gd name="connsiteY21" fmla="*/ 139147 h 149087"/>
              <a:gd name="connsiteX22" fmla="*/ 1003852 w 1282148"/>
              <a:gd name="connsiteY22" fmla="*/ 99391 h 149087"/>
              <a:gd name="connsiteX23" fmla="*/ 1033670 w 1282148"/>
              <a:gd name="connsiteY23" fmla="*/ 69573 h 149087"/>
              <a:gd name="connsiteX24" fmla="*/ 1093304 w 1282148"/>
              <a:gd name="connsiteY24" fmla="*/ 19878 h 149087"/>
              <a:gd name="connsiteX25" fmla="*/ 1192696 w 1282148"/>
              <a:gd name="connsiteY25" fmla="*/ 49695 h 149087"/>
              <a:gd name="connsiteX26" fmla="*/ 1242391 w 1282148"/>
              <a:gd name="connsiteY26" fmla="*/ 109330 h 149087"/>
              <a:gd name="connsiteX27" fmla="*/ 1282148 w 1282148"/>
              <a:gd name="connsiteY27" fmla="*/ 139147 h 14908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82148" h="149087">
                <a:moveTo>
                  <a:pt x="0" y="109330"/>
                </a:moveTo>
                <a:cubicBezTo>
                  <a:pt x="6626" y="99391"/>
                  <a:pt x="14536" y="90197"/>
                  <a:pt x="19878" y="79513"/>
                </a:cubicBezTo>
                <a:cubicBezTo>
                  <a:pt x="32477" y="54314"/>
                  <a:pt x="25279" y="40225"/>
                  <a:pt x="49696" y="19878"/>
                </a:cubicBezTo>
                <a:cubicBezTo>
                  <a:pt x="61078" y="10393"/>
                  <a:pt x="76200" y="6626"/>
                  <a:pt x="89452" y="0"/>
                </a:cubicBezTo>
                <a:cubicBezTo>
                  <a:pt x="109330" y="3313"/>
                  <a:pt x="130671" y="1754"/>
                  <a:pt x="149087" y="9939"/>
                </a:cubicBezTo>
                <a:cubicBezTo>
                  <a:pt x="194143" y="29964"/>
                  <a:pt x="168622" y="39242"/>
                  <a:pt x="188843" y="69573"/>
                </a:cubicBezTo>
                <a:cubicBezTo>
                  <a:pt x="212529" y="105102"/>
                  <a:pt x="220369" y="99818"/>
                  <a:pt x="258417" y="109330"/>
                </a:cubicBezTo>
                <a:cubicBezTo>
                  <a:pt x="298634" y="104303"/>
                  <a:pt x="343992" y="107592"/>
                  <a:pt x="377687" y="79513"/>
                </a:cubicBezTo>
                <a:cubicBezTo>
                  <a:pt x="437630" y="29560"/>
                  <a:pt x="356189" y="63486"/>
                  <a:pt x="427383" y="39756"/>
                </a:cubicBezTo>
                <a:cubicBezTo>
                  <a:pt x="437322" y="33130"/>
                  <a:pt x="445417" y="21842"/>
                  <a:pt x="457200" y="19878"/>
                </a:cubicBezTo>
                <a:cubicBezTo>
                  <a:pt x="467534" y="18156"/>
                  <a:pt x="476943" y="26939"/>
                  <a:pt x="487017" y="29817"/>
                </a:cubicBezTo>
                <a:cubicBezTo>
                  <a:pt x="500152" y="33570"/>
                  <a:pt x="513522" y="36443"/>
                  <a:pt x="526774" y="39756"/>
                </a:cubicBezTo>
                <a:cubicBezTo>
                  <a:pt x="533400" y="53008"/>
                  <a:pt x="540816" y="65894"/>
                  <a:pt x="546652" y="79513"/>
                </a:cubicBezTo>
                <a:cubicBezTo>
                  <a:pt x="550779" y="89143"/>
                  <a:pt x="551201" y="100346"/>
                  <a:pt x="556591" y="109330"/>
                </a:cubicBezTo>
                <a:cubicBezTo>
                  <a:pt x="566031" y="125064"/>
                  <a:pt x="592747" y="140060"/>
                  <a:pt x="606287" y="149087"/>
                </a:cubicBezTo>
                <a:cubicBezTo>
                  <a:pt x="629478" y="145774"/>
                  <a:pt x="654453" y="148662"/>
                  <a:pt x="675861" y="139147"/>
                </a:cubicBezTo>
                <a:cubicBezTo>
                  <a:pt x="694172" y="131009"/>
                  <a:pt x="698433" y="94003"/>
                  <a:pt x="705678" y="79513"/>
                </a:cubicBezTo>
                <a:cubicBezTo>
                  <a:pt x="725290" y="40291"/>
                  <a:pt x="722938" y="50350"/>
                  <a:pt x="765313" y="39756"/>
                </a:cubicBezTo>
                <a:cubicBezTo>
                  <a:pt x="775252" y="33130"/>
                  <a:pt x="783258" y="21197"/>
                  <a:pt x="795130" y="19878"/>
                </a:cubicBezTo>
                <a:cubicBezTo>
                  <a:pt x="839914" y="14902"/>
                  <a:pt x="860544" y="27582"/>
                  <a:pt x="884583" y="59634"/>
                </a:cubicBezTo>
                <a:cubicBezTo>
                  <a:pt x="896174" y="75089"/>
                  <a:pt x="900740" y="95670"/>
                  <a:pt x="914400" y="109330"/>
                </a:cubicBezTo>
                <a:cubicBezTo>
                  <a:pt x="928060" y="122990"/>
                  <a:pt x="947531" y="129208"/>
                  <a:pt x="964096" y="139147"/>
                </a:cubicBezTo>
                <a:cubicBezTo>
                  <a:pt x="1020891" y="120215"/>
                  <a:pt x="973561" y="144827"/>
                  <a:pt x="1003852" y="99391"/>
                </a:cubicBezTo>
                <a:cubicBezTo>
                  <a:pt x="1011649" y="87695"/>
                  <a:pt x="1024671" y="80371"/>
                  <a:pt x="1033670" y="69573"/>
                </a:cubicBezTo>
                <a:cubicBezTo>
                  <a:pt x="1073808" y="21407"/>
                  <a:pt x="1027928" y="52566"/>
                  <a:pt x="1093304" y="19878"/>
                </a:cubicBezTo>
                <a:cubicBezTo>
                  <a:pt x="1151357" y="28171"/>
                  <a:pt x="1155290" y="18523"/>
                  <a:pt x="1192696" y="49695"/>
                </a:cubicBezTo>
                <a:cubicBezTo>
                  <a:pt x="1240211" y="89291"/>
                  <a:pt x="1206854" y="66686"/>
                  <a:pt x="1242391" y="109330"/>
                </a:cubicBezTo>
                <a:cubicBezTo>
                  <a:pt x="1269191" y="141490"/>
                  <a:pt x="1259416" y="139147"/>
                  <a:pt x="1282148" y="139147"/>
                </a:cubicBezTo>
              </a:path>
            </a:pathLst>
          </a:custGeom>
          <a:ln w="76200">
            <a:solidFill>
              <a:srgbClr val="00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4355976" y="4941168"/>
            <a:ext cx="1368152" cy="149087"/>
          </a:xfrm>
          <a:custGeom>
            <a:gdLst>
              <a:gd name="connsiteX0" fmla="*/ 0 w 1282148"/>
              <a:gd name="connsiteY0" fmla="*/ 109330 h 149087"/>
              <a:gd name="connsiteX1" fmla="*/ 19878 w 1282148"/>
              <a:gd name="connsiteY1" fmla="*/ 79513 h 149087"/>
              <a:gd name="connsiteX2" fmla="*/ 49696 w 1282148"/>
              <a:gd name="connsiteY2" fmla="*/ 19878 h 149087"/>
              <a:gd name="connsiteX3" fmla="*/ 89452 w 1282148"/>
              <a:gd name="connsiteY3" fmla="*/ 0 h 149087"/>
              <a:gd name="connsiteX4" fmla="*/ 149087 w 1282148"/>
              <a:gd name="connsiteY4" fmla="*/ 9939 h 149087"/>
              <a:gd name="connsiteX5" fmla="*/ 188843 w 1282148"/>
              <a:gd name="connsiteY5" fmla="*/ 69573 h 149087"/>
              <a:gd name="connsiteX6" fmla="*/ 258417 w 1282148"/>
              <a:gd name="connsiteY6" fmla="*/ 109330 h 149087"/>
              <a:gd name="connsiteX7" fmla="*/ 377687 w 1282148"/>
              <a:gd name="connsiteY7" fmla="*/ 79513 h 149087"/>
              <a:gd name="connsiteX8" fmla="*/ 427383 w 1282148"/>
              <a:gd name="connsiteY8" fmla="*/ 39756 h 149087"/>
              <a:gd name="connsiteX9" fmla="*/ 457200 w 1282148"/>
              <a:gd name="connsiteY9" fmla="*/ 19878 h 149087"/>
              <a:gd name="connsiteX10" fmla="*/ 487017 w 1282148"/>
              <a:gd name="connsiteY10" fmla="*/ 29817 h 149087"/>
              <a:gd name="connsiteX11" fmla="*/ 526774 w 1282148"/>
              <a:gd name="connsiteY11" fmla="*/ 39756 h 149087"/>
              <a:gd name="connsiteX12" fmla="*/ 546652 w 1282148"/>
              <a:gd name="connsiteY12" fmla="*/ 79513 h 149087"/>
              <a:gd name="connsiteX13" fmla="*/ 556591 w 1282148"/>
              <a:gd name="connsiteY13" fmla="*/ 109330 h 149087"/>
              <a:gd name="connsiteX14" fmla="*/ 606287 w 1282148"/>
              <a:gd name="connsiteY14" fmla="*/ 149087 h 149087"/>
              <a:gd name="connsiteX15" fmla="*/ 675861 w 1282148"/>
              <a:gd name="connsiteY15" fmla="*/ 139147 h 149087"/>
              <a:gd name="connsiteX16" fmla="*/ 705678 w 1282148"/>
              <a:gd name="connsiteY16" fmla="*/ 79513 h 149087"/>
              <a:gd name="connsiteX17" fmla="*/ 765313 w 1282148"/>
              <a:gd name="connsiteY17" fmla="*/ 39756 h 149087"/>
              <a:gd name="connsiteX18" fmla="*/ 795130 w 1282148"/>
              <a:gd name="connsiteY18" fmla="*/ 19878 h 149087"/>
              <a:gd name="connsiteX19" fmla="*/ 884583 w 1282148"/>
              <a:gd name="connsiteY19" fmla="*/ 59634 h 149087"/>
              <a:gd name="connsiteX20" fmla="*/ 914400 w 1282148"/>
              <a:gd name="connsiteY20" fmla="*/ 109330 h 149087"/>
              <a:gd name="connsiteX21" fmla="*/ 964096 w 1282148"/>
              <a:gd name="connsiteY21" fmla="*/ 139147 h 149087"/>
              <a:gd name="connsiteX22" fmla="*/ 1003852 w 1282148"/>
              <a:gd name="connsiteY22" fmla="*/ 99391 h 149087"/>
              <a:gd name="connsiteX23" fmla="*/ 1033670 w 1282148"/>
              <a:gd name="connsiteY23" fmla="*/ 69573 h 149087"/>
              <a:gd name="connsiteX24" fmla="*/ 1093304 w 1282148"/>
              <a:gd name="connsiteY24" fmla="*/ 19878 h 149087"/>
              <a:gd name="connsiteX25" fmla="*/ 1192696 w 1282148"/>
              <a:gd name="connsiteY25" fmla="*/ 49695 h 149087"/>
              <a:gd name="connsiteX26" fmla="*/ 1242391 w 1282148"/>
              <a:gd name="connsiteY26" fmla="*/ 109330 h 149087"/>
              <a:gd name="connsiteX27" fmla="*/ 1282148 w 1282148"/>
              <a:gd name="connsiteY27" fmla="*/ 139147 h 14908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82148" h="149087">
                <a:moveTo>
                  <a:pt x="0" y="109330"/>
                </a:moveTo>
                <a:cubicBezTo>
                  <a:pt x="6626" y="99391"/>
                  <a:pt x="14536" y="90197"/>
                  <a:pt x="19878" y="79513"/>
                </a:cubicBezTo>
                <a:cubicBezTo>
                  <a:pt x="32477" y="54314"/>
                  <a:pt x="25279" y="40225"/>
                  <a:pt x="49696" y="19878"/>
                </a:cubicBezTo>
                <a:cubicBezTo>
                  <a:pt x="61078" y="10393"/>
                  <a:pt x="76200" y="6626"/>
                  <a:pt x="89452" y="0"/>
                </a:cubicBezTo>
                <a:cubicBezTo>
                  <a:pt x="109330" y="3313"/>
                  <a:pt x="130671" y="1754"/>
                  <a:pt x="149087" y="9939"/>
                </a:cubicBezTo>
                <a:cubicBezTo>
                  <a:pt x="194143" y="29964"/>
                  <a:pt x="168622" y="39242"/>
                  <a:pt x="188843" y="69573"/>
                </a:cubicBezTo>
                <a:cubicBezTo>
                  <a:pt x="212529" y="105102"/>
                  <a:pt x="220369" y="99818"/>
                  <a:pt x="258417" y="109330"/>
                </a:cubicBezTo>
                <a:cubicBezTo>
                  <a:pt x="298634" y="104303"/>
                  <a:pt x="343992" y="107592"/>
                  <a:pt x="377687" y="79513"/>
                </a:cubicBezTo>
                <a:cubicBezTo>
                  <a:pt x="437630" y="29560"/>
                  <a:pt x="356189" y="63486"/>
                  <a:pt x="427383" y="39756"/>
                </a:cubicBezTo>
                <a:cubicBezTo>
                  <a:pt x="437322" y="33130"/>
                  <a:pt x="445417" y="21842"/>
                  <a:pt x="457200" y="19878"/>
                </a:cubicBezTo>
                <a:cubicBezTo>
                  <a:pt x="467534" y="18156"/>
                  <a:pt x="476943" y="26939"/>
                  <a:pt x="487017" y="29817"/>
                </a:cubicBezTo>
                <a:cubicBezTo>
                  <a:pt x="500152" y="33570"/>
                  <a:pt x="513522" y="36443"/>
                  <a:pt x="526774" y="39756"/>
                </a:cubicBezTo>
                <a:cubicBezTo>
                  <a:pt x="533400" y="53008"/>
                  <a:pt x="540816" y="65894"/>
                  <a:pt x="546652" y="79513"/>
                </a:cubicBezTo>
                <a:cubicBezTo>
                  <a:pt x="550779" y="89143"/>
                  <a:pt x="551201" y="100346"/>
                  <a:pt x="556591" y="109330"/>
                </a:cubicBezTo>
                <a:cubicBezTo>
                  <a:pt x="566031" y="125064"/>
                  <a:pt x="592747" y="140060"/>
                  <a:pt x="606287" y="149087"/>
                </a:cubicBezTo>
                <a:cubicBezTo>
                  <a:pt x="629478" y="145774"/>
                  <a:pt x="654453" y="148662"/>
                  <a:pt x="675861" y="139147"/>
                </a:cubicBezTo>
                <a:cubicBezTo>
                  <a:pt x="694172" y="131009"/>
                  <a:pt x="698433" y="94003"/>
                  <a:pt x="705678" y="79513"/>
                </a:cubicBezTo>
                <a:cubicBezTo>
                  <a:pt x="725290" y="40291"/>
                  <a:pt x="722938" y="50350"/>
                  <a:pt x="765313" y="39756"/>
                </a:cubicBezTo>
                <a:cubicBezTo>
                  <a:pt x="775252" y="33130"/>
                  <a:pt x="783258" y="21197"/>
                  <a:pt x="795130" y="19878"/>
                </a:cubicBezTo>
                <a:cubicBezTo>
                  <a:pt x="839914" y="14902"/>
                  <a:pt x="860544" y="27582"/>
                  <a:pt x="884583" y="59634"/>
                </a:cubicBezTo>
                <a:cubicBezTo>
                  <a:pt x="896174" y="75089"/>
                  <a:pt x="900740" y="95670"/>
                  <a:pt x="914400" y="109330"/>
                </a:cubicBezTo>
                <a:cubicBezTo>
                  <a:pt x="928060" y="122990"/>
                  <a:pt x="947531" y="129208"/>
                  <a:pt x="964096" y="139147"/>
                </a:cubicBezTo>
                <a:cubicBezTo>
                  <a:pt x="1020891" y="120215"/>
                  <a:pt x="973561" y="144827"/>
                  <a:pt x="1003852" y="99391"/>
                </a:cubicBezTo>
                <a:cubicBezTo>
                  <a:pt x="1011649" y="87695"/>
                  <a:pt x="1024671" y="80371"/>
                  <a:pt x="1033670" y="69573"/>
                </a:cubicBezTo>
                <a:cubicBezTo>
                  <a:pt x="1073808" y="21407"/>
                  <a:pt x="1027928" y="52566"/>
                  <a:pt x="1093304" y="19878"/>
                </a:cubicBezTo>
                <a:cubicBezTo>
                  <a:pt x="1151357" y="28171"/>
                  <a:pt x="1155290" y="18523"/>
                  <a:pt x="1192696" y="49695"/>
                </a:cubicBezTo>
                <a:cubicBezTo>
                  <a:pt x="1240211" y="89291"/>
                  <a:pt x="1206854" y="66686"/>
                  <a:pt x="1242391" y="109330"/>
                </a:cubicBezTo>
                <a:cubicBezTo>
                  <a:pt x="1269191" y="141490"/>
                  <a:pt x="1259416" y="139147"/>
                  <a:pt x="1282148" y="139147"/>
                </a:cubicBezTo>
              </a:path>
            </a:pathLst>
          </a:custGeom>
          <a:ln w="76200">
            <a:solidFill>
              <a:srgbClr val="00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одержимое 6"/>
          <p:cNvSpPr>
            <a:spLocks noGrp="1"/>
          </p:cNvSpPr>
          <p:nvPr>
            <p:ph idx="10"/>
          </p:nvPr>
        </p:nvSpPr>
        <p:spPr>
          <a:xfrm>
            <a:off x="755576" y="5877272"/>
            <a:ext cx="7776864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Ответ: </a:t>
            </a:r>
            <a:r>
              <a:rPr lang="en-US" sz="4000" b="1" smtClean="0">
                <a:solidFill>
                  <a:srgbClr val="FFFF00"/>
                </a:solidFill>
              </a:rPr>
              <a:t>8a</a:t>
            </a:r>
            <a:r>
              <a:rPr lang="en-US" sz="4000" b="1" baseline="30000" smtClean="0">
                <a:solidFill>
                  <a:srgbClr val="FFFF00"/>
                </a:solidFill>
              </a:rPr>
              <a:t>3 </a:t>
            </a:r>
            <a:r>
              <a:rPr lang="en-US" sz="4000" b="1" smtClean="0">
                <a:solidFill>
                  <a:srgbClr val="FFFF00"/>
                </a:solidFill>
              </a:rPr>
              <a:t>+ 2a</a:t>
            </a:r>
            <a:r>
              <a:rPr lang="en-US" sz="4000" b="1" baseline="30000" smtClean="0">
                <a:solidFill>
                  <a:srgbClr val="FFFF00"/>
                </a:solidFill>
              </a:rPr>
              <a:t>2 </a:t>
            </a:r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15a</a:t>
            </a:r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smtClean="0"/>
          </a:p>
          <a:p>
            <a:endParaRPr lang="ru-RU" sz="4000" smtClean="0"/>
          </a:p>
          <a:p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smtClean="0"/>
          </a:p>
          <a:p>
            <a:endParaRPr lang="ru-RU" sz="4000" smtClean="0"/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35696" y="5229200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+ 2a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91880" y="5229200"/>
            <a:ext cx="1500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15a</a:t>
            </a:r>
            <a:endParaRPr lang="ru-RU" sz="4000"/>
          </a:p>
        </p:txBody>
      </p:sp>
      <p:sp>
        <p:nvSpPr>
          <p:cNvPr id="35" name="Выгнутая вверх стрелка 34"/>
          <p:cNvSpPr/>
          <p:nvPr/>
        </p:nvSpPr>
        <p:spPr>
          <a:xfrm>
            <a:off x="3059832" y="2852936"/>
            <a:ext cx="1368152" cy="576064"/>
          </a:xfrm>
          <a:prstGeom prst="curvedDown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2411760" y="3356992"/>
            <a:ext cx="1080120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3923928" y="3356992"/>
            <a:ext cx="720080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411760" y="3356992"/>
            <a:ext cx="1080120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Выгнутая вверх стрелка 39"/>
          <p:cNvSpPr/>
          <p:nvPr/>
        </p:nvSpPr>
        <p:spPr>
          <a:xfrm>
            <a:off x="3059832" y="2708920"/>
            <a:ext cx="2304256" cy="720080"/>
          </a:xfrm>
          <a:prstGeom prst="curvedDown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4716016" y="3356992"/>
            <a:ext cx="864096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6084168" y="4941168"/>
            <a:ext cx="1224136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084168" y="5085184"/>
            <a:ext cx="1224136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339752" y="3284984"/>
            <a:ext cx="1388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5a)</a:t>
            </a:r>
            <a:endParaRPr lang="ru-RU" sz="4000"/>
          </a:p>
        </p:txBody>
      </p:sp>
      <p:sp>
        <p:nvSpPr>
          <p:cNvPr id="53" name="TextBox 52"/>
          <p:cNvSpPr txBox="1"/>
          <p:nvPr/>
        </p:nvSpPr>
        <p:spPr>
          <a:xfrm>
            <a:off x="3491880" y="3284984"/>
            <a:ext cx="27398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ru-RU" sz="4000" b="1" smtClean="0">
                <a:solidFill>
                  <a:srgbClr val="FFFF00"/>
                </a:solidFill>
              </a:rPr>
              <a:t>(</a:t>
            </a:r>
            <a:r>
              <a:rPr lang="en-US" sz="4000" b="1" smtClean="0">
                <a:solidFill>
                  <a:srgbClr val="FFFF00"/>
                </a:solidFill>
              </a:rPr>
              <a:t>2a + 3</a:t>
            </a:r>
            <a:r>
              <a:rPr lang="ru-RU" sz="4000" b="1" smtClean="0">
                <a:solidFill>
                  <a:srgbClr val="FFFF00"/>
                </a:solidFill>
              </a:rPr>
              <a:t>)</a:t>
            </a:r>
            <a:r>
              <a:rPr lang="en-US" sz="4000" b="1" smtClean="0">
                <a:solidFill>
                  <a:srgbClr val="FFFF00"/>
                </a:solidFill>
              </a:rPr>
              <a:t>=</a:t>
            </a:r>
            <a:endParaRPr lang="ru-RU" sz="4000"/>
          </a:p>
        </p:txBody>
      </p:sp>
      <p:sp>
        <p:nvSpPr>
          <p:cNvPr id="56" name="Овал 55"/>
          <p:cNvSpPr/>
          <p:nvPr/>
        </p:nvSpPr>
        <p:spPr>
          <a:xfrm>
            <a:off x="5436096" y="2060848"/>
            <a:ext cx="2016224" cy="93610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  <p:cond evt="onBegin" delay="0">
                          <p:tn val="36"/>
                        </p:cond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4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  <p:cond evt="onBegin" delay="0">
                          <p:tn val="50"/>
                        </p:cond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  <p:cond evt="onBegin" delay="0">
                          <p:tn val="61"/>
                        </p:cond>
                      </p:stCondLst>
                      <p:childTnLst>
                        <p:par>
                          <p:cTn id="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70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  <p:cond evt="onBegin" delay="0">
                          <p:tn val="75"/>
                        </p:cond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  <p:cond evt="onBegin" delay="0">
                          <p:tn val="89"/>
                        </p:cond>
                      </p:stCondLst>
                      <p:childTnLst>
                        <p:par>
                          <p:cTn id="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  <p:cond evt="onBegin" delay="0">
                          <p:tn val="100"/>
                        </p:cond>
                      </p:stCondLst>
                      <p:childTnLst>
                        <p:par>
                          <p:cTn id="1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109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  <p:cond evt="onBegin" delay="0">
                          <p:tn val="114"/>
                        </p:cond>
                      </p:stCondLst>
                      <p:childTnLst>
                        <p:par>
                          <p:cTn id="1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  <p:cond evt="onBegin" delay="0">
                          <p:tn val="125"/>
                        </p:cond>
                      </p:stCondLst>
                      <p:childTnLst>
                        <p:par>
                          <p:cTn id="1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0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1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  <p:cond evt="onBegin" delay="0">
                          <p:tn val="138"/>
                        </p:cond>
                      </p:stCondLst>
                      <p:childTnLst>
                        <p:par>
                          <p:cTn id="1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  <p:cond evt="onBegin" delay="0">
                          <p:tn val="149"/>
                        </p:cond>
                      </p:stCondLst>
                      <p:childTnLst>
                        <p:par>
                          <p:cTn id="1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4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5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  <p:cond evt="onBegin" delay="0">
                          <p:tn val="162"/>
                        </p:cond>
                      </p:stCondLst>
                      <p:childTnLst>
                        <p:par>
                          <p:cTn id="1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  <p:cond evt="onBegin" delay="0">
                          <p:tn val="173"/>
                        </p:cond>
                      </p:stCondLst>
                      <p:childTnLst>
                        <p:par>
                          <p:cTn id="1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8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9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  <p:cond evt="onBegin" delay="0">
                          <p:tn val="186"/>
                        </p:cond>
                      </p:stCondLst>
                      <p:childTnLst>
                        <p:par>
                          <p:cTn id="1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  <p:cond evt="onBegin" delay="0">
                          <p:tn val="191"/>
                        </p:cond>
                      </p:stCondLst>
                      <p:childTnLst>
                        <p:par>
                          <p:cTn id="19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6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7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  <p:cond evt="onBegin" delay="0">
                          <p:tn val="198"/>
                        </p:cond>
                      </p:stCondLst>
                      <p:childTnLst>
                        <p:par>
                          <p:cTn id="20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  <p:cond evt="onBegin" delay="0">
                          <p:tn val="206"/>
                        </p:cond>
                      </p:stCondLst>
                      <p:childTnLst>
                        <p:par>
                          <p:cTn id="20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1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2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  <p:cond evt="onBegin" delay="0">
                          <p:tn val="213"/>
                        </p:cond>
                      </p:stCondLst>
                      <p:childTnLst>
                        <p:par>
                          <p:cTn id="2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 nodeType="clickPar">
                      <p:stCondLst>
                        <p:cond delay="indefinite"/>
                        <p:cond evt="onBegin" delay="0">
                          <p:tn val="221"/>
                        </p:cond>
                      </p:stCondLst>
                      <p:childTnLst>
                        <p:par>
                          <p:cTn id="2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6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7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 nodeType="clickPar">
                      <p:stCondLst>
                        <p:cond delay="indefinite"/>
                        <p:cond evt="onBegin" delay="0">
                          <p:tn val="228"/>
                        </p:cond>
                      </p:stCondLst>
                      <p:childTnLst>
                        <p:par>
                          <p:cTn id="2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1" build="p"/>
      <p:bldP spid="9" grpId="2" build="p"/>
      <p:bldP spid="10" grpId="3" build="p"/>
      <p:bldP spid="11" grpId="4" build="p"/>
      <p:bldP spid="14" grpId="5" build="p"/>
      <p:bldP spid="15" grpId="6" build="p"/>
      <p:bldP spid="19" grpId="7"/>
      <p:bldP spid="20" grpId="8"/>
      <p:bldP spid="21" grpId="9"/>
      <p:bldP spid="22" grpId="10" uiExpand="1"/>
      <p:bldP spid="22" grpId="11"/>
      <p:bldP spid="23" grpId="12" uiExpand="1"/>
      <p:bldP spid="23" grpId="13"/>
      <p:bldP spid="25" grpId="14" uiExpand="1"/>
      <p:bldP spid="25" grpId="15"/>
      <p:bldP spid="26" grpId="16" uiExpand="1"/>
      <p:bldP spid="26" grpId="17"/>
      <p:bldP spid="27" grpId="18" uiExpand="1"/>
      <p:bldP spid="27" grpId="19"/>
      <p:bldP spid="28" grpId="20" uiExpand="1"/>
      <p:bldP spid="28" grpId="21"/>
      <p:bldP spid="24" grpId="22" uiExpand="1"/>
      <p:bldP spid="24" grpId="23"/>
      <p:bldP spid="30" grpId="24" uiExpand="1"/>
      <p:bldP spid="30" grpId="25"/>
      <p:bldP spid="31" grpId="26"/>
      <p:bldP spid="32" grpId="27"/>
      <p:bldP spid="44" grpId="28"/>
      <p:bldP spid="45" grpId="29"/>
      <p:bldP spid="46" grpId="30" build="p"/>
      <p:bldP spid="47" grpId="31"/>
      <p:bldP spid="48" grpId="32"/>
      <p:bldP spid="35" grpId="33"/>
      <p:bldP spid="36" grpId="34" uiExpand="1"/>
      <p:bldP spid="36" grpId="35"/>
      <p:bldP spid="37" grpId="36" uiExpand="1"/>
      <p:bldP spid="37" grpId="37"/>
      <p:bldP spid="38" grpId="38" uiExpand="1"/>
      <p:bldP spid="38" grpId="39"/>
      <p:bldP spid="40" grpId="40"/>
      <p:bldP spid="41" grpId="41" uiExpand="1"/>
      <p:bldP spid="41" grpId="42"/>
      <p:bldP spid="52" grpId="43"/>
      <p:bldP spid="53" grpId="44"/>
      <p:bldP spid="56" grpId="45" uiExpand="1"/>
      <p:bldP spid="56" grpId="46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B05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одержимое 6"/>
          <p:cNvSpPr>
            <a:spLocks noGrp="1"/>
          </p:cNvSpPr>
          <p:nvPr>
            <p:ph idx="10"/>
          </p:nvPr>
        </p:nvSpPr>
        <p:spPr>
          <a:xfrm>
            <a:off x="-180528" y="260648"/>
            <a:ext cx="7848872" cy="1152128"/>
          </a:xfrm>
        </p:spPr>
        <p:txBody>
          <a:bodyPr/>
          <a:lstStyle/>
          <a:p>
            <a:r>
              <a:rPr lang="ru-RU" sz="3600" b="1" smtClean="0">
                <a:solidFill>
                  <a:schemeClr val="bg1"/>
                </a:solidFill>
              </a:rPr>
              <a:t>Преобразуйте в многочлен </a:t>
            </a:r>
          </a:p>
          <a:p>
            <a:r>
              <a:rPr lang="ru-RU" sz="3600" b="1" smtClean="0">
                <a:solidFill>
                  <a:schemeClr val="bg1"/>
                </a:solidFill>
              </a:rPr>
              <a:t>выражение: (х – </a:t>
            </a:r>
            <a:r>
              <a:rPr lang="en-US" sz="3600" b="1" smtClean="0">
                <a:solidFill>
                  <a:schemeClr val="bg1"/>
                </a:solidFill>
              </a:rPr>
              <a:t>y</a:t>
            </a:r>
            <a:r>
              <a:rPr lang="ru-RU" sz="3600" b="1" smtClean="0">
                <a:solidFill>
                  <a:schemeClr val="bg1"/>
                </a:solidFill>
              </a:rPr>
              <a:t>)</a:t>
            </a:r>
            <a:r>
              <a:rPr lang="en-US" sz="3600" b="1" smtClean="0">
                <a:solidFill>
                  <a:schemeClr val="bg1"/>
                </a:solidFill>
              </a:rPr>
              <a:t>(x+2y)</a:t>
            </a:r>
            <a:r>
              <a:rPr lang="ru-RU" sz="3600" b="1" smtClean="0">
                <a:solidFill>
                  <a:schemeClr val="bg1"/>
                </a:solidFill>
              </a:rPr>
              <a:t>(</a:t>
            </a:r>
            <a:r>
              <a:rPr lang="en-US" sz="3600" b="1" smtClean="0">
                <a:solidFill>
                  <a:schemeClr val="bg1"/>
                </a:solidFill>
              </a:rPr>
              <a:t>2x</a:t>
            </a:r>
            <a:r>
              <a:rPr lang="ru-RU" sz="3600" b="1" smtClean="0">
                <a:solidFill>
                  <a:schemeClr val="bg1"/>
                </a:solidFill>
              </a:rPr>
              <a:t> – </a:t>
            </a:r>
            <a:r>
              <a:rPr lang="en-US" sz="3600" b="1" smtClean="0">
                <a:solidFill>
                  <a:schemeClr val="bg1"/>
                </a:solidFill>
              </a:rPr>
              <a:t>y</a:t>
            </a:r>
            <a:r>
              <a:rPr lang="ru-RU" sz="3600" b="1" smtClean="0">
                <a:solidFill>
                  <a:schemeClr val="bg1"/>
                </a:solidFill>
              </a:rPr>
              <a:t>)</a:t>
            </a:r>
          </a:p>
          <a:p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8" name="Содержимое 6"/>
          <p:cNvSpPr>
            <a:spLocks noGrp="1"/>
          </p:cNvSpPr>
          <p:nvPr>
            <p:ph idx="10"/>
          </p:nvPr>
        </p:nvSpPr>
        <p:spPr>
          <a:xfrm>
            <a:off x="0" y="2132856"/>
            <a:ext cx="8892480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Решение: (х – 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r>
              <a:rPr lang="ru-RU" sz="4000" b="1" smtClean="0">
                <a:solidFill>
                  <a:srgbClr val="FFFF00"/>
                </a:solidFill>
              </a:rPr>
              <a:t>)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en-US" sz="4000" b="1" smtClean="0">
                <a:solidFill>
                  <a:srgbClr val="FFFF00"/>
                </a:solidFill>
              </a:rPr>
              <a:t>(x+2y)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ru-RU" sz="4000" b="1" smtClean="0">
                <a:solidFill>
                  <a:srgbClr val="FFFF00"/>
                </a:solidFill>
              </a:rPr>
              <a:t>(</a:t>
            </a:r>
            <a:r>
              <a:rPr lang="en-US" sz="4000" b="1" smtClean="0">
                <a:solidFill>
                  <a:srgbClr val="FFFF00"/>
                </a:solidFill>
              </a:rPr>
              <a:t>2x</a:t>
            </a:r>
            <a:r>
              <a:rPr lang="ru-RU" sz="4000" b="1" smtClean="0">
                <a:solidFill>
                  <a:srgbClr val="FFFF00"/>
                </a:solidFill>
              </a:rPr>
              <a:t> – 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r>
              <a:rPr lang="ru-RU" sz="4000" b="1" smtClean="0">
                <a:solidFill>
                  <a:srgbClr val="FFFF00"/>
                </a:solidFill>
              </a:rPr>
              <a:t>)</a:t>
            </a:r>
            <a:r>
              <a:rPr lang="en-US" sz="4000" b="1" smtClean="0">
                <a:solidFill>
                  <a:srgbClr val="FFFF00"/>
                </a:solidFill>
              </a:rPr>
              <a:t>=</a:t>
            </a:r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9" name="Содержимое 6"/>
          <p:cNvSpPr>
            <a:spLocks noGrp="1"/>
          </p:cNvSpPr>
          <p:nvPr>
            <p:ph idx="10"/>
          </p:nvPr>
        </p:nvSpPr>
        <p:spPr>
          <a:xfrm>
            <a:off x="107504" y="2852936"/>
            <a:ext cx="2088232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(x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0" name="Содержимое 6"/>
          <p:cNvSpPr>
            <a:spLocks noGrp="1"/>
          </p:cNvSpPr>
          <p:nvPr>
            <p:ph idx="10"/>
          </p:nvPr>
        </p:nvSpPr>
        <p:spPr>
          <a:xfrm>
            <a:off x="0" y="4221088"/>
            <a:ext cx="1944216" cy="648072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</a:t>
            </a:r>
            <a:r>
              <a:rPr lang="en-US" sz="4000" b="1" smtClean="0">
                <a:solidFill>
                  <a:srgbClr val="FFFF00"/>
                </a:solidFill>
              </a:rPr>
              <a:t>2x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1" name="Содержимое 6"/>
          <p:cNvSpPr>
            <a:spLocks noGrp="1"/>
          </p:cNvSpPr>
          <p:nvPr>
            <p:ph idx="10"/>
          </p:nvPr>
        </p:nvSpPr>
        <p:spPr>
          <a:xfrm>
            <a:off x="1187624" y="4221088"/>
            <a:ext cx="1728192" cy="648072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x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4" name="Содержимое 6"/>
          <p:cNvSpPr>
            <a:spLocks noGrp="1"/>
          </p:cNvSpPr>
          <p:nvPr>
            <p:ph idx="10"/>
          </p:nvPr>
        </p:nvSpPr>
        <p:spPr>
          <a:xfrm>
            <a:off x="2195736" y="4221088"/>
            <a:ext cx="2232248" cy="720080"/>
          </a:xfrm>
        </p:spPr>
        <p:txBody>
          <a:bodyPr/>
          <a:lstStyle/>
          <a:p>
            <a:r>
              <a:rPr lang="en-US" sz="4000" b="1" smtClean="0">
                <a:solidFill>
                  <a:srgbClr val="FFFF00"/>
                </a:solidFill>
              </a:rPr>
              <a:t> +2x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5" name="Содержимое 6"/>
          <p:cNvSpPr>
            <a:spLocks noGrp="1"/>
          </p:cNvSpPr>
          <p:nvPr>
            <p:ph idx="10"/>
          </p:nvPr>
        </p:nvSpPr>
        <p:spPr>
          <a:xfrm>
            <a:off x="179512" y="5229200"/>
            <a:ext cx="1872208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2x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3275856" y="1916832"/>
            <a:ext cx="1800200" cy="43204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3275856" y="1844824"/>
            <a:ext cx="2664296" cy="50405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4067944" y="1700808"/>
            <a:ext cx="1008112" cy="648072"/>
          </a:xfrm>
          <a:prstGeom prst="curvedDownArrow">
            <a:avLst/>
          </a:prstGeom>
          <a:solidFill>
            <a:srgbClr val="0099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059832" y="2276872"/>
            <a:ext cx="360040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Выгнутая вверх стрелка 30"/>
          <p:cNvSpPr/>
          <p:nvPr/>
        </p:nvSpPr>
        <p:spPr>
          <a:xfrm>
            <a:off x="4067944" y="1700808"/>
            <a:ext cx="1872208" cy="648072"/>
          </a:xfrm>
          <a:prstGeom prst="curvedDownArrow">
            <a:avLst/>
          </a:prstGeom>
          <a:solidFill>
            <a:srgbClr val="0099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u="sng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95936" y="4221088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xy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683568" y="4869160"/>
            <a:ext cx="792088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олилиния 43"/>
          <p:cNvSpPr/>
          <p:nvPr/>
        </p:nvSpPr>
        <p:spPr>
          <a:xfrm>
            <a:off x="1619672" y="4869161"/>
            <a:ext cx="1152128" cy="72008"/>
          </a:xfrm>
          <a:custGeom>
            <a:gdLst>
              <a:gd name="connsiteX0" fmla="*/ 0 w 1282148"/>
              <a:gd name="connsiteY0" fmla="*/ 109330 h 149087"/>
              <a:gd name="connsiteX1" fmla="*/ 19878 w 1282148"/>
              <a:gd name="connsiteY1" fmla="*/ 79513 h 149087"/>
              <a:gd name="connsiteX2" fmla="*/ 49696 w 1282148"/>
              <a:gd name="connsiteY2" fmla="*/ 19878 h 149087"/>
              <a:gd name="connsiteX3" fmla="*/ 89452 w 1282148"/>
              <a:gd name="connsiteY3" fmla="*/ 0 h 149087"/>
              <a:gd name="connsiteX4" fmla="*/ 149087 w 1282148"/>
              <a:gd name="connsiteY4" fmla="*/ 9939 h 149087"/>
              <a:gd name="connsiteX5" fmla="*/ 188843 w 1282148"/>
              <a:gd name="connsiteY5" fmla="*/ 69573 h 149087"/>
              <a:gd name="connsiteX6" fmla="*/ 258417 w 1282148"/>
              <a:gd name="connsiteY6" fmla="*/ 109330 h 149087"/>
              <a:gd name="connsiteX7" fmla="*/ 377687 w 1282148"/>
              <a:gd name="connsiteY7" fmla="*/ 79513 h 149087"/>
              <a:gd name="connsiteX8" fmla="*/ 427383 w 1282148"/>
              <a:gd name="connsiteY8" fmla="*/ 39756 h 149087"/>
              <a:gd name="connsiteX9" fmla="*/ 457200 w 1282148"/>
              <a:gd name="connsiteY9" fmla="*/ 19878 h 149087"/>
              <a:gd name="connsiteX10" fmla="*/ 487017 w 1282148"/>
              <a:gd name="connsiteY10" fmla="*/ 29817 h 149087"/>
              <a:gd name="connsiteX11" fmla="*/ 526774 w 1282148"/>
              <a:gd name="connsiteY11" fmla="*/ 39756 h 149087"/>
              <a:gd name="connsiteX12" fmla="*/ 546652 w 1282148"/>
              <a:gd name="connsiteY12" fmla="*/ 79513 h 149087"/>
              <a:gd name="connsiteX13" fmla="*/ 556591 w 1282148"/>
              <a:gd name="connsiteY13" fmla="*/ 109330 h 149087"/>
              <a:gd name="connsiteX14" fmla="*/ 606287 w 1282148"/>
              <a:gd name="connsiteY14" fmla="*/ 149087 h 149087"/>
              <a:gd name="connsiteX15" fmla="*/ 675861 w 1282148"/>
              <a:gd name="connsiteY15" fmla="*/ 139147 h 149087"/>
              <a:gd name="connsiteX16" fmla="*/ 705678 w 1282148"/>
              <a:gd name="connsiteY16" fmla="*/ 79513 h 149087"/>
              <a:gd name="connsiteX17" fmla="*/ 765313 w 1282148"/>
              <a:gd name="connsiteY17" fmla="*/ 39756 h 149087"/>
              <a:gd name="connsiteX18" fmla="*/ 795130 w 1282148"/>
              <a:gd name="connsiteY18" fmla="*/ 19878 h 149087"/>
              <a:gd name="connsiteX19" fmla="*/ 884583 w 1282148"/>
              <a:gd name="connsiteY19" fmla="*/ 59634 h 149087"/>
              <a:gd name="connsiteX20" fmla="*/ 914400 w 1282148"/>
              <a:gd name="connsiteY20" fmla="*/ 109330 h 149087"/>
              <a:gd name="connsiteX21" fmla="*/ 964096 w 1282148"/>
              <a:gd name="connsiteY21" fmla="*/ 139147 h 149087"/>
              <a:gd name="connsiteX22" fmla="*/ 1003852 w 1282148"/>
              <a:gd name="connsiteY22" fmla="*/ 99391 h 149087"/>
              <a:gd name="connsiteX23" fmla="*/ 1033670 w 1282148"/>
              <a:gd name="connsiteY23" fmla="*/ 69573 h 149087"/>
              <a:gd name="connsiteX24" fmla="*/ 1093304 w 1282148"/>
              <a:gd name="connsiteY24" fmla="*/ 19878 h 149087"/>
              <a:gd name="connsiteX25" fmla="*/ 1192696 w 1282148"/>
              <a:gd name="connsiteY25" fmla="*/ 49695 h 149087"/>
              <a:gd name="connsiteX26" fmla="*/ 1242391 w 1282148"/>
              <a:gd name="connsiteY26" fmla="*/ 109330 h 149087"/>
              <a:gd name="connsiteX27" fmla="*/ 1282148 w 1282148"/>
              <a:gd name="connsiteY27" fmla="*/ 139147 h 14908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82148" h="149087">
                <a:moveTo>
                  <a:pt x="0" y="109330"/>
                </a:moveTo>
                <a:cubicBezTo>
                  <a:pt x="6626" y="99391"/>
                  <a:pt x="14536" y="90197"/>
                  <a:pt x="19878" y="79513"/>
                </a:cubicBezTo>
                <a:cubicBezTo>
                  <a:pt x="32477" y="54314"/>
                  <a:pt x="25279" y="40225"/>
                  <a:pt x="49696" y="19878"/>
                </a:cubicBezTo>
                <a:cubicBezTo>
                  <a:pt x="61078" y="10393"/>
                  <a:pt x="76200" y="6626"/>
                  <a:pt x="89452" y="0"/>
                </a:cubicBezTo>
                <a:cubicBezTo>
                  <a:pt x="109330" y="3313"/>
                  <a:pt x="130671" y="1754"/>
                  <a:pt x="149087" y="9939"/>
                </a:cubicBezTo>
                <a:cubicBezTo>
                  <a:pt x="194143" y="29964"/>
                  <a:pt x="168622" y="39242"/>
                  <a:pt x="188843" y="69573"/>
                </a:cubicBezTo>
                <a:cubicBezTo>
                  <a:pt x="212529" y="105102"/>
                  <a:pt x="220369" y="99818"/>
                  <a:pt x="258417" y="109330"/>
                </a:cubicBezTo>
                <a:cubicBezTo>
                  <a:pt x="298634" y="104303"/>
                  <a:pt x="343992" y="107592"/>
                  <a:pt x="377687" y="79513"/>
                </a:cubicBezTo>
                <a:cubicBezTo>
                  <a:pt x="437630" y="29560"/>
                  <a:pt x="356189" y="63486"/>
                  <a:pt x="427383" y="39756"/>
                </a:cubicBezTo>
                <a:cubicBezTo>
                  <a:pt x="437322" y="33130"/>
                  <a:pt x="445417" y="21842"/>
                  <a:pt x="457200" y="19878"/>
                </a:cubicBezTo>
                <a:cubicBezTo>
                  <a:pt x="467534" y="18156"/>
                  <a:pt x="476943" y="26939"/>
                  <a:pt x="487017" y="29817"/>
                </a:cubicBezTo>
                <a:cubicBezTo>
                  <a:pt x="500152" y="33570"/>
                  <a:pt x="513522" y="36443"/>
                  <a:pt x="526774" y="39756"/>
                </a:cubicBezTo>
                <a:cubicBezTo>
                  <a:pt x="533400" y="53008"/>
                  <a:pt x="540816" y="65894"/>
                  <a:pt x="546652" y="79513"/>
                </a:cubicBezTo>
                <a:cubicBezTo>
                  <a:pt x="550779" y="89143"/>
                  <a:pt x="551201" y="100346"/>
                  <a:pt x="556591" y="109330"/>
                </a:cubicBezTo>
                <a:cubicBezTo>
                  <a:pt x="566031" y="125064"/>
                  <a:pt x="592747" y="140060"/>
                  <a:pt x="606287" y="149087"/>
                </a:cubicBezTo>
                <a:cubicBezTo>
                  <a:pt x="629478" y="145774"/>
                  <a:pt x="654453" y="148662"/>
                  <a:pt x="675861" y="139147"/>
                </a:cubicBezTo>
                <a:cubicBezTo>
                  <a:pt x="694172" y="131009"/>
                  <a:pt x="698433" y="94003"/>
                  <a:pt x="705678" y="79513"/>
                </a:cubicBezTo>
                <a:cubicBezTo>
                  <a:pt x="725290" y="40291"/>
                  <a:pt x="722938" y="50350"/>
                  <a:pt x="765313" y="39756"/>
                </a:cubicBezTo>
                <a:cubicBezTo>
                  <a:pt x="775252" y="33130"/>
                  <a:pt x="783258" y="21197"/>
                  <a:pt x="795130" y="19878"/>
                </a:cubicBezTo>
                <a:cubicBezTo>
                  <a:pt x="839914" y="14902"/>
                  <a:pt x="860544" y="27582"/>
                  <a:pt x="884583" y="59634"/>
                </a:cubicBezTo>
                <a:cubicBezTo>
                  <a:pt x="896174" y="75089"/>
                  <a:pt x="900740" y="95670"/>
                  <a:pt x="914400" y="109330"/>
                </a:cubicBezTo>
                <a:cubicBezTo>
                  <a:pt x="928060" y="122990"/>
                  <a:pt x="947531" y="129208"/>
                  <a:pt x="964096" y="139147"/>
                </a:cubicBezTo>
                <a:cubicBezTo>
                  <a:pt x="1020891" y="120215"/>
                  <a:pt x="973561" y="144827"/>
                  <a:pt x="1003852" y="99391"/>
                </a:cubicBezTo>
                <a:cubicBezTo>
                  <a:pt x="1011649" y="87695"/>
                  <a:pt x="1024671" y="80371"/>
                  <a:pt x="1033670" y="69573"/>
                </a:cubicBezTo>
                <a:cubicBezTo>
                  <a:pt x="1073808" y="21407"/>
                  <a:pt x="1027928" y="52566"/>
                  <a:pt x="1093304" y="19878"/>
                </a:cubicBezTo>
                <a:cubicBezTo>
                  <a:pt x="1151357" y="28171"/>
                  <a:pt x="1155290" y="18523"/>
                  <a:pt x="1192696" y="49695"/>
                </a:cubicBezTo>
                <a:cubicBezTo>
                  <a:pt x="1240211" y="89291"/>
                  <a:pt x="1206854" y="66686"/>
                  <a:pt x="1242391" y="109330"/>
                </a:cubicBezTo>
                <a:cubicBezTo>
                  <a:pt x="1269191" y="141490"/>
                  <a:pt x="1259416" y="139147"/>
                  <a:pt x="1282148" y="139147"/>
                </a:cubicBezTo>
              </a:path>
            </a:pathLst>
          </a:custGeom>
          <a:ln w="76200">
            <a:solidFill>
              <a:srgbClr val="00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2915816" y="4869161"/>
            <a:ext cx="1224136" cy="144016"/>
          </a:xfrm>
          <a:custGeom>
            <a:gdLst>
              <a:gd name="connsiteX0" fmla="*/ 0 w 1282148"/>
              <a:gd name="connsiteY0" fmla="*/ 109330 h 149087"/>
              <a:gd name="connsiteX1" fmla="*/ 19878 w 1282148"/>
              <a:gd name="connsiteY1" fmla="*/ 79513 h 149087"/>
              <a:gd name="connsiteX2" fmla="*/ 49696 w 1282148"/>
              <a:gd name="connsiteY2" fmla="*/ 19878 h 149087"/>
              <a:gd name="connsiteX3" fmla="*/ 89452 w 1282148"/>
              <a:gd name="connsiteY3" fmla="*/ 0 h 149087"/>
              <a:gd name="connsiteX4" fmla="*/ 149087 w 1282148"/>
              <a:gd name="connsiteY4" fmla="*/ 9939 h 149087"/>
              <a:gd name="connsiteX5" fmla="*/ 188843 w 1282148"/>
              <a:gd name="connsiteY5" fmla="*/ 69573 h 149087"/>
              <a:gd name="connsiteX6" fmla="*/ 258417 w 1282148"/>
              <a:gd name="connsiteY6" fmla="*/ 109330 h 149087"/>
              <a:gd name="connsiteX7" fmla="*/ 377687 w 1282148"/>
              <a:gd name="connsiteY7" fmla="*/ 79513 h 149087"/>
              <a:gd name="connsiteX8" fmla="*/ 427383 w 1282148"/>
              <a:gd name="connsiteY8" fmla="*/ 39756 h 149087"/>
              <a:gd name="connsiteX9" fmla="*/ 457200 w 1282148"/>
              <a:gd name="connsiteY9" fmla="*/ 19878 h 149087"/>
              <a:gd name="connsiteX10" fmla="*/ 487017 w 1282148"/>
              <a:gd name="connsiteY10" fmla="*/ 29817 h 149087"/>
              <a:gd name="connsiteX11" fmla="*/ 526774 w 1282148"/>
              <a:gd name="connsiteY11" fmla="*/ 39756 h 149087"/>
              <a:gd name="connsiteX12" fmla="*/ 546652 w 1282148"/>
              <a:gd name="connsiteY12" fmla="*/ 79513 h 149087"/>
              <a:gd name="connsiteX13" fmla="*/ 556591 w 1282148"/>
              <a:gd name="connsiteY13" fmla="*/ 109330 h 149087"/>
              <a:gd name="connsiteX14" fmla="*/ 606287 w 1282148"/>
              <a:gd name="connsiteY14" fmla="*/ 149087 h 149087"/>
              <a:gd name="connsiteX15" fmla="*/ 675861 w 1282148"/>
              <a:gd name="connsiteY15" fmla="*/ 139147 h 149087"/>
              <a:gd name="connsiteX16" fmla="*/ 705678 w 1282148"/>
              <a:gd name="connsiteY16" fmla="*/ 79513 h 149087"/>
              <a:gd name="connsiteX17" fmla="*/ 765313 w 1282148"/>
              <a:gd name="connsiteY17" fmla="*/ 39756 h 149087"/>
              <a:gd name="connsiteX18" fmla="*/ 795130 w 1282148"/>
              <a:gd name="connsiteY18" fmla="*/ 19878 h 149087"/>
              <a:gd name="connsiteX19" fmla="*/ 884583 w 1282148"/>
              <a:gd name="connsiteY19" fmla="*/ 59634 h 149087"/>
              <a:gd name="connsiteX20" fmla="*/ 914400 w 1282148"/>
              <a:gd name="connsiteY20" fmla="*/ 109330 h 149087"/>
              <a:gd name="connsiteX21" fmla="*/ 964096 w 1282148"/>
              <a:gd name="connsiteY21" fmla="*/ 139147 h 149087"/>
              <a:gd name="connsiteX22" fmla="*/ 1003852 w 1282148"/>
              <a:gd name="connsiteY22" fmla="*/ 99391 h 149087"/>
              <a:gd name="connsiteX23" fmla="*/ 1033670 w 1282148"/>
              <a:gd name="connsiteY23" fmla="*/ 69573 h 149087"/>
              <a:gd name="connsiteX24" fmla="*/ 1093304 w 1282148"/>
              <a:gd name="connsiteY24" fmla="*/ 19878 h 149087"/>
              <a:gd name="connsiteX25" fmla="*/ 1192696 w 1282148"/>
              <a:gd name="connsiteY25" fmla="*/ 49695 h 149087"/>
              <a:gd name="connsiteX26" fmla="*/ 1242391 w 1282148"/>
              <a:gd name="connsiteY26" fmla="*/ 109330 h 149087"/>
              <a:gd name="connsiteX27" fmla="*/ 1282148 w 1282148"/>
              <a:gd name="connsiteY27" fmla="*/ 139147 h 14908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82148" h="149087">
                <a:moveTo>
                  <a:pt x="0" y="109330"/>
                </a:moveTo>
                <a:cubicBezTo>
                  <a:pt x="6626" y="99391"/>
                  <a:pt x="14536" y="90197"/>
                  <a:pt x="19878" y="79513"/>
                </a:cubicBezTo>
                <a:cubicBezTo>
                  <a:pt x="32477" y="54314"/>
                  <a:pt x="25279" y="40225"/>
                  <a:pt x="49696" y="19878"/>
                </a:cubicBezTo>
                <a:cubicBezTo>
                  <a:pt x="61078" y="10393"/>
                  <a:pt x="76200" y="6626"/>
                  <a:pt x="89452" y="0"/>
                </a:cubicBezTo>
                <a:cubicBezTo>
                  <a:pt x="109330" y="3313"/>
                  <a:pt x="130671" y="1754"/>
                  <a:pt x="149087" y="9939"/>
                </a:cubicBezTo>
                <a:cubicBezTo>
                  <a:pt x="194143" y="29964"/>
                  <a:pt x="168622" y="39242"/>
                  <a:pt x="188843" y="69573"/>
                </a:cubicBezTo>
                <a:cubicBezTo>
                  <a:pt x="212529" y="105102"/>
                  <a:pt x="220369" y="99818"/>
                  <a:pt x="258417" y="109330"/>
                </a:cubicBezTo>
                <a:cubicBezTo>
                  <a:pt x="298634" y="104303"/>
                  <a:pt x="343992" y="107592"/>
                  <a:pt x="377687" y="79513"/>
                </a:cubicBezTo>
                <a:cubicBezTo>
                  <a:pt x="437630" y="29560"/>
                  <a:pt x="356189" y="63486"/>
                  <a:pt x="427383" y="39756"/>
                </a:cubicBezTo>
                <a:cubicBezTo>
                  <a:pt x="437322" y="33130"/>
                  <a:pt x="445417" y="21842"/>
                  <a:pt x="457200" y="19878"/>
                </a:cubicBezTo>
                <a:cubicBezTo>
                  <a:pt x="467534" y="18156"/>
                  <a:pt x="476943" y="26939"/>
                  <a:pt x="487017" y="29817"/>
                </a:cubicBezTo>
                <a:cubicBezTo>
                  <a:pt x="500152" y="33570"/>
                  <a:pt x="513522" y="36443"/>
                  <a:pt x="526774" y="39756"/>
                </a:cubicBezTo>
                <a:cubicBezTo>
                  <a:pt x="533400" y="53008"/>
                  <a:pt x="540816" y="65894"/>
                  <a:pt x="546652" y="79513"/>
                </a:cubicBezTo>
                <a:cubicBezTo>
                  <a:pt x="550779" y="89143"/>
                  <a:pt x="551201" y="100346"/>
                  <a:pt x="556591" y="109330"/>
                </a:cubicBezTo>
                <a:cubicBezTo>
                  <a:pt x="566031" y="125064"/>
                  <a:pt x="592747" y="140060"/>
                  <a:pt x="606287" y="149087"/>
                </a:cubicBezTo>
                <a:cubicBezTo>
                  <a:pt x="629478" y="145774"/>
                  <a:pt x="654453" y="148662"/>
                  <a:pt x="675861" y="139147"/>
                </a:cubicBezTo>
                <a:cubicBezTo>
                  <a:pt x="694172" y="131009"/>
                  <a:pt x="698433" y="94003"/>
                  <a:pt x="705678" y="79513"/>
                </a:cubicBezTo>
                <a:cubicBezTo>
                  <a:pt x="725290" y="40291"/>
                  <a:pt x="722938" y="50350"/>
                  <a:pt x="765313" y="39756"/>
                </a:cubicBezTo>
                <a:cubicBezTo>
                  <a:pt x="775252" y="33130"/>
                  <a:pt x="783258" y="21197"/>
                  <a:pt x="795130" y="19878"/>
                </a:cubicBezTo>
                <a:cubicBezTo>
                  <a:pt x="839914" y="14902"/>
                  <a:pt x="860544" y="27582"/>
                  <a:pt x="884583" y="59634"/>
                </a:cubicBezTo>
                <a:cubicBezTo>
                  <a:pt x="896174" y="75089"/>
                  <a:pt x="900740" y="95670"/>
                  <a:pt x="914400" y="109330"/>
                </a:cubicBezTo>
                <a:cubicBezTo>
                  <a:pt x="928060" y="122990"/>
                  <a:pt x="947531" y="129208"/>
                  <a:pt x="964096" y="139147"/>
                </a:cubicBezTo>
                <a:cubicBezTo>
                  <a:pt x="1020891" y="120215"/>
                  <a:pt x="973561" y="144827"/>
                  <a:pt x="1003852" y="99391"/>
                </a:cubicBezTo>
                <a:cubicBezTo>
                  <a:pt x="1011649" y="87695"/>
                  <a:pt x="1024671" y="80371"/>
                  <a:pt x="1033670" y="69573"/>
                </a:cubicBezTo>
                <a:cubicBezTo>
                  <a:pt x="1073808" y="21407"/>
                  <a:pt x="1027928" y="52566"/>
                  <a:pt x="1093304" y="19878"/>
                </a:cubicBezTo>
                <a:cubicBezTo>
                  <a:pt x="1151357" y="28171"/>
                  <a:pt x="1155290" y="18523"/>
                  <a:pt x="1192696" y="49695"/>
                </a:cubicBezTo>
                <a:cubicBezTo>
                  <a:pt x="1240211" y="89291"/>
                  <a:pt x="1206854" y="66686"/>
                  <a:pt x="1242391" y="109330"/>
                </a:cubicBezTo>
                <a:cubicBezTo>
                  <a:pt x="1269191" y="141490"/>
                  <a:pt x="1259416" y="139147"/>
                  <a:pt x="1282148" y="139147"/>
                </a:cubicBezTo>
              </a:path>
            </a:pathLst>
          </a:custGeom>
          <a:ln w="76200">
            <a:solidFill>
              <a:srgbClr val="00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одержимое 6"/>
          <p:cNvSpPr>
            <a:spLocks noGrp="1"/>
          </p:cNvSpPr>
          <p:nvPr>
            <p:ph idx="10"/>
          </p:nvPr>
        </p:nvSpPr>
        <p:spPr>
          <a:xfrm>
            <a:off x="755576" y="5877272"/>
            <a:ext cx="7776864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Ответ: </a:t>
            </a:r>
            <a:r>
              <a:rPr lang="en-US" sz="4000" b="1" smtClean="0">
                <a:solidFill>
                  <a:srgbClr val="FFFF00"/>
                </a:solidFill>
              </a:rPr>
              <a:t>2x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r>
              <a:rPr lang="en-US" sz="4000" b="1" smtClean="0">
                <a:solidFill>
                  <a:srgbClr val="FFFF00"/>
                </a:solidFill>
              </a:rPr>
              <a:t>+ x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r>
              <a:rPr lang="ru-RU" sz="4000" b="1" smtClean="0">
                <a:solidFill>
                  <a:srgbClr val="FFFF00"/>
                </a:solidFill>
              </a:rPr>
              <a:t> –</a:t>
            </a:r>
            <a:r>
              <a:rPr lang="en-US" sz="4000" b="1" smtClean="0">
                <a:solidFill>
                  <a:srgbClr val="FFFF00"/>
                </a:solidFill>
              </a:rPr>
              <a:t> 5xy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ru-RU" sz="4000" b="1" baseline="30000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+ </a:t>
            </a:r>
            <a:r>
              <a:rPr lang="en-US" sz="4000" b="1" smtClean="0">
                <a:solidFill>
                  <a:srgbClr val="FFFF00"/>
                </a:solidFill>
              </a:rPr>
              <a:t>2y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smtClean="0"/>
          </a:p>
          <a:p>
            <a:endParaRPr lang="ru-RU" sz="4000" smtClean="0"/>
          </a:p>
          <a:p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smtClean="0"/>
          </a:p>
          <a:p>
            <a:endParaRPr lang="ru-RU" sz="4000" smtClean="0"/>
          </a:p>
          <a:p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smtClean="0"/>
          </a:p>
          <a:p>
            <a:endParaRPr lang="ru-RU" sz="4000" smtClean="0"/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35696" y="5229200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+ x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91880" y="5229200"/>
            <a:ext cx="16738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5xy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4211960" y="4941168"/>
            <a:ext cx="1224136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211960" y="5085184"/>
            <a:ext cx="1224136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763688" y="2852936"/>
            <a:ext cx="1399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+2xy</a:t>
            </a:r>
            <a:endParaRPr lang="ru-RU" sz="4000"/>
          </a:p>
        </p:txBody>
      </p:sp>
      <p:sp>
        <p:nvSpPr>
          <p:cNvPr id="53" name="TextBox 52"/>
          <p:cNvSpPr txBox="1"/>
          <p:nvPr/>
        </p:nvSpPr>
        <p:spPr>
          <a:xfrm>
            <a:off x="5364088" y="2852936"/>
            <a:ext cx="2608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ru-RU" sz="4000" b="1" smtClean="0">
                <a:solidFill>
                  <a:srgbClr val="FFFF00"/>
                </a:solidFill>
              </a:rPr>
              <a:t>(</a:t>
            </a:r>
            <a:r>
              <a:rPr lang="en-US" sz="4000" b="1" smtClean="0">
                <a:solidFill>
                  <a:srgbClr val="FFFF00"/>
                </a:solidFill>
              </a:rPr>
              <a:t>2x</a:t>
            </a:r>
            <a:r>
              <a:rPr lang="ru-RU" sz="4000" b="1" smtClean="0">
                <a:solidFill>
                  <a:srgbClr val="FFFF00"/>
                </a:solidFill>
              </a:rPr>
              <a:t> – 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r>
              <a:rPr lang="ru-RU" sz="4000" b="1" smtClean="0">
                <a:solidFill>
                  <a:srgbClr val="FFFF00"/>
                </a:solidFill>
              </a:rPr>
              <a:t>)</a:t>
            </a:r>
            <a:r>
              <a:rPr lang="en-US" sz="4000" b="1" smtClean="0">
                <a:solidFill>
                  <a:srgbClr val="FFFF00"/>
                </a:solidFill>
              </a:rPr>
              <a:t>=</a:t>
            </a:r>
            <a:endParaRPr lang="ru-RU" sz="4000"/>
          </a:p>
        </p:txBody>
      </p:sp>
      <p:sp>
        <p:nvSpPr>
          <p:cNvPr id="42" name="TextBox 41"/>
          <p:cNvSpPr txBox="1"/>
          <p:nvPr/>
        </p:nvSpPr>
        <p:spPr>
          <a:xfrm>
            <a:off x="3059832" y="2852936"/>
            <a:ext cx="9973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err="1" smtClean="0">
                <a:solidFill>
                  <a:srgbClr val="FFFF00"/>
                </a:solidFill>
              </a:rPr>
              <a:t>xy</a:t>
            </a:r>
            <a:endParaRPr lang="ru-RU" sz="4000"/>
          </a:p>
        </p:txBody>
      </p:sp>
      <p:sp>
        <p:nvSpPr>
          <p:cNvPr id="49" name="Овал 48"/>
          <p:cNvSpPr/>
          <p:nvPr/>
        </p:nvSpPr>
        <p:spPr>
          <a:xfrm>
            <a:off x="4788024" y="2276872"/>
            <a:ext cx="360040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3059832" y="2276872"/>
            <a:ext cx="360040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148064" y="2204864"/>
            <a:ext cx="936104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3419872" y="2276872"/>
            <a:ext cx="864096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4788024" y="2276872"/>
            <a:ext cx="360040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3419872" y="2276872"/>
            <a:ext cx="864096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5148064" y="2204864"/>
            <a:ext cx="936104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1475656" y="3645024"/>
            <a:ext cx="504056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3923928" y="2852936"/>
            <a:ext cx="15872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 </a:t>
            </a:r>
            <a:r>
              <a:rPr lang="en-US" sz="4000" b="1" smtClean="0">
                <a:solidFill>
                  <a:srgbClr val="FFFF00"/>
                </a:solidFill>
              </a:rPr>
              <a:t>2y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)</a:t>
            </a:r>
            <a:endParaRPr lang="ru-RU" sz="4000"/>
          </a:p>
        </p:txBody>
      </p:sp>
      <p:sp>
        <p:nvSpPr>
          <p:cNvPr id="64" name="Овал 63"/>
          <p:cNvSpPr/>
          <p:nvPr/>
        </p:nvSpPr>
        <p:spPr>
          <a:xfrm>
            <a:off x="6372200" y="2060848"/>
            <a:ext cx="1944216" cy="86409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683568" y="3573017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(x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+xy</a:t>
            </a:r>
            <a:r>
              <a:rPr lang="ru-RU" sz="4000" b="1" smtClean="0">
                <a:solidFill>
                  <a:srgbClr val="FFFF00"/>
                </a:solidFill>
              </a:rPr>
              <a:t> – </a:t>
            </a:r>
            <a:r>
              <a:rPr lang="en-US" sz="4000" b="1" smtClean="0">
                <a:solidFill>
                  <a:srgbClr val="FFFF00"/>
                </a:solidFill>
              </a:rPr>
              <a:t>2y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)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ru-RU" sz="4000" b="1" smtClean="0">
                <a:solidFill>
                  <a:srgbClr val="FFFF00"/>
                </a:solidFill>
              </a:rPr>
              <a:t>(</a:t>
            </a:r>
            <a:r>
              <a:rPr lang="en-US" sz="4000" b="1" smtClean="0">
                <a:solidFill>
                  <a:srgbClr val="FFFF00"/>
                </a:solidFill>
              </a:rPr>
              <a:t>2x</a:t>
            </a:r>
            <a:r>
              <a:rPr lang="ru-RU" sz="4000" b="1" smtClean="0">
                <a:solidFill>
                  <a:srgbClr val="FFFF00"/>
                </a:solidFill>
              </a:rPr>
              <a:t> – 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r>
              <a:rPr lang="ru-RU" sz="4000" b="1" smtClean="0">
                <a:solidFill>
                  <a:srgbClr val="FFFF00"/>
                </a:solidFill>
              </a:rPr>
              <a:t>)</a:t>
            </a:r>
            <a:r>
              <a:rPr lang="en-US" sz="4000" b="1" smtClean="0">
                <a:solidFill>
                  <a:srgbClr val="FFFF00"/>
                </a:solidFill>
              </a:rPr>
              <a:t>=</a:t>
            </a:r>
            <a:endParaRPr lang="ru-RU" sz="4000"/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1907704" y="3501008"/>
            <a:ext cx="1080120" cy="0"/>
          </a:xfrm>
          <a:prstGeom prst="line">
            <a:avLst/>
          </a:prstGeom>
          <a:ln w="508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3131840" y="3501008"/>
            <a:ext cx="864096" cy="0"/>
          </a:xfrm>
          <a:prstGeom prst="line">
            <a:avLst/>
          </a:prstGeom>
          <a:ln w="508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Овал 68"/>
          <p:cNvSpPr/>
          <p:nvPr/>
        </p:nvSpPr>
        <p:spPr>
          <a:xfrm>
            <a:off x="4788024" y="3645024"/>
            <a:ext cx="648072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5508104" y="3645024"/>
            <a:ext cx="79208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1475656" y="3645024"/>
            <a:ext cx="504056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4788024" y="3645024"/>
            <a:ext cx="648072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1979712" y="3717032"/>
            <a:ext cx="1008112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5508104" y="3645024"/>
            <a:ext cx="79208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1979712" y="3717032"/>
            <a:ext cx="1008112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4788024" y="3645024"/>
            <a:ext cx="648072" cy="576064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2987824" y="3573016"/>
            <a:ext cx="1296144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508104" y="3645024"/>
            <a:ext cx="79208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5004048" y="4221088"/>
            <a:ext cx="2217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   </a:t>
            </a:r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4xy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/>
          </a:p>
        </p:txBody>
      </p:sp>
      <p:sp>
        <p:nvSpPr>
          <p:cNvPr id="80" name="Овал 79"/>
          <p:cNvSpPr/>
          <p:nvPr/>
        </p:nvSpPr>
        <p:spPr>
          <a:xfrm>
            <a:off x="2987824" y="3573016"/>
            <a:ext cx="1296144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TextBox 81"/>
          <p:cNvSpPr txBox="1"/>
          <p:nvPr/>
        </p:nvSpPr>
        <p:spPr>
          <a:xfrm>
            <a:off x="6300192" y="4221088"/>
            <a:ext cx="2792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     </a:t>
            </a:r>
            <a:r>
              <a:rPr lang="ru-RU" sz="4000" b="1" smtClean="0">
                <a:solidFill>
                  <a:srgbClr val="FFFF00"/>
                </a:solidFill>
              </a:rPr>
              <a:t>+</a:t>
            </a:r>
            <a:r>
              <a:rPr lang="en-US" sz="4000" b="1" smtClean="0">
                <a:solidFill>
                  <a:srgbClr val="FFFF00"/>
                </a:solidFill>
              </a:rPr>
              <a:t>2y</a:t>
            </a:r>
            <a:r>
              <a:rPr lang="en-US" sz="4000" b="1" baseline="30000" smtClean="0">
                <a:solidFill>
                  <a:srgbClr val="FFFF00"/>
                </a:solidFill>
              </a:rPr>
              <a:t>3 </a:t>
            </a:r>
            <a:r>
              <a:rPr lang="en-US" sz="4000" b="1" smtClean="0">
                <a:solidFill>
                  <a:srgbClr val="FFFF00"/>
                </a:solidFill>
              </a:rPr>
              <a:t>=</a:t>
            </a:r>
            <a:endParaRPr lang="ru-RU" sz="4000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5652120" y="4941168"/>
            <a:ext cx="1368152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5652120" y="5085184"/>
            <a:ext cx="1368152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7308304" y="4941168"/>
            <a:ext cx="1080120" cy="0"/>
          </a:xfrm>
          <a:prstGeom prst="line">
            <a:avLst/>
          </a:prstGeom>
          <a:ln w="508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7308304" y="5085184"/>
            <a:ext cx="1080120" cy="0"/>
          </a:xfrm>
          <a:prstGeom prst="line">
            <a:avLst/>
          </a:prstGeom>
          <a:ln w="508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7308304" y="5229200"/>
            <a:ext cx="1080120" cy="0"/>
          </a:xfrm>
          <a:prstGeom prst="line">
            <a:avLst/>
          </a:prstGeom>
          <a:ln w="508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004048" y="5229200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 + </a:t>
            </a:r>
            <a:r>
              <a:rPr lang="en-US" sz="4000" b="1" smtClean="0">
                <a:solidFill>
                  <a:srgbClr val="FFFF00"/>
                </a:solidFill>
              </a:rPr>
              <a:t>2y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1907704" y="4221088"/>
            <a:ext cx="1080120" cy="0"/>
          </a:xfrm>
          <a:prstGeom prst="line">
            <a:avLst/>
          </a:prstGeom>
          <a:ln w="508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  <p:cond evt="onBegin" delay="0">
                          <p:tn val="36"/>
                        </p:cond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4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  <p:cond evt="onBegin" delay="0">
                          <p:tn val="50"/>
                        </p:cond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  <p:cond evt="onBegin" delay="0">
                          <p:tn val="61"/>
                        </p:cond>
                      </p:stCondLst>
                      <p:childTnLst>
                        <p:par>
                          <p:cTn id="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70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  <p:cond evt="onBegin" delay="0">
                          <p:tn val="75"/>
                        </p:cond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  <p:cond evt="onBegin" delay="0">
                          <p:tn val="86"/>
                        </p:cond>
                      </p:stCondLst>
                      <p:childTnLst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9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  <p:cond evt="onBegin" delay="0">
                          <p:tn val="100"/>
                        </p:cond>
                      </p:stCondLst>
                      <p:childTnLst>
                        <p:par>
                          <p:cTn id="1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  <p:cond evt="onBegin" delay="0">
                          <p:tn val="111"/>
                        </p:cond>
                      </p:stCondLst>
                      <p:childTnLst>
                        <p:par>
                          <p:cTn id="1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6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7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120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  <p:cond evt="onBegin" delay="0">
                          <p:tn val="125"/>
                        </p:cond>
                      </p:stCondLst>
                      <p:childTnLst>
                        <p:par>
                          <p:cTn id="1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  <p:cond evt="onBegin" delay="0">
                          <p:tn val="139"/>
                        </p:cond>
                      </p:stCondLst>
                      <p:childTnLst>
                        <p:par>
                          <p:cTn id="1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  <p:cond evt="onBegin" delay="0">
                          <p:tn val="147"/>
                        </p:cond>
                      </p:stCondLst>
                      <p:childTnLst>
                        <p:par>
                          <p:cTn id="1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2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3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1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  <p:cond evt="onBegin" delay="0">
                          <p:tn val="158"/>
                        </p:cond>
                      </p:stCondLst>
                      <p:childTnLst>
                        <p:par>
                          <p:cTn id="1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  <p:cond evt="onBegin" delay="0">
                          <p:tn val="166"/>
                        </p:cond>
                      </p:stCondLst>
                      <p:childTnLst>
                        <p:par>
                          <p:cTn id="1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1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  <p:cond evt="onBegin" delay="0">
                          <p:tn val="179"/>
                        </p:cond>
                      </p:stCondLst>
                      <p:childTnLst>
                        <p:par>
                          <p:cTn id="1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  <p:cond evt="onBegin" delay="0">
                          <p:tn val="187"/>
                        </p:cond>
                      </p:stCondLst>
                      <p:childTnLst>
                        <p:par>
                          <p:cTn id="18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 nodeType="clickPar">
                      <p:stCondLst>
                        <p:cond delay="indefinite"/>
                        <p:cond evt="onBegin" delay="0">
                          <p:tn val="200"/>
                        </p:cond>
                      </p:stCondLst>
                      <p:childTnLst>
                        <p:par>
                          <p:cTn id="2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  <p:cond evt="onBegin" delay="0">
                          <p:tn val="208"/>
                        </p:cond>
                      </p:stCondLst>
                      <p:childTnLst>
                        <p:par>
                          <p:cTn id="2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3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4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 nodeType="clickPar">
                      <p:stCondLst>
                        <p:cond delay="indefinite"/>
                        <p:cond evt="onBegin" delay="0">
                          <p:tn val="221"/>
                        </p:cond>
                      </p:stCondLst>
                      <p:childTnLst>
                        <p:par>
                          <p:cTn id="2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 nodeType="clickPar">
                      <p:stCondLst>
                        <p:cond delay="indefinite"/>
                        <p:cond evt="onBegin" delay="0">
                          <p:tn val="229"/>
                        </p:cond>
                      </p:stCondLst>
                      <p:childTnLst>
                        <p:par>
                          <p:cTn id="2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4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5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6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  <p:cond evt="onBegin" delay="0">
                          <p:tn val="242"/>
                        </p:cond>
                      </p:stCondLst>
                      <p:childTnLst>
                        <p:par>
                          <p:cTn id="2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 nodeType="clickPar">
                      <p:stCondLst>
                        <p:cond delay="indefinite"/>
                        <p:cond evt="onBegin" delay="0">
                          <p:tn val="250"/>
                        </p:cond>
                      </p:stCondLst>
                      <p:childTnLst>
                        <p:par>
                          <p:cTn id="2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5" dur="80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6" dur="80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7" dur="80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 nodeType="clickPar">
                      <p:stCondLst>
                        <p:cond delay="indefinite"/>
                        <p:cond evt="onBegin" delay="0">
                          <p:tn val="263"/>
                        </p:cond>
                      </p:stCondLst>
                      <p:childTnLst>
                        <p:par>
                          <p:cTn id="2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 nodeType="clickPar">
                      <p:stCondLst>
                        <p:cond delay="indefinite"/>
                        <p:cond evt="onBegin" delay="0">
                          <p:tn val="271"/>
                        </p:cond>
                      </p:stCondLst>
                      <p:childTnLst>
                        <p:par>
                          <p:cTn id="2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6" dur="8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7" dur="8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8" dur="8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 nodeType="clickPar">
                      <p:stCondLst>
                        <p:cond delay="indefinite"/>
                        <p:cond evt="onBegin" delay="0">
                          <p:tn val="284"/>
                        </p:cond>
                      </p:stCondLst>
                      <p:childTnLst>
                        <p:par>
                          <p:cTn id="28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 nodeType="clickPar">
                      <p:stCondLst>
                        <p:cond delay="indefinite"/>
                        <p:cond evt="onBegin" delay="0">
                          <p:tn val="289"/>
                        </p:cond>
                      </p:stCondLst>
                      <p:childTnLst>
                        <p:par>
                          <p:cTn id="2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4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5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6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 nodeType="clickPar">
                      <p:stCondLst>
                        <p:cond delay="indefinite"/>
                        <p:cond evt="onBegin" delay="0">
                          <p:tn val="296"/>
                        </p:cond>
                      </p:stCondLst>
                      <p:childTnLst>
                        <p:par>
                          <p:cTn id="2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 nodeType="clickPar">
                      <p:stCondLst>
                        <p:cond delay="indefinite"/>
                        <p:cond evt="onBegin" delay="0">
                          <p:tn val="304"/>
                        </p:cond>
                      </p:stCondLst>
                      <p:childTnLst>
                        <p:par>
                          <p:cTn id="30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9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0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1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 nodeType="clickPar">
                      <p:stCondLst>
                        <p:cond delay="indefinite"/>
                        <p:cond evt="onBegin" delay="0">
                          <p:tn val="311"/>
                        </p:cond>
                      </p:stCondLst>
                      <p:childTnLst>
                        <p:par>
                          <p:cTn id="3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2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5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 nodeType="clickPar">
                      <p:stCondLst>
                        <p:cond delay="indefinite"/>
                        <p:cond evt="onBegin" delay="0">
                          <p:tn val="325"/>
                        </p:cond>
                      </p:stCondLst>
                      <p:childTnLst>
                        <p:par>
                          <p:cTn id="3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0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1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2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 nodeType="clickPar">
                      <p:stCondLst>
                        <p:cond delay="indefinite"/>
                        <p:cond evt="onBegin" delay="0">
                          <p:tn val="332"/>
                        </p:cond>
                      </p:stCondLst>
                      <p:childTnLst>
                        <p:par>
                          <p:cTn id="3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 nodeType="clickPar">
                      <p:stCondLst>
                        <p:cond delay="indefinite"/>
                        <p:cond evt="onBegin" delay="0">
                          <p:tn val="343"/>
                        </p:cond>
                      </p:stCondLst>
                      <p:childTnLst>
                        <p:par>
                          <p:cTn id="3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8" dur="80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9" dur="80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0" dur="80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 nodeType="clickPar">
                      <p:stCondLst>
                        <p:cond delay="indefinite"/>
                        <p:cond evt="onBegin" delay="0">
                          <p:tn val="350"/>
                        </p:cond>
                      </p:stCondLst>
                      <p:childTnLst>
                        <p:par>
                          <p:cTn id="3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1" build="p"/>
      <p:bldP spid="9" grpId="2" build="p"/>
      <p:bldP spid="10" grpId="3" build="p"/>
      <p:bldP spid="11" grpId="4" build="p"/>
      <p:bldP spid="14" grpId="5" build="p"/>
      <p:bldP spid="15" grpId="6" build="p"/>
      <p:bldP spid="19" grpId="7"/>
      <p:bldP spid="20" grpId="8"/>
      <p:bldP spid="21" grpId="9"/>
      <p:bldP spid="23" grpId="10" uiExpand="1"/>
      <p:bldP spid="23" grpId="11"/>
      <p:bldP spid="31" grpId="12"/>
      <p:bldP spid="32" grpId="13"/>
      <p:bldP spid="44" grpId="14"/>
      <p:bldP spid="45" grpId="15"/>
      <p:bldP spid="46" grpId="16" build="p"/>
      <p:bldP spid="47" grpId="17"/>
      <p:bldP spid="48" grpId="18"/>
      <p:bldP spid="52" grpId="19"/>
      <p:bldP spid="53" grpId="20"/>
      <p:bldP spid="42" grpId="21"/>
      <p:bldP spid="49" grpId="22" uiExpand="1"/>
      <p:bldP spid="49" grpId="23"/>
      <p:bldP spid="54" grpId="24" uiExpand="1"/>
      <p:bldP spid="54" grpId="25"/>
      <p:bldP spid="55" grpId="26" uiExpand="1"/>
      <p:bldP spid="55" grpId="27"/>
      <p:bldP spid="57" grpId="28" uiExpand="1"/>
      <p:bldP spid="57" grpId="29"/>
      <p:bldP spid="58" grpId="30" uiExpand="1"/>
      <p:bldP spid="58" grpId="31"/>
      <p:bldP spid="59" grpId="32" uiExpand="1"/>
      <p:bldP spid="59" grpId="33"/>
      <p:bldP spid="61" grpId="34" uiExpand="1"/>
      <p:bldP spid="61" grpId="35"/>
      <p:bldP spid="62" grpId="36" uiExpand="1"/>
      <p:bldP spid="62" grpId="37"/>
      <p:bldP spid="63" grpId="38"/>
      <p:bldP spid="64" grpId="39" uiExpand="1"/>
      <p:bldP spid="64" grpId="40"/>
      <p:bldP spid="65" grpId="41"/>
      <p:bldP spid="69" grpId="42" uiExpand="1"/>
      <p:bldP spid="69" grpId="43"/>
      <p:bldP spid="70" grpId="44" uiExpand="1"/>
      <p:bldP spid="70" grpId="45"/>
      <p:bldP spid="71" grpId="46" uiExpand="1"/>
      <p:bldP spid="71" grpId="47"/>
      <p:bldP spid="72" grpId="48" uiExpand="1"/>
      <p:bldP spid="72" grpId="49"/>
      <p:bldP spid="73" grpId="50" uiExpand="1"/>
      <p:bldP spid="73" grpId="51"/>
      <p:bldP spid="74" grpId="52" uiExpand="1"/>
      <p:bldP spid="74" grpId="53"/>
      <p:bldP spid="75" grpId="54" uiExpand="1"/>
      <p:bldP spid="75" grpId="55"/>
      <p:bldP spid="76" grpId="56" uiExpand="1"/>
      <p:bldP spid="76" grpId="57"/>
      <p:bldP spid="77" grpId="58" uiExpand="1"/>
      <p:bldP spid="77" grpId="59"/>
      <p:bldP spid="78" grpId="60" uiExpand="1"/>
      <p:bldP spid="78" grpId="61"/>
      <p:bldP spid="79" grpId="62"/>
      <p:bldP spid="80" grpId="63" uiExpand="1"/>
      <p:bldP spid="80" grpId="64"/>
      <p:bldP spid="82" grpId="65"/>
      <p:bldP spid="90" grpId="66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99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5184576" cy="7200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000" spc="50" smtClean="0">
                <a:ln w="11430"/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повторения:</a:t>
            </a:r>
            <a:endParaRPr lang="ru-RU" sz="5000" spc="50">
              <a:ln w="11430"/>
              <a:solidFill>
                <a:srgbClr val="FFFF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3568" y="1124744"/>
            <a:ext cx="6188615" cy="35996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83568" y="4797152"/>
            <a:ext cx="6192688" cy="1584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99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7544" y="1772816"/>
            <a:ext cx="8253526" cy="41044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Заголовок 1"/>
          <p:cNvSpPr txBox="1"/>
          <p:nvPr/>
        </p:nvSpPr>
        <p:spPr>
          <a:xfrm>
            <a:off x="1475656" y="260648"/>
            <a:ext cx="5184576" cy="72008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000" b="1" i="0" u="none" strike="noStrike" kern="1200" cap="none" spc="50" normalizeH="0" baseline="0" noProof="0" smtClean="0">
                <a:ln w="11430"/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Из повторения:</a:t>
            </a:r>
            <a:endParaRPr kumimoji="0" lang="ru-RU" sz="5000" b="1" i="0" u="none" strike="noStrike" kern="1200" cap="none" spc="50" normalizeH="0" baseline="0" noProof="0">
              <a:ln w="11430"/>
              <a:solidFill>
                <a:srgbClr val="FFFF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B05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1069514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Линейные уравнения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5" name="Рисунок 4" descr="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80728"/>
            <a:ext cx="7620000" cy="5334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0" y="5301208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0" y="5301208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99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784976" cy="709474"/>
          </a:xfrm>
        </p:spPr>
        <p:txBody>
          <a:bodyPr/>
          <a:lstStyle/>
          <a:p>
            <a:pPr algn="ctr"/>
            <a:r>
              <a:rPr lang="ru-RU" sz="3600" smtClean="0">
                <a:solidFill>
                  <a:srgbClr val="FFFF00"/>
                </a:solidFill>
              </a:rPr>
              <a:t>Уравнения, сводящиеся к линейным</a:t>
            </a:r>
            <a:endParaRPr lang="ru-RU" sz="3600">
              <a:solidFill>
                <a:srgbClr val="FFFF00"/>
              </a:solidFill>
            </a:endParaRPr>
          </a:p>
        </p:txBody>
      </p:sp>
      <p:pic>
        <p:nvPicPr>
          <p:cNvPr id="8" name="Рисунок 7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5" y="980728"/>
            <a:ext cx="7715143" cy="5400600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7380312" y="836712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7452320" y="116632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 descr="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971600" y="4365104"/>
            <a:ext cx="1495475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flip="none" rotWithShape="1">
          <a:gsLst>
            <a:gs pos="0">
              <a:srgbClr val="0099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5184576" cy="7200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000" spc="50" smtClean="0">
                <a:ln w="11430"/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повторения:</a:t>
            </a:r>
            <a:endParaRPr lang="ru-RU" sz="5000" spc="50">
              <a:ln w="11430"/>
              <a:solidFill>
                <a:srgbClr val="FFFF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-2326"/>
          <a:stretch>
            <a:fillRect/>
          </a:stretch>
        </p:blipFill>
        <p:spPr bwMode="auto">
          <a:xfrm>
            <a:off x="323528" y="1196752"/>
            <a:ext cx="5472608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23528" y="4581128"/>
            <a:ext cx="5472608" cy="17751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878362" y="1700808"/>
            <a:ext cx="32656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smtClean="0">
                <a:solidFill>
                  <a:srgbClr val="FFFF00"/>
                </a:solidFill>
              </a:rPr>
              <a:t>-40+30=-10</a:t>
            </a:r>
          </a:p>
          <a:p>
            <a:r>
              <a:rPr lang="ru-RU" sz="3500" b="1" smtClean="0">
                <a:solidFill>
                  <a:srgbClr val="FFFF00"/>
                </a:solidFill>
              </a:rPr>
              <a:t>-30+40=10</a:t>
            </a:r>
          </a:p>
          <a:p>
            <a:r>
              <a:rPr lang="ru-RU" sz="3500" b="1" smtClean="0">
                <a:solidFill>
                  <a:srgbClr val="FFFF00"/>
                </a:solidFill>
              </a:rPr>
              <a:t>-40+(-30)=-70</a:t>
            </a:r>
          </a:p>
          <a:p>
            <a:r>
              <a:rPr lang="ru-RU" sz="3500" b="1" smtClean="0">
                <a:solidFill>
                  <a:srgbClr val="FFFF00"/>
                </a:solidFill>
              </a:rPr>
              <a:t>-40-30=-70</a:t>
            </a:r>
            <a:endParaRPr lang="ru-RU" sz="3500" b="1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78362" y="4293096"/>
            <a:ext cx="32656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smtClean="0">
                <a:solidFill>
                  <a:srgbClr val="FFFF00"/>
                </a:solidFill>
              </a:rPr>
              <a:t>-5а+2а=-3а</a:t>
            </a:r>
          </a:p>
          <a:p>
            <a:r>
              <a:rPr lang="ru-RU" sz="3500" b="1" smtClean="0">
                <a:solidFill>
                  <a:srgbClr val="FFFF00"/>
                </a:solidFill>
              </a:rPr>
              <a:t>-2х+5х=3х</a:t>
            </a:r>
          </a:p>
          <a:p>
            <a:r>
              <a:rPr lang="ru-RU" sz="3500" b="1" smtClean="0">
                <a:solidFill>
                  <a:srgbClr val="FFFF00"/>
                </a:solidFill>
              </a:rPr>
              <a:t>-2</a:t>
            </a:r>
            <a:r>
              <a:rPr lang="en-US" sz="3500" b="1" smtClean="0">
                <a:solidFill>
                  <a:srgbClr val="FFFF00"/>
                </a:solidFill>
              </a:rPr>
              <a:t>y</a:t>
            </a:r>
            <a:r>
              <a:rPr lang="ru-RU" sz="3500" b="1" smtClean="0">
                <a:solidFill>
                  <a:srgbClr val="FFFF00"/>
                </a:solidFill>
              </a:rPr>
              <a:t>+(-3</a:t>
            </a:r>
            <a:r>
              <a:rPr lang="en-US" sz="3500" b="1" smtClean="0">
                <a:solidFill>
                  <a:srgbClr val="FFFF00"/>
                </a:solidFill>
              </a:rPr>
              <a:t>y</a:t>
            </a:r>
            <a:r>
              <a:rPr lang="ru-RU" sz="3500" b="1" smtClean="0">
                <a:solidFill>
                  <a:srgbClr val="FFFF00"/>
                </a:solidFill>
              </a:rPr>
              <a:t>)=-</a:t>
            </a:r>
            <a:r>
              <a:rPr lang="en-US" sz="3500" b="1" smtClean="0">
                <a:solidFill>
                  <a:srgbClr val="FFFF00"/>
                </a:solidFill>
              </a:rPr>
              <a:t>5y</a:t>
            </a:r>
            <a:endParaRPr lang="ru-RU" sz="3500" b="1" smtClean="0">
              <a:solidFill>
                <a:srgbClr val="FFFF00"/>
              </a:solidFill>
            </a:endParaRPr>
          </a:p>
          <a:p>
            <a:r>
              <a:rPr lang="ru-RU" sz="3500" b="1" smtClean="0">
                <a:solidFill>
                  <a:srgbClr val="FFFF00"/>
                </a:solidFill>
              </a:rPr>
              <a:t>-</a:t>
            </a:r>
            <a:r>
              <a:rPr lang="en-US" sz="3500" b="1" smtClean="0">
                <a:solidFill>
                  <a:srgbClr val="FFFF00"/>
                </a:solidFill>
              </a:rPr>
              <a:t>3m</a:t>
            </a:r>
            <a:r>
              <a:rPr lang="ru-RU" sz="3500" b="1" smtClean="0">
                <a:solidFill>
                  <a:srgbClr val="FFFF00"/>
                </a:solidFill>
              </a:rPr>
              <a:t>-</a:t>
            </a:r>
            <a:r>
              <a:rPr lang="en-US" sz="3500" b="1" smtClean="0">
                <a:solidFill>
                  <a:srgbClr val="FFFF00"/>
                </a:solidFill>
              </a:rPr>
              <a:t>2m</a:t>
            </a:r>
            <a:r>
              <a:rPr lang="ru-RU" sz="3500" b="1" smtClean="0">
                <a:solidFill>
                  <a:srgbClr val="FFFF00"/>
                </a:solidFill>
              </a:rPr>
              <a:t>=-</a:t>
            </a:r>
            <a:r>
              <a:rPr lang="en-US" sz="3500" b="1" smtClean="0">
                <a:solidFill>
                  <a:srgbClr val="FFFF00"/>
                </a:solidFill>
              </a:rPr>
              <a:t>5m</a:t>
            </a:r>
            <a:endParaRPr lang="ru-RU" sz="35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3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1"/>
      <p:bldP spid="9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</p:pic>
      <p:pic>
        <p:nvPicPr>
          <p:cNvPr id="7" name="Рисунок 6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971600" y="4365104"/>
            <a:ext cx="1495475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99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https://myslide.ru/documents_7/b5347d10cd85ebc7220c797abcde2bcf/img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87624" y="836712"/>
            <a:ext cx="6912768" cy="5184576"/>
          </a:xfrm>
          <a:prstGeom prst="rect">
            <a:avLst/>
          </a:prstGeom>
          <a:noFill/>
          <a:ln w="76200">
            <a:solidFill>
              <a:srgbClr val="009900"/>
            </a:solidFill>
          </a:ln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156176" y="2060848"/>
            <a:ext cx="1063427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bestanimationgif.com/gallery/files/full/prazdniki/1_sentjabrja/7824-lussi-nbzT76QA6Z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763688" y="1916832"/>
            <a:ext cx="1387578" cy="13681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99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5184576" cy="7200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000" spc="50" smtClean="0">
                <a:ln w="11430"/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повторения:</a:t>
            </a:r>
            <a:endParaRPr lang="ru-RU" sz="5000" spc="50">
              <a:ln w="11430"/>
              <a:solidFill>
                <a:srgbClr val="FFFF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3933056"/>
            <a:ext cx="21602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mtClean="0">
                <a:solidFill>
                  <a:srgbClr val="FFFF00"/>
                </a:solidFill>
              </a:rPr>
              <a:t>5</a:t>
            </a:r>
            <a:r>
              <a:rPr lang="ru-RU" sz="3200" smtClean="0">
                <a:solidFill>
                  <a:srgbClr val="FFFF00"/>
                </a:solidFill>
              </a:rPr>
              <a:t>•</a:t>
            </a:r>
            <a:r>
              <a:rPr lang="ru-RU" sz="3000" b="1" smtClean="0">
                <a:solidFill>
                  <a:srgbClr val="FFFF00"/>
                </a:solidFill>
              </a:rPr>
              <a:t>3=15</a:t>
            </a:r>
          </a:p>
          <a:p>
            <a:r>
              <a:rPr lang="ru-RU" sz="3000" b="1" smtClean="0">
                <a:solidFill>
                  <a:srgbClr val="FFFF00"/>
                </a:solidFill>
              </a:rPr>
              <a:t>-5</a:t>
            </a:r>
            <a:r>
              <a:rPr lang="ru-RU" sz="3200" smtClean="0">
                <a:solidFill>
                  <a:srgbClr val="FFFF00"/>
                </a:solidFill>
              </a:rPr>
              <a:t>•</a:t>
            </a:r>
            <a:r>
              <a:rPr lang="ru-RU" sz="3000" b="1" smtClean="0">
                <a:solidFill>
                  <a:srgbClr val="FFFF00"/>
                </a:solidFill>
              </a:rPr>
              <a:t>3=-15</a:t>
            </a:r>
          </a:p>
          <a:p>
            <a:r>
              <a:rPr lang="ru-RU" sz="3000" b="1" smtClean="0">
                <a:solidFill>
                  <a:srgbClr val="FFFF00"/>
                </a:solidFill>
              </a:rPr>
              <a:t>5</a:t>
            </a:r>
            <a:r>
              <a:rPr lang="ru-RU" sz="3200" smtClean="0">
                <a:solidFill>
                  <a:srgbClr val="FFFF00"/>
                </a:solidFill>
              </a:rPr>
              <a:t>•(-</a:t>
            </a:r>
            <a:r>
              <a:rPr lang="ru-RU" sz="3000" b="1" smtClean="0">
                <a:solidFill>
                  <a:srgbClr val="FFFF00"/>
                </a:solidFill>
              </a:rPr>
              <a:t>3)=-15</a:t>
            </a:r>
          </a:p>
          <a:p>
            <a:r>
              <a:rPr lang="ru-RU" sz="3000" b="1" smtClean="0">
                <a:solidFill>
                  <a:srgbClr val="FFFF00"/>
                </a:solidFill>
              </a:rPr>
              <a:t>-5</a:t>
            </a:r>
            <a:r>
              <a:rPr lang="ru-RU" sz="3200" smtClean="0">
                <a:solidFill>
                  <a:srgbClr val="FFFF00"/>
                </a:solidFill>
              </a:rPr>
              <a:t>•(-</a:t>
            </a:r>
            <a:r>
              <a:rPr lang="ru-RU" sz="3000" b="1" smtClean="0">
                <a:solidFill>
                  <a:srgbClr val="FFFF00"/>
                </a:solidFill>
              </a:rPr>
              <a:t>3)=15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lum/>
          </a:blip>
          <a:stretch>
            <a:fillRect/>
          </a:stretch>
        </p:blipFill>
        <p:spPr bwMode="auto">
          <a:xfrm>
            <a:off x="179512" y="764704"/>
            <a:ext cx="6264696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91408" y="3429000"/>
            <a:ext cx="5152592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Рисунок 10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99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8917" name="Picture 5" descr="https://xn----8sbanwvcjzh9e.xn--p1ai/800/600/http/advour.ru/wp-content/uploads/1/1/4/11405c93afd7a9106c87662bf8ac4d47.jpe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3608" y="1052736"/>
            <a:ext cx="4536504" cy="34023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5184576" cy="7200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000" spc="50" smtClean="0">
                <a:ln w="11430"/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повторения:</a:t>
            </a:r>
            <a:endParaRPr lang="ru-RU" sz="5000" spc="50">
              <a:ln w="11430"/>
              <a:solidFill>
                <a:srgbClr val="FFFF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7544" y="4581128"/>
            <a:ext cx="5832648" cy="1800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516216" y="44371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mtClean="0">
                <a:solidFill>
                  <a:srgbClr val="FFFF00"/>
                </a:solidFill>
              </a:rPr>
              <a:t>15:3=5</a:t>
            </a:r>
          </a:p>
          <a:p>
            <a:r>
              <a:rPr lang="ru-RU" sz="3000" b="1" smtClean="0">
                <a:solidFill>
                  <a:srgbClr val="FFFF00"/>
                </a:solidFill>
              </a:rPr>
              <a:t>-15:3=-5</a:t>
            </a:r>
          </a:p>
          <a:p>
            <a:r>
              <a:rPr lang="ru-RU" sz="3000" b="1" smtClean="0">
                <a:solidFill>
                  <a:srgbClr val="FFFF00"/>
                </a:solidFill>
              </a:rPr>
              <a:t>15</a:t>
            </a:r>
            <a:r>
              <a:rPr lang="ru-RU" sz="3000" b="1" smtClean="0">
                <a:solidFill>
                  <a:srgbClr val="FFFF00"/>
                </a:solidFill>
                <a:sym typeface="Wingdings" pitchFamily="2" charset="2"/>
              </a:rPr>
              <a:t>:(-3)=-5</a:t>
            </a:r>
            <a:endParaRPr lang="ru-RU" sz="3000" b="1" smtClean="0">
              <a:solidFill>
                <a:srgbClr val="FFFF00"/>
              </a:solidFill>
            </a:endParaRPr>
          </a:p>
          <a:p>
            <a:r>
              <a:rPr lang="ru-RU" sz="3000" b="1" smtClean="0">
                <a:solidFill>
                  <a:srgbClr val="FFFF00"/>
                </a:solidFill>
              </a:rPr>
              <a:t>-15:(-3)=5</a:t>
            </a:r>
            <a:endParaRPr lang="ru-RU" sz="3000" b="1">
              <a:solidFill>
                <a:srgbClr val="FFFF00"/>
              </a:solidFill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7468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одержимое 6"/>
          <p:cNvSpPr>
            <a:spLocks noGrp="1"/>
          </p:cNvSpPr>
          <p:nvPr>
            <p:ph idx="10"/>
          </p:nvPr>
        </p:nvSpPr>
        <p:spPr>
          <a:xfrm>
            <a:off x="323528" y="260648"/>
            <a:ext cx="8352928" cy="1584176"/>
          </a:xfrm>
        </p:spPr>
        <p:txBody>
          <a:bodyPr/>
          <a:lstStyle/>
          <a:p>
            <a:r>
              <a:rPr lang="ru-RU" sz="4400" b="1" smtClean="0">
                <a:solidFill>
                  <a:schemeClr val="bg1"/>
                </a:solidFill>
              </a:rPr>
              <a:t>Выполните умножение:</a:t>
            </a:r>
          </a:p>
          <a:p>
            <a:r>
              <a:rPr lang="ru-RU" sz="4400" b="1" smtClean="0">
                <a:solidFill>
                  <a:schemeClr val="bg1"/>
                </a:solidFill>
              </a:rPr>
              <a:t>– 4а (а</a:t>
            </a:r>
            <a:r>
              <a:rPr lang="ru-RU" sz="4400" b="1" baseline="30000" smtClean="0">
                <a:solidFill>
                  <a:schemeClr val="bg1"/>
                </a:solidFill>
              </a:rPr>
              <a:t>2</a:t>
            </a:r>
            <a:r>
              <a:rPr lang="ru-RU" sz="4400" b="1" smtClean="0">
                <a:solidFill>
                  <a:schemeClr val="bg1"/>
                </a:solidFill>
              </a:rPr>
              <a:t> – 3аb + 7b)</a:t>
            </a:r>
          </a:p>
          <a:p>
            <a:endParaRPr lang="ru-RU" sz="4400" b="1">
              <a:solidFill>
                <a:schemeClr val="bg1"/>
              </a:solidFill>
            </a:endParaRPr>
          </a:p>
        </p:txBody>
      </p:sp>
      <p:sp>
        <p:nvSpPr>
          <p:cNvPr id="8" name="Содержимое 6"/>
          <p:cNvSpPr>
            <a:spLocks noGrp="1"/>
          </p:cNvSpPr>
          <p:nvPr>
            <p:ph idx="10"/>
          </p:nvPr>
        </p:nvSpPr>
        <p:spPr>
          <a:xfrm>
            <a:off x="395536" y="1700808"/>
            <a:ext cx="8496944" cy="180020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Решение: – 4а (а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r>
              <a:rPr lang="ru-RU" sz="4000" b="1" smtClean="0">
                <a:solidFill>
                  <a:srgbClr val="FFFF00"/>
                </a:solidFill>
              </a:rPr>
              <a:t> – 3аb + 7b) = </a:t>
            </a: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9" name="Содержимое 6"/>
          <p:cNvSpPr>
            <a:spLocks noGrp="1"/>
          </p:cNvSpPr>
          <p:nvPr>
            <p:ph idx="10"/>
          </p:nvPr>
        </p:nvSpPr>
        <p:spPr>
          <a:xfrm>
            <a:off x="467544" y="3284984"/>
            <a:ext cx="7920880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– 4а 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ru-RU" sz="4000" b="1" smtClean="0">
                <a:solidFill>
                  <a:srgbClr val="FFFF00"/>
                </a:solidFill>
              </a:rPr>
              <a:t> (а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r>
              <a:rPr lang="ru-RU" sz="4000" b="1" smtClean="0">
                <a:solidFill>
                  <a:srgbClr val="FFFF00"/>
                </a:solidFill>
              </a:rPr>
              <a:t> – 3аb + 7b) = </a:t>
            </a: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0" name="Содержимое 6"/>
          <p:cNvSpPr>
            <a:spLocks noGrp="1"/>
          </p:cNvSpPr>
          <p:nvPr>
            <p:ph idx="10"/>
          </p:nvPr>
        </p:nvSpPr>
        <p:spPr>
          <a:xfrm>
            <a:off x="827584" y="4437112"/>
            <a:ext cx="2448272" cy="648072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– 4а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1" name="Содержимое 6"/>
          <p:cNvSpPr>
            <a:spLocks noGrp="1"/>
          </p:cNvSpPr>
          <p:nvPr>
            <p:ph idx="10"/>
          </p:nvPr>
        </p:nvSpPr>
        <p:spPr>
          <a:xfrm>
            <a:off x="2915816" y="4437112"/>
            <a:ext cx="2592288" cy="648072"/>
          </a:xfrm>
        </p:spPr>
        <p:txBody>
          <a:bodyPr/>
          <a:lstStyle/>
          <a:p>
            <a:r>
              <a:rPr lang="en-US" sz="4000" b="1" smtClean="0">
                <a:solidFill>
                  <a:srgbClr val="FFFF00"/>
                </a:solidFill>
              </a:rPr>
              <a:t>+ 12</a:t>
            </a:r>
            <a:r>
              <a:rPr lang="ru-RU" sz="4000" b="1" smtClean="0">
                <a:solidFill>
                  <a:srgbClr val="FFFF00"/>
                </a:solidFill>
              </a:rPr>
              <a:t>а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ru-RU" sz="4000" b="1" smtClean="0">
                <a:solidFill>
                  <a:srgbClr val="FFFF00"/>
                </a:solidFill>
              </a:rPr>
              <a:t>b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4" name="Содержимое 6"/>
          <p:cNvSpPr>
            <a:spLocks noGrp="1"/>
          </p:cNvSpPr>
          <p:nvPr>
            <p:ph idx="10"/>
          </p:nvPr>
        </p:nvSpPr>
        <p:spPr>
          <a:xfrm>
            <a:off x="5004048" y="4437112"/>
            <a:ext cx="2592288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–  </a:t>
            </a:r>
            <a:r>
              <a:rPr lang="en-US" sz="4000" b="1" smtClean="0">
                <a:solidFill>
                  <a:srgbClr val="FFFF00"/>
                </a:solidFill>
              </a:rPr>
              <a:t>28a</a:t>
            </a:r>
            <a:r>
              <a:rPr lang="ru-RU" sz="4000" b="1" smtClean="0">
                <a:solidFill>
                  <a:srgbClr val="FFFF00"/>
                </a:solidFill>
              </a:rPr>
              <a:t>b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5" name="Содержимое 6"/>
          <p:cNvSpPr>
            <a:spLocks noGrp="1"/>
          </p:cNvSpPr>
          <p:nvPr>
            <p:ph idx="10"/>
          </p:nvPr>
        </p:nvSpPr>
        <p:spPr>
          <a:xfrm>
            <a:off x="467544" y="5517232"/>
            <a:ext cx="8280920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Ответ:  – 4а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r>
              <a:rPr lang="en-US" sz="4000" b="1" smtClean="0">
                <a:solidFill>
                  <a:srgbClr val="FFFF00"/>
                </a:solidFill>
              </a:rPr>
              <a:t> + 12</a:t>
            </a:r>
            <a:r>
              <a:rPr lang="ru-RU" sz="4000" b="1" smtClean="0">
                <a:solidFill>
                  <a:srgbClr val="FFFF00"/>
                </a:solidFill>
              </a:rPr>
              <a:t>а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ru-RU" sz="4000" b="1" smtClean="0">
                <a:solidFill>
                  <a:srgbClr val="FFFF00"/>
                </a:solidFill>
              </a:rPr>
              <a:t>b –  </a:t>
            </a:r>
            <a:r>
              <a:rPr lang="en-US" sz="4000" b="1" smtClean="0">
                <a:solidFill>
                  <a:srgbClr val="FFFF00"/>
                </a:solidFill>
              </a:rPr>
              <a:t>28a</a:t>
            </a:r>
            <a:r>
              <a:rPr lang="ru-RU" sz="4000" b="1" smtClean="0">
                <a:solidFill>
                  <a:srgbClr val="FFFF00"/>
                </a:solidFill>
              </a:rPr>
              <a:t>b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2123728" y="2924944"/>
            <a:ext cx="1224136" cy="432048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2123728" y="2780928"/>
            <a:ext cx="2592288" cy="57606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2051720" y="2780928"/>
            <a:ext cx="4032448" cy="57606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331640" y="3356992"/>
            <a:ext cx="115212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707904" y="3356992"/>
            <a:ext cx="151216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292080" y="3356992"/>
            <a:ext cx="1224136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331640" y="3356992"/>
            <a:ext cx="115212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331640" y="3356992"/>
            <a:ext cx="115212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131840" y="3356992"/>
            <a:ext cx="576064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  <p:cond evt="onBegin" delay="0">
                          <p:tn val="43"/>
                        </p:cond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5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  <p:cond evt="onBegin" delay="0">
                          <p:tn val="57"/>
                        </p:cond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  <p:cond evt="onBegin" delay="0">
                          <p:tn val="68"/>
                        </p:cond>
                      </p:stCondLst>
                      <p:childTnLst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77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  <p:cond evt="onBegin" delay="0">
                          <p:tn val="82"/>
                        </p:cond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  <p:cond evt="onBegin" delay="0">
                          <p:tn val="93"/>
                        </p:cond>
                      </p:stCondLst>
                      <p:childTnLst>
                        <p:par>
                          <p:cTn id="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10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  <p:cond evt="onBegin" delay="0">
                          <p:tn val="107"/>
                        </p:cond>
                      </p:stCondLst>
                      <p:childTnLst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1" build="p"/>
      <p:bldP spid="9" grpId="2" build="p"/>
      <p:bldP spid="10" grpId="3" build="p"/>
      <p:bldP spid="11" grpId="4" build="p"/>
      <p:bldP spid="14" grpId="5" build="p"/>
      <p:bldP spid="15" grpId="6" build="p"/>
      <p:bldP spid="19" grpId="7"/>
      <p:bldP spid="20" grpId="8"/>
      <p:bldP spid="21" grpId="9"/>
      <p:bldP spid="22" grpId="10" uiExpand="1"/>
      <p:bldP spid="22" grpId="11"/>
      <p:bldP spid="23" grpId="12" uiExpand="1"/>
      <p:bldP spid="23" grpId="13"/>
      <p:bldP spid="25" grpId="14" uiExpand="1"/>
      <p:bldP spid="25" grpId="15"/>
      <p:bldP spid="26" grpId="16" uiExpand="1"/>
      <p:bldP spid="26" grpId="17"/>
      <p:bldP spid="27" grpId="18" uiExpand="1"/>
      <p:bldP spid="27" grpId="19"/>
      <p:bldP spid="28" grpId="20" uiExpand="1"/>
      <p:bldP spid="28" grpId="2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B05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одержимое 6"/>
          <p:cNvSpPr>
            <a:spLocks noGrp="1"/>
          </p:cNvSpPr>
          <p:nvPr>
            <p:ph idx="10"/>
          </p:nvPr>
        </p:nvSpPr>
        <p:spPr>
          <a:xfrm>
            <a:off x="-252536" y="0"/>
            <a:ext cx="8748464" cy="792088"/>
          </a:xfrm>
        </p:spPr>
        <p:txBody>
          <a:bodyPr/>
          <a:lstStyle/>
          <a:p>
            <a:r>
              <a:rPr lang="ru-RU" sz="2600" b="1" smtClean="0">
                <a:solidFill>
                  <a:schemeClr val="bg1"/>
                </a:solidFill>
              </a:rPr>
              <a:t>Преобразуйте в многочлен</a:t>
            </a:r>
            <a:r>
              <a:rPr lang="en-US" sz="2600" b="1" smtClean="0">
                <a:solidFill>
                  <a:schemeClr val="bg1"/>
                </a:solidFill>
              </a:rPr>
              <a:t> </a:t>
            </a:r>
          </a:p>
          <a:p>
            <a:r>
              <a:rPr lang="ru-RU" sz="2600" b="1" smtClean="0">
                <a:solidFill>
                  <a:schemeClr val="bg1"/>
                </a:solidFill>
              </a:rPr>
              <a:t>стандартного вида:</a:t>
            </a:r>
            <a:r>
              <a:rPr lang="en-US" sz="2600" b="1" smtClean="0">
                <a:solidFill>
                  <a:schemeClr val="bg1"/>
                </a:solidFill>
              </a:rPr>
              <a:t> </a:t>
            </a:r>
            <a:r>
              <a:rPr lang="ru-RU" sz="2600" b="1" smtClean="0">
                <a:solidFill>
                  <a:schemeClr val="bg1"/>
                </a:solidFill>
              </a:rPr>
              <a:t>4х (7</a:t>
            </a:r>
            <a:r>
              <a:rPr lang="en-US" sz="2600" b="1" smtClean="0">
                <a:solidFill>
                  <a:schemeClr val="bg1"/>
                </a:solidFill>
              </a:rPr>
              <a:t>y </a:t>
            </a:r>
            <a:r>
              <a:rPr lang="ru-RU" sz="2600" b="1" smtClean="0">
                <a:solidFill>
                  <a:schemeClr val="bg1"/>
                </a:solidFill>
              </a:rPr>
              <a:t>– </a:t>
            </a:r>
            <a:r>
              <a:rPr lang="en-US" sz="2600" b="1" smtClean="0">
                <a:solidFill>
                  <a:schemeClr val="bg1"/>
                </a:solidFill>
              </a:rPr>
              <a:t>3x</a:t>
            </a:r>
            <a:r>
              <a:rPr lang="ru-RU" sz="2600" b="1" baseline="30000" smtClean="0">
                <a:solidFill>
                  <a:schemeClr val="bg1"/>
                </a:solidFill>
              </a:rPr>
              <a:t>2</a:t>
            </a:r>
            <a:r>
              <a:rPr lang="en-US" sz="2600" b="1" smtClean="0">
                <a:solidFill>
                  <a:schemeClr val="bg1"/>
                </a:solidFill>
              </a:rPr>
              <a:t>) </a:t>
            </a:r>
            <a:r>
              <a:rPr lang="ru-RU" sz="2600" b="1" smtClean="0">
                <a:solidFill>
                  <a:schemeClr val="bg1"/>
                </a:solidFill>
              </a:rPr>
              <a:t>– 3</a:t>
            </a:r>
            <a:r>
              <a:rPr lang="en-US" sz="2600" b="1" smtClean="0">
                <a:solidFill>
                  <a:schemeClr val="bg1"/>
                </a:solidFill>
              </a:rPr>
              <a:t>y (x</a:t>
            </a:r>
            <a:r>
              <a:rPr lang="ru-RU" sz="2600" b="1" smtClean="0">
                <a:solidFill>
                  <a:schemeClr val="bg1"/>
                </a:solidFill>
              </a:rPr>
              <a:t> – </a:t>
            </a:r>
            <a:r>
              <a:rPr lang="en-US" sz="2600" b="1" smtClean="0">
                <a:solidFill>
                  <a:schemeClr val="bg1"/>
                </a:solidFill>
              </a:rPr>
              <a:t>y</a:t>
            </a:r>
            <a:r>
              <a:rPr lang="ru-RU" sz="2600" b="1" baseline="30000" smtClean="0">
                <a:solidFill>
                  <a:schemeClr val="bg1"/>
                </a:solidFill>
              </a:rPr>
              <a:t>2</a:t>
            </a:r>
            <a:r>
              <a:rPr lang="ru-RU" sz="2600" b="1" smtClean="0">
                <a:solidFill>
                  <a:schemeClr val="bg1"/>
                </a:solidFill>
              </a:rPr>
              <a:t>)</a:t>
            </a:r>
          </a:p>
          <a:p>
            <a:endParaRPr lang="ru-RU" sz="2600" b="1">
              <a:solidFill>
                <a:schemeClr val="bg1"/>
              </a:solidFill>
            </a:endParaRPr>
          </a:p>
        </p:txBody>
      </p:sp>
      <p:sp>
        <p:nvSpPr>
          <p:cNvPr id="8" name="Содержимое 6"/>
          <p:cNvSpPr>
            <a:spLocks noGrp="1"/>
          </p:cNvSpPr>
          <p:nvPr>
            <p:ph idx="10"/>
          </p:nvPr>
        </p:nvSpPr>
        <p:spPr>
          <a:xfrm>
            <a:off x="0" y="836712"/>
            <a:ext cx="8244408" cy="1440160"/>
          </a:xfrm>
        </p:spPr>
        <p:txBody>
          <a:bodyPr/>
          <a:lstStyle/>
          <a:p>
            <a:r>
              <a:rPr lang="ru-RU" sz="3600" b="1" smtClean="0">
                <a:solidFill>
                  <a:srgbClr val="FFFF00"/>
                </a:solidFill>
              </a:rPr>
              <a:t>Решение: </a:t>
            </a:r>
            <a:endParaRPr lang="en-US" sz="3600" b="1" smtClean="0">
              <a:solidFill>
                <a:srgbClr val="FFFF00"/>
              </a:solidFill>
            </a:endParaRPr>
          </a:p>
          <a:p>
            <a:r>
              <a:rPr lang="ru-RU" sz="3600" b="1" smtClean="0">
                <a:solidFill>
                  <a:srgbClr val="FFFF00"/>
                </a:solidFill>
              </a:rPr>
              <a:t>4х (7</a:t>
            </a:r>
            <a:r>
              <a:rPr lang="en-US" sz="3600" b="1" smtClean="0">
                <a:solidFill>
                  <a:srgbClr val="FFFF00"/>
                </a:solidFill>
              </a:rPr>
              <a:t>y </a:t>
            </a:r>
            <a:r>
              <a:rPr lang="ru-RU" sz="3600" b="1" smtClean="0">
                <a:solidFill>
                  <a:srgbClr val="FFFF00"/>
                </a:solidFill>
              </a:rPr>
              <a:t>– </a:t>
            </a:r>
            <a:r>
              <a:rPr lang="en-US" sz="3600" b="1" smtClean="0">
                <a:solidFill>
                  <a:srgbClr val="FFFF00"/>
                </a:solidFill>
              </a:rPr>
              <a:t>3x</a:t>
            </a:r>
            <a:r>
              <a:rPr lang="ru-RU" sz="3600" b="1" baseline="30000" smtClean="0">
                <a:solidFill>
                  <a:srgbClr val="FFFF00"/>
                </a:solidFill>
              </a:rPr>
              <a:t>2</a:t>
            </a:r>
            <a:r>
              <a:rPr lang="en-US" sz="3600" b="1" smtClean="0">
                <a:solidFill>
                  <a:srgbClr val="FFFF00"/>
                </a:solidFill>
              </a:rPr>
              <a:t>) </a:t>
            </a:r>
            <a:r>
              <a:rPr lang="ru-RU" sz="3600" b="1" smtClean="0">
                <a:solidFill>
                  <a:srgbClr val="FFFF00"/>
                </a:solidFill>
              </a:rPr>
              <a:t>– 3</a:t>
            </a:r>
            <a:r>
              <a:rPr lang="en-US" sz="3600" b="1" smtClean="0">
                <a:solidFill>
                  <a:srgbClr val="FFFF00"/>
                </a:solidFill>
              </a:rPr>
              <a:t>y (x</a:t>
            </a:r>
            <a:r>
              <a:rPr lang="ru-RU" sz="3600" b="1" smtClean="0">
                <a:solidFill>
                  <a:srgbClr val="FFFF00"/>
                </a:solidFill>
              </a:rPr>
              <a:t> – </a:t>
            </a:r>
            <a:r>
              <a:rPr lang="en-US" sz="3600" b="1" smtClean="0">
                <a:solidFill>
                  <a:srgbClr val="FFFF00"/>
                </a:solidFill>
              </a:rPr>
              <a:t>y</a:t>
            </a:r>
            <a:r>
              <a:rPr lang="ru-RU" sz="3600" b="1" baseline="30000" smtClean="0">
                <a:solidFill>
                  <a:srgbClr val="FFFF00"/>
                </a:solidFill>
              </a:rPr>
              <a:t>2</a:t>
            </a:r>
            <a:r>
              <a:rPr lang="ru-RU" sz="3600" b="1" smtClean="0">
                <a:solidFill>
                  <a:srgbClr val="FFFF00"/>
                </a:solidFill>
              </a:rPr>
              <a:t>)= </a:t>
            </a:r>
          </a:p>
          <a:p>
            <a:endParaRPr lang="ru-RU" sz="3600" b="1">
              <a:solidFill>
                <a:srgbClr val="FFFF00"/>
              </a:solidFill>
            </a:endParaRPr>
          </a:p>
        </p:txBody>
      </p:sp>
      <p:sp>
        <p:nvSpPr>
          <p:cNvPr id="9" name="Содержимое 6"/>
          <p:cNvSpPr>
            <a:spLocks noGrp="1"/>
          </p:cNvSpPr>
          <p:nvPr>
            <p:ph idx="10"/>
          </p:nvPr>
        </p:nvSpPr>
        <p:spPr>
          <a:xfrm>
            <a:off x="611560" y="4653136"/>
            <a:ext cx="2376264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</a:t>
            </a:r>
            <a:r>
              <a:rPr lang="en-US" sz="4000" b="1" smtClean="0">
                <a:solidFill>
                  <a:srgbClr val="FFFF00"/>
                </a:solidFill>
              </a:rPr>
              <a:t> 25xy</a:t>
            </a:r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 smtClean="0">
              <a:solidFill>
                <a:srgbClr val="FFFF00"/>
              </a:solidFill>
            </a:endParaRP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0" name="Содержимое 6"/>
          <p:cNvSpPr>
            <a:spLocks noGrp="1"/>
          </p:cNvSpPr>
          <p:nvPr>
            <p:ph idx="10"/>
          </p:nvPr>
        </p:nvSpPr>
        <p:spPr>
          <a:xfrm>
            <a:off x="539552" y="3645024"/>
            <a:ext cx="2304256" cy="648072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</a:t>
            </a:r>
            <a:r>
              <a:rPr lang="en-US" sz="4000" b="1" smtClean="0">
                <a:solidFill>
                  <a:srgbClr val="FFFF00"/>
                </a:solidFill>
              </a:rPr>
              <a:t>28xy 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1" name="Содержимое 6"/>
          <p:cNvSpPr>
            <a:spLocks noGrp="1"/>
          </p:cNvSpPr>
          <p:nvPr>
            <p:ph idx="10"/>
          </p:nvPr>
        </p:nvSpPr>
        <p:spPr>
          <a:xfrm>
            <a:off x="2339752" y="3645024"/>
            <a:ext cx="2592288" cy="648072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12х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4" name="Содержимое 6"/>
          <p:cNvSpPr>
            <a:spLocks noGrp="1"/>
          </p:cNvSpPr>
          <p:nvPr>
            <p:ph idx="10"/>
          </p:nvPr>
        </p:nvSpPr>
        <p:spPr>
          <a:xfrm>
            <a:off x="3995936" y="3645024"/>
            <a:ext cx="2592288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– 3х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5" name="Содержимое 6"/>
          <p:cNvSpPr>
            <a:spLocks noGrp="1"/>
          </p:cNvSpPr>
          <p:nvPr>
            <p:ph idx="10"/>
          </p:nvPr>
        </p:nvSpPr>
        <p:spPr>
          <a:xfrm>
            <a:off x="683568" y="5517232"/>
            <a:ext cx="6912768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Ответ: </a:t>
            </a:r>
            <a:r>
              <a:rPr lang="en-US" sz="4000" b="1" smtClean="0">
                <a:solidFill>
                  <a:srgbClr val="FFFF00"/>
                </a:solidFill>
              </a:rPr>
              <a:t>25xy </a:t>
            </a:r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12х</a:t>
            </a:r>
            <a:r>
              <a:rPr lang="en-US" sz="4000" b="1" baseline="30000" smtClean="0">
                <a:solidFill>
                  <a:srgbClr val="FFFF00"/>
                </a:solidFill>
              </a:rPr>
              <a:t>3 </a:t>
            </a:r>
            <a:r>
              <a:rPr lang="en-US" sz="4000" b="1" smtClean="0">
                <a:solidFill>
                  <a:srgbClr val="FFFF00"/>
                </a:solidFill>
              </a:rPr>
              <a:t>+ 3y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1619672" y="2348880"/>
            <a:ext cx="1368152" cy="50405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1547664" y="2132856"/>
            <a:ext cx="2592288" cy="720080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5508104" y="2348880"/>
            <a:ext cx="1440160" cy="576064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115616" y="2852936"/>
            <a:ext cx="864096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275856" y="2852936"/>
            <a:ext cx="1296144" cy="72008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588224" y="2996952"/>
            <a:ext cx="432048" cy="504056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860032" y="2924944"/>
            <a:ext cx="115212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115616" y="2852936"/>
            <a:ext cx="864096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555776" y="2924944"/>
            <a:ext cx="648072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Содержимое 6"/>
          <p:cNvSpPr>
            <a:spLocks noGrp="1"/>
          </p:cNvSpPr>
          <p:nvPr>
            <p:ph idx="10"/>
          </p:nvPr>
        </p:nvSpPr>
        <p:spPr>
          <a:xfrm>
            <a:off x="323528" y="2852936"/>
            <a:ext cx="8352928" cy="504056"/>
          </a:xfrm>
        </p:spPr>
        <p:txBody>
          <a:bodyPr/>
          <a:lstStyle/>
          <a:p>
            <a:r>
              <a:rPr lang="en-US" sz="4000" b="1" smtClean="0">
                <a:solidFill>
                  <a:srgbClr val="FFFF00"/>
                </a:solidFill>
              </a:rPr>
              <a:t>= </a:t>
            </a:r>
            <a:r>
              <a:rPr lang="ru-RU" sz="4000" b="1" smtClean="0">
                <a:solidFill>
                  <a:srgbClr val="FFFF00"/>
                </a:solidFill>
              </a:rPr>
              <a:t>4х</a:t>
            </a:r>
            <a:r>
              <a:rPr lang="en-US" sz="4000" b="1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en-US" sz="4000" b="1" smtClean="0">
                <a:solidFill>
                  <a:srgbClr val="FF00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(7</a:t>
            </a:r>
            <a:r>
              <a:rPr lang="en-US" sz="4000" b="1" smtClean="0">
                <a:solidFill>
                  <a:srgbClr val="FFFF00"/>
                </a:solidFill>
              </a:rPr>
              <a:t>y </a:t>
            </a:r>
            <a:r>
              <a:rPr lang="ru-RU" sz="4000" b="1" smtClean="0">
                <a:solidFill>
                  <a:srgbClr val="FFFF00"/>
                </a:solidFill>
              </a:rPr>
              <a:t>– </a:t>
            </a:r>
            <a:r>
              <a:rPr lang="en-US" sz="4000" b="1" smtClean="0">
                <a:solidFill>
                  <a:srgbClr val="FFFF00"/>
                </a:solidFill>
              </a:rPr>
              <a:t>3x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r>
              <a:rPr lang="en-US" sz="4000" b="1" smtClean="0">
                <a:solidFill>
                  <a:srgbClr val="FFFF00"/>
                </a:solidFill>
              </a:rPr>
              <a:t>) </a:t>
            </a:r>
            <a:r>
              <a:rPr lang="ru-RU" sz="4000" b="1" smtClean="0">
                <a:solidFill>
                  <a:srgbClr val="FFFF00"/>
                </a:solidFill>
              </a:rPr>
              <a:t>– 3</a:t>
            </a:r>
            <a:r>
              <a:rPr lang="en-US" sz="4000" b="1" smtClean="0">
                <a:solidFill>
                  <a:srgbClr val="FFFF00"/>
                </a:solidFill>
              </a:rPr>
              <a:t>y 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en-US" sz="4000" b="1" smtClean="0">
                <a:solidFill>
                  <a:srgbClr val="FF0000"/>
                </a:solidFill>
              </a:rPr>
              <a:t> </a:t>
            </a:r>
            <a:r>
              <a:rPr lang="en-US" sz="4000" b="1" smtClean="0">
                <a:solidFill>
                  <a:srgbClr val="FFFF00"/>
                </a:solidFill>
              </a:rPr>
              <a:t>(x</a:t>
            </a:r>
            <a:r>
              <a:rPr lang="ru-RU" sz="4000" b="1" smtClean="0">
                <a:solidFill>
                  <a:srgbClr val="FFFF00"/>
                </a:solidFill>
              </a:rPr>
              <a:t> – </a:t>
            </a:r>
            <a:r>
              <a:rPr lang="en-US" sz="4000" b="1" smtClean="0">
                <a:solidFill>
                  <a:srgbClr val="FFFF00"/>
                </a:solidFill>
              </a:rPr>
              <a:t>y</a:t>
            </a:r>
            <a:r>
              <a:rPr lang="ru-RU" sz="4000" b="1" baseline="30000" smtClean="0">
                <a:solidFill>
                  <a:srgbClr val="FFFF00"/>
                </a:solidFill>
              </a:rPr>
              <a:t>2</a:t>
            </a:r>
            <a:r>
              <a:rPr lang="ru-RU" sz="4000" b="1" smtClean="0">
                <a:solidFill>
                  <a:srgbClr val="FFFF00"/>
                </a:solidFill>
              </a:rPr>
              <a:t>)= </a:t>
            </a: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31" name="Выгнутая вверх стрелка 30"/>
          <p:cNvSpPr/>
          <p:nvPr/>
        </p:nvSpPr>
        <p:spPr>
          <a:xfrm>
            <a:off x="5508104" y="2204864"/>
            <a:ext cx="2304256" cy="720080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092280" y="2852936"/>
            <a:ext cx="936104" cy="792088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860032" y="2924944"/>
            <a:ext cx="1152128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5652120" y="3645024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+3y</a:t>
            </a:r>
            <a:r>
              <a:rPr lang="en-US" sz="4000" b="1" baseline="30000" smtClean="0">
                <a:solidFill>
                  <a:srgbClr val="FFFF00"/>
                </a:solidFill>
              </a:rPr>
              <a:t>3 </a:t>
            </a:r>
            <a:r>
              <a:rPr lang="en-US" sz="4000" b="1" smtClean="0">
                <a:solidFill>
                  <a:srgbClr val="FFFF00"/>
                </a:solidFill>
              </a:rPr>
              <a:t>=</a:t>
            </a:r>
            <a:endParaRPr lang="ru-RU" sz="400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475656" y="4437112"/>
            <a:ext cx="1152000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355976" y="4437112"/>
            <a:ext cx="1296144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771800" y="4365104"/>
            <a:ext cx="1368152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771800" y="4509120"/>
            <a:ext cx="1368152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олилиния 48"/>
          <p:cNvSpPr/>
          <p:nvPr/>
        </p:nvSpPr>
        <p:spPr>
          <a:xfrm>
            <a:off x="5796136" y="4365104"/>
            <a:ext cx="1282148" cy="149087"/>
          </a:xfrm>
          <a:custGeom>
            <a:gdLst>
              <a:gd name="connsiteX0" fmla="*/ 0 w 1282148"/>
              <a:gd name="connsiteY0" fmla="*/ 109330 h 149087"/>
              <a:gd name="connsiteX1" fmla="*/ 19878 w 1282148"/>
              <a:gd name="connsiteY1" fmla="*/ 79513 h 149087"/>
              <a:gd name="connsiteX2" fmla="*/ 49696 w 1282148"/>
              <a:gd name="connsiteY2" fmla="*/ 19878 h 149087"/>
              <a:gd name="connsiteX3" fmla="*/ 89452 w 1282148"/>
              <a:gd name="connsiteY3" fmla="*/ 0 h 149087"/>
              <a:gd name="connsiteX4" fmla="*/ 149087 w 1282148"/>
              <a:gd name="connsiteY4" fmla="*/ 9939 h 149087"/>
              <a:gd name="connsiteX5" fmla="*/ 188843 w 1282148"/>
              <a:gd name="connsiteY5" fmla="*/ 69573 h 149087"/>
              <a:gd name="connsiteX6" fmla="*/ 258417 w 1282148"/>
              <a:gd name="connsiteY6" fmla="*/ 109330 h 149087"/>
              <a:gd name="connsiteX7" fmla="*/ 377687 w 1282148"/>
              <a:gd name="connsiteY7" fmla="*/ 79513 h 149087"/>
              <a:gd name="connsiteX8" fmla="*/ 427383 w 1282148"/>
              <a:gd name="connsiteY8" fmla="*/ 39756 h 149087"/>
              <a:gd name="connsiteX9" fmla="*/ 457200 w 1282148"/>
              <a:gd name="connsiteY9" fmla="*/ 19878 h 149087"/>
              <a:gd name="connsiteX10" fmla="*/ 487017 w 1282148"/>
              <a:gd name="connsiteY10" fmla="*/ 29817 h 149087"/>
              <a:gd name="connsiteX11" fmla="*/ 526774 w 1282148"/>
              <a:gd name="connsiteY11" fmla="*/ 39756 h 149087"/>
              <a:gd name="connsiteX12" fmla="*/ 546652 w 1282148"/>
              <a:gd name="connsiteY12" fmla="*/ 79513 h 149087"/>
              <a:gd name="connsiteX13" fmla="*/ 556591 w 1282148"/>
              <a:gd name="connsiteY13" fmla="*/ 109330 h 149087"/>
              <a:gd name="connsiteX14" fmla="*/ 606287 w 1282148"/>
              <a:gd name="connsiteY14" fmla="*/ 149087 h 149087"/>
              <a:gd name="connsiteX15" fmla="*/ 675861 w 1282148"/>
              <a:gd name="connsiteY15" fmla="*/ 139147 h 149087"/>
              <a:gd name="connsiteX16" fmla="*/ 705678 w 1282148"/>
              <a:gd name="connsiteY16" fmla="*/ 79513 h 149087"/>
              <a:gd name="connsiteX17" fmla="*/ 765313 w 1282148"/>
              <a:gd name="connsiteY17" fmla="*/ 39756 h 149087"/>
              <a:gd name="connsiteX18" fmla="*/ 795130 w 1282148"/>
              <a:gd name="connsiteY18" fmla="*/ 19878 h 149087"/>
              <a:gd name="connsiteX19" fmla="*/ 884583 w 1282148"/>
              <a:gd name="connsiteY19" fmla="*/ 59634 h 149087"/>
              <a:gd name="connsiteX20" fmla="*/ 914400 w 1282148"/>
              <a:gd name="connsiteY20" fmla="*/ 109330 h 149087"/>
              <a:gd name="connsiteX21" fmla="*/ 964096 w 1282148"/>
              <a:gd name="connsiteY21" fmla="*/ 139147 h 149087"/>
              <a:gd name="connsiteX22" fmla="*/ 1003852 w 1282148"/>
              <a:gd name="connsiteY22" fmla="*/ 99391 h 149087"/>
              <a:gd name="connsiteX23" fmla="*/ 1033670 w 1282148"/>
              <a:gd name="connsiteY23" fmla="*/ 69573 h 149087"/>
              <a:gd name="connsiteX24" fmla="*/ 1093304 w 1282148"/>
              <a:gd name="connsiteY24" fmla="*/ 19878 h 149087"/>
              <a:gd name="connsiteX25" fmla="*/ 1192696 w 1282148"/>
              <a:gd name="connsiteY25" fmla="*/ 49695 h 149087"/>
              <a:gd name="connsiteX26" fmla="*/ 1242391 w 1282148"/>
              <a:gd name="connsiteY26" fmla="*/ 109330 h 149087"/>
              <a:gd name="connsiteX27" fmla="*/ 1282148 w 1282148"/>
              <a:gd name="connsiteY27" fmla="*/ 139147 h 14908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82148" h="149087">
                <a:moveTo>
                  <a:pt x="0" y="109330"/>
                </a:moveTo>
                <a:cubicBezTo>
                  <a:pt x="6626" y="99391"/>
                  <a:pt x="14536" y="90197"/>
                  <a:pt x="19878" y="79513"/>
                </a:cubicBezTo>
                <a:cubicBezTo>
                  <a:pt x="32477" y="54314"/>
                  <a:pt x="25279" y="40225"/>
                  <a:pt x="49696" y="19878"/>
                </a:cubicBezTo>
                <a:cubicBezTo>
                  <a:pt x="61078" y="10393"/>
                  <a:pt x="76200" y="6626"/>
                  <a:pt x="89452" y="0"/>
                </a:cubicBezTo>
                <a:cubicBezTo>
                  <a:pt x="109330" y="3313"/>
                  <a:pt x="130671" y="1754"/>
                  <a:pt x="149087" y="9939"/>
                </a:cubicBezTo>
                <a:cubicBezTo>
                  <a:pt x="194143" y="29964"/>
                  <a:pt x="168622" y="39242"/>
                  <a:pt x="188843" y="69573"/>
                </a:cubicBezTo>
                <a:cubicBezTo>
                  <a:pt x="212529" y="105102"/>
                  <a:pt x="220369" y="99818"/>
                  <a:pt x="258417" y="109330"/>
                </a:cubicBezTo>
                <a:cubicBezTo>
                  <a:pt x="298634" y="104303"/>
                  <a:pt x="343992" y="107592"/>
                  <a:pt x="377687" y="79513"/>
                </a:cubicBezTo>
                <a:cubicBezTo>
                  <a:pt x="437630" y="29560"/>
                  <a:pt x="356189" y="63486"/>
                  <a:pt x="427383" y="39756"/>
                </a:cubicBezTo>
                <a:cubicBezTo>
                  <a:pt x="437322" y="33130"/>
                  <a:pt x="445417" y="21842"/>
                  <a:pt x="457200" y="19878"/>
                </a:cubicBezTo>
                <a:cubicBezTo>
                  <a:pt x="467534" y="18156"/>
                  <a:pt x="476943" y="26939"/>
                  <a:pt x="487017" y="29817"/>
                </a:cubicBezTo>
                <a:cubicBezTo>
                  <a:pt x="500152" y="33570"/>
                  <a:pt x="513522" y="36443"/>
                  <a:pt x="526774" y="39756"/>
                </a:cubicBezTo>
                <a:cubicBezTo>
                  <a:pt x="533400" y="53008"/>
                  <a:pt x="540816" y="65894"/>
                  <a:pt x="546652" y="79513"/>
                </a:cubicBezTo>
                <a:cubicBezTo>
                  <a:pt x="550779" y="89143"/>
                  <a:pt x="551201" y="100346"/>
                  <a:pt x="556591" y="109330"/>
                </a:cubicBezTo>
                <a:cubicBezTo>
                  <a:pt x="566031" y="125064"/>
                  <a:pt x="592747" y="140060"/>
                  <a:pt x="606287" y="149087"/>
                </a:cubicBezTo>
                <a:cubicBezTo>
                  <a:pt x="629478" y="145774"/>
                  <a:pt x="654453" y="148662"/>
                  <a:pt x="675861" y="139147"/>
                </a:cubicBezTo>
                <a:cubicBezTo>
                  <a:pt x="694172" y="131009"/>
                  <a:pt x="698433" y="94003"/>
                  <a:pt x="705678" y="79513"/>
                </a:cubicBezTo>
                <a:cubicBezTo>
                  <a:pt x="725290" y="40291"/>
                  <a:pt x="722938" y="50350"/>
                  <a:pt x="765313" y="39756"/>
                </a:cubicBezTo>
                <a:cubicBezTo>
                  <a:pt x="775252" y="33130"/>
                  <a:pt x="783258" y="21197"/>
                  <a:pt x="795130" y="19878"/>
                </a:cubicBezTo>
                <a:cubicBezTo>
                  <a:pt x="839914" y="14902"/>
                  <a:pt x="860544" y="27582"/>
                  <a:pt x="884583" y="59634"/>
                </a:cubicBezTo>
                <a:cubicBezTo>
                  <a:pt x="896174" y="75089"/>
                  <a:pt x="900740" y="95670"/>
                  <a:pt x="914400" y="109330"/>
                </a:cubicBezTo>
                <a:cubicBezTo>
                  <a:pt x="928060" y="122990"/>
                  <a:pt x="947531" y="129208"/>
                  <a:pt x="964096" y="139147"/>
                </a:cubicBezTo>
                <a:cubicBezTo>
                  <a:pt x="1020891" y="120215"/>
                  <a:pt x="973561" y="144827"/>
                  <a:pt x="1003852" y="99391"/>
                </a:cubicBezTo>
                <a:cubicBezTo>
                  <a:pt x="1011649" y="87695"/>
                  <a:pt x="1024671" y="80371"/>
                  <a:pt x="1033670" y="69573"/>
                </a:cubicBezTo>
                <a:cubicBezTo>
                  <a:pt x="1073808" y="21407"/>
                  <a:pt x="1027928" y="52566"/>
                  <a:pt x="1093304" y="19878"/>
                </a:cubicBezTo>
                <a:cubicBezTo>
                  <a:pt x="1151357" y="28171"/>
                  <a:pt x="1155290" y="18523"/>
                  <a:pt x="1192696" y="49695"/>
                </a:cubicBezTo>
                <a:cubicBezTo>
                  <a:pt x="1240211" y="89291"/>
                  <a:pt x="1206854" y="66686"/>
                  <a:pt x="1242391" y="109330"/>
                </a:cubicBezTo>
                <a:cubicBezTo>
                  <a:pt x="1269191" y="141490"/>
                  <a:pt x="1259416" y="139147"/>
                  <a:pt x="1282148" y="139147"/>
                </a:cubicBezTo>
              </a:path>
            </a:pathLst>
          </a:custGeom>
          <a:ln w="76200">
            <a:solidFill>
              <a:srgbClr val="00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2699792" y="4653136"/>
            <a:ext cx="16962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</a:t>
            </a:r>
            <a:r>
              <a:rPr lang="ru-RU" sz="4000" b="1" smtClean="0">
                <a:solidFill>
                  <a:srgbClr val="FFFF00"/>
                </a:solidFill>
              </a:rPr>
              <a:t>12х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/>
          </a:p>
        </p:txBody>
      </p:sp>
      <p:sp>
        <p:nvSpPr>
          <p:cNvPr id="53" name="TextBox 52"/>
          <p:cNvSpPr txBox="1"/>
          <p:nvPr/>
        </p:nvSpPr>
        <p:spPr>
          <a:xfrm>
            <a:off x="4211960" y="4653136"/>
            <a:ext cx="15039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+ 3y</a:t>
            </a:r>
            <a:r>
              <a:rPr lang="en-US" sz="4000" b="1" baseline="30000" smtClean="0">
                <a:solidFill>
                  <a:srgbClr val="FFFF00"/>
                </a:solidFill>
              </a:rPr>
              <a:t>3</a:t>
            </a:r>
            <a:endParaRPr lang="ru-RU" sz="4000"/>
          </a:p>
        </p:txBody>
      </p: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  <p:cond evt="onBegin" delay="0">
                          <p:tn val="33"/>
                        </p:cond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  <p:cond evt="onBegin" delay="0">
                          <p:tn val="40"/>
                        </p:cond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  <p:cond evt="onBegin" delay="0">
                          <p:tn val="51"/>
                        </p:cond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60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  <p:cond evt="onBegin" delay="0">
                          <p:tn val="65"/>
                        </p:cond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  <p:cond evt="onBegin" delay="0">
                          <p:tn val="76"/>
                        </p:cond>
                      </p:stCondLst>
                      <p:childTnLst>
                        <p:par>
                          <p:cTn id="7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8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  <p:cond evt="onBegin" delay="0">
                          <p:tn val="90"/>
                        </p:cond>
                      </p:stCondLst>
                      <p:childTnLst>
                        <p:par>
                          <p:cTn id="9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  <p:cond evt="onBegin" delay="0">
                          <p:tn val="101"/>
                        </p:cond>
                      </p:stCondLst>
                      <p:childTnLst>
                        <p:par>
                          <p:cTn id="10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6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7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110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  <p:cond evt="onBegin" delay="0">
                          <p:tn val="115"/>
                        </p:cond>
                      </p:stCondLst>
                      <p:childTnLst>
                        <p:par>
                          <p:cTn id="1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  <p:cond evt="onBegin" delay="0">
                          <p:tn val="126"/>
                        </p:cond>
                      </p:stCondLst>
                      <p:childTnLst>
                        <p:par>
                          <p:cTn id="1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1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2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13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  <p:cond evt="onBegin" delay="0">
                          <p:tn val="140"/>
                        </p:cond>
                      </p:stCondLst>
                      <p:childTnLst>
                        <p:par>
                          <p:cTn id="1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  <p:cond evt="onBegin" delay="0">
                          <p:tn val="148"/>
                        </p:cond>
                      </p:stCondLst>
                      <p:childTnLst>
                        <p:par>
                          <p:cTn id="1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4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  <p:cond evt="onBegin" delay="0">
                          <p:tn val="155"/>
                        </p:cond>
                      </p:stCondLst>
                      <p:childTnLst>
                        <p:par>
                          <p:cTn id="1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  <p:cond evt="onBegin" delay="0">
                          <p:tn val="163"/>
                        </p:cond>
                      </p:stCondLst>
                      <p:childTnLst>
                        <p:par>
                          <p:cTn id="1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8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9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  <p:cond evt="onBegin" delay="0">
                          <p:tn val="170"/>
                        </p:cond>
                      </p:stCondLst>
                      <p:childTnLst>
                        <p:par>
                          <p:cTn id="17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  <p:cond evt="onBegin" delay="0">
                          <p:tn val="175"/>
                        </p:cond>
                      </p:stCondLst>
                      <p:childTnLst>
                        <p:par>
                          <p:cTn id="1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0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1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  <p:cond evt="onBegin" delay="0">
                          <p:tn val="182"/>
                        </p:cond>
                      </p:stCondLst>
                      <p:childTnLst>
                        <p:par>
                          <p:cTn id="1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1" uiExpand="1" build="p"/>
      <p:bldP spid="9" grpId="2" build="p"/>
      <p:bldP spid="10" grpId="3" build="p"/>
      <p:bldP spid="11" grpId="4" build="p"/>
      <p:bldP spid="14" grpId="5" build="p"/>
      <p:bldP spid="15" grpId="6" build="p"/>
      <p:bldP spid="19" grpId="7"/>
      <p:bldP spid="20" grpId="8"/>
      <p:bldP spid="21" grpId="9"/>
      <p:bldP spid="22" grpId="10" uiExpand="1"/>
      <p:bldP spid="22" grpId="11"/>
      <p:bldP spid="23" grpId="12" uiExpand="1"/>
      <p:bldP spid="23" grpId="13"/>
      <p:bldP spid="25" grpId="14" uiExpand="1"/>
      <p:bldP spid="25" grpId="15"/>
      <p:bldP spid="26" grpId="16" uiExpand="1"/>
      <p:bldP spid="26" grpId="17"/>
      <p:bldP spid="27" grpId="18" uiExpand="1"/>
      <p:bldP spid="27" grpId="19"/>
      <p:bldP spid="28" grpId="20" uiExpand="1"/>
      <p:bldP spid="28" grpId="21"/>
      <p:bldP spid="30" grpId="22" build="p"/>
      <p:bldP spid="31" grpId="23"/>
      <p:bldP spid="32" grpId="24" uiExpand="1"/>
      <p:bldP spid="32" grpId="25"/>
      <p:bldP spid="33" grpId="26" uiExpand="1"/>
      <p:bldP spid="33" grpId="27"/>
      <p:bldP spid="34" grpId="28"/>
      <p:bldP spid="49" grpId="29"/>
      <p:bldP spid="52" grpId="30"/>
      <p:bldP spid="53" grpId="3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7468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rgbClr val="00B05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одержимое 6"/>
          <p:cNvSpPr>
            <a:spLocks noGrp="1"/>
          </p:cNvSpPr>
          <p:nvPr>
            <p:ph idx="10"/>
          </p:nvPr>
        </p:nvSpPr>
        <p:spPr>
          <a:xfrm>
            <a:off x="323528" y="260648"/>
            <a:ext cx="8352928" cy="1584176"/>
          </a:xfrm>
        </p:spPr>
        <p:txBody>
          <a:bodyPr/>
          <a:lstStyle/>
          <a:p>
            <a:r>
              <a:rPr lang="ru-RU" sz="4400" b="1" smtClean="0">
                <a:solidFill>
                  <a:schemeClr val="bg1"/>
                </a:solidFill>
              </a:rPr>
              <a:t>Выполните умножение:</a:t>
            </a:r>
          </a:p>
          <a:p>
            <a:r>
              <a:rPr lang="en-US" sz="4400" b="1" smtClean="0">
                <a:solidFill>
                  <a:schemeClr val="bg1"/>
                </a:solidFill>
              </a:rPr>
              <a:t>(3x </a:t>
            </a:r>
            <a:r>
              <a:rPr lang="ru-RU" sz="4400" b="1" smtClean="0">
                <a:solidFill>
                  <a:schemeClr val="bg1"/>
                </a:solidFill>
              </a:rPr>
              <a:t>–</a:t>
            </a:r>
            <a:r>
              <a:rPr lang="en-US" sz="4400" b="1" smtClean="0">
                <a:solidFill>
                  <a:schemeClr val="bg1"/>
                </a:solidFill>
              </a:rPr>
              <a:t> 5)</a:t>
            </a:r>
            <a:r>
              <a:rPr lang="ru-RU" sz="4400" b="1" smtClean="0">
                <a:solidFill>
                  <a:schemeClr val="bg1"/>
                </a:solidFill>
              </a:rPr>
              <a:t>(</a:t>
            </a:r>
            <a:r>
              <a:rPr lang="en-US" sz="4400" b="1" smtClean="0">
                <a:solidFill>
                  <a:schemeClr val="bg1"/>
                </a:solidFill>
              </a:rPr>
              <a:t>2x + 7</a:t>
            </a:r>
            <a:r>
              <a:rPr lang="ru-RU" sz="4400" b="1" smtClean="0">
                <a:solidFill>
                  <a:schemeClr val="bg1"/>
                </a:solidFill>
              </a:rPr>
              <a:t>)</a:t>
            </a:r>
          </a:p>
          <a:p>
            <a:endParaRPr lang="ru-RU" sz="4400" b="1">
              <a:solidFill>
                <a:schemeClr val="bg1"/>
              </a:solidFill>
            </a:endParaRPr>
          </a:p>
        </p:txBody>
      </p:sp>
      <p:sp>
        <p:nvSpPr>
          <p:cNvPr id="8" name="Содержимое 6"/>
          <p:cNvSpPr>
            <a:spLocks noGrp="1"/>
          </p:cNvSpPr>
          <p:nvPr>
            <p:ph idx="10"/>
          </p:nvPr>
        </p:nvSpPr>
        <p:spPr>
          <a:xfrm>
            <a:off x="395536" y="1700808"/>
            <a:ext cx="8496944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Решение: </a:t>
            </a:r>
            <a:r>
              <a:rPr lang="en-US" sz="4000" b="1" smtClean="0">
                <a:solidFill>
                  <a:srgbClr val="FFFF00"/>
                </a:solidFill>
              </a:rPr>
              <a:t>(3x </a:t>
            </a:r>
            <a:r>
              <a:rPr lang="ru-RU" sz="4000" b="1" smtClean="0">
                <a:solidFill>
                  <a:srgbClr val="FFFF00"/>
                </a:solidFill>
              </a:rPr>
              <a:t>–</a:t>
            </a:r>
            <a:r>
              <a:rPr lang="en-US" sz="4000" b="1" smtClean="0">
                <a:solidFill>
                  <a:srgbClr val="FFFF00"/>
                </a:solidFill>
              </a:rPr>
              <a:t> 5)</a:t>
            </a:r>
            <a:r>
              <a:rPr lang="ru-RU" sz="4000" b="1" smtClean="0">
                <a:solidFill>
                  <a:srgbClr val="FFFF00"/>
                </a:solidFill>
              </a:rPr>
              <a:t>(</a:t>
            </a:r>
            <a:r>
              <a:rPr lang="en-US" sz="4000" b="1" smtClean="0">
                <a:solidFill>
                  <a:srgbClr val="FFFF00"/>
                </a:solidFill>
              </a:rPr>
              <a:t>2x + 7</a:t>
            </a:r>
            <a:r>
              <a:rPr lang="ru-RU" sz="4000" b="1" smtClean="0">
                <a:solidFill>
                  <a:srgbClr val="FFFF00"/>
                </a:solidFill>
              </a:rPr>
              <a:t>) = </a:t>
            </a: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9" name="Содержимое 6"/>
          <p:cNvSpPr>
            <a:spLocks noGrp="1"/>
          </p:cNvSpPr>
          <p:nvPr>
            <p:ph idx="10"/>
          </p:nvPr>
        </p:nvSpPr>
        <p:spPr>
          <a:xfrm>
            <a:off x="467544" y="3284984"/>
            <a:ext cx="7920880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(3х – 5)</a:t>
            </a:r>
            <a:r>
              <a:rPr lang="ru-RU" sz="4000" b="1" smtClean="0">
                <a:solidFill>
                  <a:srgbClr val="FF0000"/>
                </a:solidFill>
              </a:rPr>
              <a:t>•</a:t>
            </a:r>
            <a:r>
              <a:rPr lang="ru-RU" sz="4000" b="1" smtClean="0">
                <a:solidFill>
                  <a:srgbClr val="FFFF00"/>
                </a:solidFill>
              </a:rPr>
              <a:t>(2х + 7) = </a:t>
            </a:r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0" name="Содержимое 6"/>
          <p:cNvSpPr>
            <a:spLocks noGrp="1"/>
          </p:cNvSpPr>
          <p:nvPr>
            <p:ph idx="10"/>
          </p:nvPr>
        </p:nvSpPr>
        <p:spPr>
          <a:xfrm>
            <a:off x="683568" y="4149080"/>
            <a:ext cx="1800200" cy="648072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6х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1" name="Содержимое 6"/>
          <p:cNvSpPr>
            <a:spLocks noGrp="1"/>
          </p:cNvSpPr>
          <p:nvPr>
            <p:ph idx="10"/>
          </p:nvPr>
        </p:nvSpPr>
        <p:spPr>
          <a:xfrm>
            <a:off x="2195736" y="4149080"/>
            <a:ext cx="1944216" cy="648072"/>
          </a:xfrm>
        </p:spPr>
        <p:txBody>
          <a:bodyPr/>
          <a:lstStyle/>
          <a:p>
            <a:r>
              <a:rPr lang="en-US" sz="4000" b="1" smtClean="0">
                <a:solidFill>
                  <a:srgbClr val="FFFF00"/>
                </a:solidFill>
              </a:rPr>
              <a:t>+</a:t>
            </a:r>
            <a:r>
              <a:rPr lang="ru-RU" sz="4000" b="1" smtClean="0">
                <a:solidFill>
                  <a:srgbClr val="FFFF00"/>
                </a:solidFill>
              </a:rPr>
              <a:t> 21х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4" name="Содержимое 6"/>
          <p:cNvSpPr>
            <a:spLocks noGrp="1"/>
          </p:cNvSpPr>
          <p:nvPr>
            <p:ph idx="10"/>
          </p:nvPr>
        </p:nvSpPr>
        <p:spPr>
          <a:xfrm>
            <a:off x="3851920" y="4149080"/>
            <a:ext cx="2088232" cy="720080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–  10х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5" name="Содержимое 6"/>
          <p:cNvSpPr>
            <a:spLocks noGrp="1"/>
          </p:cNvSpPr>
          <p:nvPr>
            <p:ph idx="10"/>
          </p:nvPr>
        </p:nvSpPr>
        <p:spPr>
          <a:xfrm>
            <a:off x="755576" y="5229200"/>
            <a:ext cx="1872208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= 6х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1907704" y="2780928"/>
            <a:ext cx="2088232" cy="57606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1907704" y="2636912"/>
            <a:ext cx="3096344" cy="720080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2627784" y="2780928"/>
            <a:ext cx="1512168" cy="576064"/>
          </a:xfrm>
          <a:prstGeom prst="curvedDownArrow">
            <a:avLst/>
          </a:prstGeom>
          <a:solidFill>
            <a:srgbClr val="0099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355976" y="3284984"/>
            <a:ext cx="936104" cy="72008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547664" y="3356992"/>
            <a:ext cx="720080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635896" y="3284984"/>
            <a:ext cx="648072" cy="72008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339752" y="3356992"/>
            <a:ext cx="720080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547664" y="3356992"/>
            <a:ext cx="720080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635896" y="3284984"/>
            <a:ext cx="648072" cy="72008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380312" y="188640"/>
            <a:ext cx="1567483" cy="145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Овал 23"/>
          <p:cNvSpPr/>
          <p:nvPr/>
        </p:nvSpPr>
        <p:spPr>
          <a:xfrm>
            <a:off x="2339752" y="3356992"/>
            <a:ext cx="720080" cy="648072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355976" y="3284984"/>
            <a:ext cx="936104" cy="72008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гнутая вверх стрелка 30"/>
          <p:cNvSpPr/>
          <p:nvPr/>
        </p:nvSpPr>
        <p:spPr>
          <a:xfrm>
            <a:off x="2627784" y="2564904"/>
            <a:ext cx="2160240" cy="792088"/>
          </a:xfrm>
          <a:prstGeom prst="curvedDownArrow">
            <a:avLst/>
          </a:prstGeom>
          <a:solidFill>
            <a:srgbClr val="0099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40152" y="4149080"/>
            <a:ext cx="19527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  35 =</a:t>
            </a:r>
            <a:endParaRPr lang="ru-RU" sz="400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012160" y="4869160"/>
            <a:ext cx="1224136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475656" y="4869160"/>
            <a:ext cx="864096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олилиния 43"/>
          <p:cNvSpPr/>
          <p:nvPr/>
        </p:nvSpPr>
        <p:spPr>
          <a:xfrm>
            <a:off x="2699792" y="4869160"/>
            <a:ext cx="1368152" cy="149087"/>
          </a:xfrm>
          <a:custGeom>
            <a:gdLst>
              <a:gd name="connsiteX0" fmla="*/ 0 w 1282148"/>
              <a:gd name="connsiteY0" fmla="*/ 109330 h 149087"/>
              <a:gd name="connsiteX1" fmla="*/ 19878 w 1282148"/>
              <a:gd name="connsiteY1" fmla="*/ 79513 h 149087"/>
              <a:gd name="connsiteX2" fmla="*/ 49696 w 1282148"/>
              <a:gd name="connsiteY2" fmla="*/ 19878 h 149087"/>
              <a:gd name="connsiteX3" fmla="*/ 89452 w 1282148"/>
              <a:gd name="connsiteY3" fmla="*/ 0 h 149087"/>
              <a:gd name="connsiteX4" fmla="*/ 149087 w 1282148"/>
              <a:gd name="connsiteY4" fmla="*/ 9939 h 149087"/>
              <a:gd name="connsiteX5" fmla="*/ 188843 w 1282148"/>
              <a:gd name="connsiteY5" fmla="*/ 69573 h 149087"/>
              <a:gd name="connsiteX6" fmla="*/ 258417 w 1282148"/>
              <a:gd name="connsiteY6" fmla="*/ 109330 h 149087"/>
              <a:gd name="connsiteX7" fmla="*/ 377687 w 1282148"/>
              <a:gd name="connsiteY7" fmla="*/ 79513 h 149087"/>
              <a:gd name="connsiteX8" fmla="*/ 427383 w 1282148"/>
              <a:gd name="connsiteY8" fmla="*/ 39756 h 149087"/>
              <a:gd name="connsiteX9" fmla="*/ 457200 w 1282148"/>
              <a:gd name="connsiteY9" fmla="*/ 19878 h 149087"/>
              <a:gd name="connsiteX10" fmla="*/ 487017 w 1282148"/>
              <a:gd name="connsiteY10" fmla="*/ 29817 h 149087"/>
              <a:gd name="connsiteX11" fmla="*/ 526774 w 1282148"/>
              <a:gd name="connsiteY11" fmla="*/ 39756 h 149087"/>
              <a:gd name="connsiteX12" fmla="*/ 546652 w 1282148"/>
              <a:gd name="connsiteY12" fmla="*/ 79513 h 149087"/>
              <a:gd name="connsiteX13" fmla="*/ 556591 w 1282148"/>
              <a:gd name="connsiteY13" fmla="*/ 109330 h 149087"/>
              <a:gd name="connsiteX14" fmla="*/ 606287 w 1282148"/>
              <a:gd name="connsiteY14" fmla="*/ 149087 h 149087"/>
              <a:gd name="connsiteX15" fmla="*/ 675861 w 1282148"/>
              <a:gd name="connsiteY15" fmla="*/ 139147 h 149087"/>
              <a:gd name="connsiteX16" fmla="*/ 705678 w 1282148"/>
              <a:gd name="connsiteY16" fmla="*/ 79513 h 149087"/>
              <a:gd name="connsiteX17" fmla="*/ 765313 w 1282148"/>
              <a:gd name="connsiteY17" fmla="*/ 39756 h 149087"/>
              <a:gd name="connsiteX18" fmla="*/ 795130 w 1282148"/>
              <a:gd name="connsiteY18" fmla="*/ 19878 h 149087"/>
              <a:gd name="connsiteX19" fmla="*/ 884583 w 1282148"/>
              <a:gd name="connsiteY19" fmla="*/ 59634 h 149087"/>
              <a:gd name="connsiteX20" fmla="*/ 914400 w 1282148"/>
              <a:gd name="connsiteY20" fmla="*/ 109330 h 149087"/>
              <a:gd name="connsiteX21" fmla="*/ 964096 w 1282148"/>
              <a:gd name="connsiteY21" fmla="*/ 139147 h 149087"/>
              <a:gd name="connsiteX22" fmla="*/ 1003852 w 1282148"/>
              <a:gd name="connsiteY22" fmla="*/ 99391 h 149087"/>
              <a:gd name="connsiteX23" fmla="*/ 1033670 w 1282148"/>
              <a:gd name="connsiteY23" fmla="*/ 69573 h 149087"/>
              <a:gd name="connsiteX24" fmla="*/ 1093304 w 1282148"/>
              <a:gd name="connsiteY24" fmla="*/ 19878 h 149087"/>
              <a:gd name="connsiteX25" fmla="*/ 1192696 w 1282148"/>
              <a:gd name="connsiteY25" fmla="*/ 49695 h 149087"/>
              <a:gd name="connsiteX26" fmla="*/ 1242391 w 1282148"/>
              <a:gd name="connsiteY26" fmla="*/ 109330 h 149087"/>
              <a:gd name="connsiteX27" fmla="*/ 1282148 w 1282148"/>
              <a:gd name="connsiteY27" fmla="*/ 139147 h 14908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82148" h="149087">
                <a:moveTo>
                  <a:pt x="0" y="109330"/>
                </a:moveTo>
                <a:cubicBezTo>
                  <a:pt x="6626" y="99391"/>
                  <a:pt x="14536" y="90197"/>
                  <a:pt x="19878" y="79513"/>
                </a:cubicBezTo>
                <a:cubicBezTo>
                  <a:pt x="32477" y="54314"/>
                  <a:pt x="25279" y="40225"/>
                  <a:pt x="49696" y="19878"/>
                </a:cubicBezTo>
                <a:cubicBezTo>
                  <a:pt x="61078" y="10393"/>
                  <a:pt x="76200" y="6626"/>
                  <a:pt x="89452" y="0"/>
                </a:cubicBezTo>
                <a:cubicBezTo>
                  <a:pt x="109330" y="3313"/>
                  <a:pt x="130671" y="1754"/>
                  <a:pt x="149087" y="9939"/>
                </a:cubicBezTo>
                <a:cubicBezTo>
                  <a:pt x="194143" y="29964"/>
                  <a:pt x="168622" y="39242"/>
                  <a:pt x="188843" y="69573"/>
                </a:cubicBezTo>
                <a:cubicBezTo>
                  <a:pt x="212529" y="105102"/>
                  <a:pt x="220369" y="99818"/>
                  <a:pt x="258417" y="109330"/>
                </a:cubicBezTo>
                <a:cubicBezTo>
                  <a:pt x="298634" y="104303"/>
                  <a:pt x="343992" y="107592"/>
                  <a:pt x="377687" y="79513"/>
                </a:cubicBezTo>
                <a:cubicBezTo>
                  <a:pt x="437630" y="29560"/>
                  <a:pt x="356189" y="63486"/>
                  <a:pt x="427383" y="39756"/>
                </a:cubicBezTo>
                <a:cubicBezTo>
                  <a:pt x="437322" y="33130"/>
                  <a:pt x="445417" y="21842"/>
                  <a:pt x="457200" y="19878"/>
                </a:cubicBezTo>
                <a:cubicBezTo>
                  <a:pt x="467534" y="18156"/>
                  <a:pt x="476943" y="26939"/>
                  <a:pt x="487017" y="29817"/>
                </a:cubicBezTo>
                <a:cubicBezTo>
                  <a:pt x="500152" y="33570"/>
                  <a:pt x="513522" y="36443"/>
                  <a:pt x="526774" y="39756"/>
                </a:cubicBezTo>
                <a:cubicBezTo>
                  <a:pt x="533400" y="53008"/>
                  <a:pt x="540816" y="65894"/>
                  <a:pt x="546652" y="79513"/>
                </a:cubicBezTo>
                <a:cubicBezTo>
                  <a:pt x="550779" y="89143"/>
                  <a:pt x="551201" y="100346"/>
                  <a:pt x="556591" y="109330"/>
                </a:cubicBezTo>
                <a:cubicBezTo>
                  <a:pt x="566031" y="125064"/>
                  <a:pt x="592747" y="140060"/>
                  <a:pt x="606287" y="149087"/>
                </a:cubicBezTo>
                <a:cubicBezTo>
                  <a:pt x="629478" y="145774"/>
                  <a:pt x="654453" y="148662"/>
                  <a:pt x="675861" y="139147"/>
                </a:cubicBezTo>
                <a:cubicBezTo>
                  <a:pt x="694172" y="131009"/>
                  <a:pt x="698433" y="94003"/>
                  <a:pt x="705678" y="79513"/>
                </a:cubicBezTo>
                <a:cubicBezTo>
                  <a:pt x="725290" y="40291"/>
                  <a:pt x="722938" y="50350"/>
                  <a:pt x="765313" y="39756"/>
                </a:cubicBezTo>
                <a:cubicBezTo>
                  <a:pt x="775252" y="33130"/>
                  <a:pt x="783258" y="21197"/>
                  <a:pt x="795130" y="19878"/>
                </a:cubicBezTo>
                <a:cubicBezTo>
                  <a:pt x="839914" y="14902"/>
                  <a:pt x="860544" y="27582"/>
                  <a:pt x="884583" y="59634"/>
                </a:cubicBezTo>
                <a:cubicBezTo>
                  <a:pt x="896174" y="75089"/>
                  <a:pt x="900740" y="95670"/>
                  <a:pt x="914400" y="109330"/>
                </a:cubicBezTo>
                <a:cubicBezTo>
                  <a:pt x="928060" y="122990"/>
                  <a:pt x="947531" y="129208"/>
                  <a:pt x="964096" y="139147"/>
                </a:cubicBezTo>
                <a:cubicBezTo>
                  <a:pt x="1020891" y="120215"/>
                  <a:pt x="973561" y="144827"/>
                  <a:pt x="1003852" y="99391"/>
                </a:cubicBezTo>
                <a:cubicBezTo>
                  <a:pt x="1011649" y="87695"/>
                  <a:pt x="1024671" y="80371"/>
                  <a:pt x="1033670" y="69573"/>
                </a:cubicBezTo>
                <a:cubicBezTo>
                  <a:pt x="1073808" y="21407"/>
                  <a:pt x="1027928" y="52566"/>
                  <a:pt x="1093304" y="19878"/>
                </a:cubicBezTo>
                <a:cubicBezTo>
                  <a:pt x="1151357" y="28171"/>
                  <a:pt x="1155290" y="18523"/>
                  <a:pt x="1192696" y="49695"/>
                </a:cubicBezTo>
                <a:cubicBezTo>
                  <a:pt x="1240211" y="89291"/>
                  <a:pt x="1206854" y="66686"/>
                  <a:pt x="1242391" y="109330"/>
                </a:cubicBezTo>
                <a:cubicBezTo>
                  <a:pt x="1269191" y="141490"/>
                  <a:pt x="1259416" y="139147"/>
                  <a:pt x="1282148" y="139147"/>
                </a:cubicBezTo>
              </a:path>
            </a:pathLst>
          </a:custGeom>
          <a:ln w="76200">
            <a:solidFill>
              <a:srgbClr val="00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4355976" y="4869160"/>
            <a:ext cx="1368152" cy="149087"/>
          </a:xfrm>
          <a:custGeom>
            <a:gdLst>
              <a:gd name="connsiteX0" fmla="*/ 0 w 1282148"/>
              <a:gd name="connsiteY0" fmla="*/ 109330 h 149087"/>
              <a:gd name="connsiteX1" fmla="*/ 19878 w 1282148"/>
              <a:gd name="connsiteY1" fmla="*/ 79513 h 149087"/>
              <a:gd name="connsiteX2" fmla="*/ 49696 w 1282148"/>
              <a:gd name="connsiteY2" fmla="*/ 19878 h 149087"/>
              <a:gd name="connsiteX3" fmla="*/ 89452 w 1282148"/>
              <a:gd name="connsiteY3" fmla="*/ 0 h 149087"/>
              <a:gd name="connsiteX4" fmla="*/ 149087 w 1282148"/>
              <a:gd name="connsiteY4" fmla="*/ 9939 h 149087"/>
              <a:gd name="connsiteX5" fmla="*/ 188843 w 1282148"/>
              <a:gd name="connsiteY5" fmla="*/ 69573 h 149087"/>
              <a:gd name="connsiteX6" fmla="*/ 258417 w 1282148"/>
              <a:gd name="connsiteY6" fmla="*/ 109330 h 149087"/>
              <a:gd name="connsiteX7" fmla="*/ 377687 w 1282148"/>
              <a:gd name="connsiteY7" fmla="*/ 79513 h 149087"/>
              <a:gd name="connsiteX8" fmla="*/ 427383 w 1282148"/>
              <a:gd name="connsiteY8" fmla="*/ 39756 h 149087"/>
              <a:gd name="connsiteX9" fmla="*/ 457200 w 1282148"/>
              <a:gd name="connsiteY9" fmla="*/ 19878 h 149087"/>
              <a:gd name="connsiteX10" fmla="*/ 487017 w 1282148"/>
              <a:gd name="connsiteY10" fmla="*/ 29817 h 149087"/>
              <a:gd name="connsiteX11" fmla="*/ 526774 w 1282148"/>
              <a:gd name="connsiteY11" fmla="*/ 39756 h 149087"/>
              <a:gd name="connsiteX12" fmla="*/ 546652 w 1282148"/>
              <a:gd name="connsiteY12" fmla="*/ 79513 h 149087"/>
              <a:gd name="connsiteX13" fmla="*/ 556591 w 1282148"/>
              <a:gd name="connsiteY13" fmla="*/ 109330 h 149087"/>
              <a:gd name="connsiteX14" fmla="*/ 606287 w 1282148"/>
              <a:gd name="connsiteY14" fmla="*/ 149087 h 149087"/>
              <a:gd name="connsiteX15" fmla="*/ 675861 w 1282148"/>
              <a:gd name="connsiteY15" fmla="*/ 139147 h 149087"/>
              <a:gd name="connsiteX16" fmla="*/ 705678 w 1282148"/>
              <a:gd name="connsiteY16" fmla="*/ 79513 h 149087"/>
              <a:gd name="connsiteX17" fmla="*/ 765313 w 1282148"/>
              <a:gd name="connsiteY17" fmla="*/ 39756 h 149087"/>
              <a:gd name="connsiteX18" fmla="*/ 795130 w 1282148"/>
              <a:gd name="connsiteY18" fmla="*/ 19878 h 149087"/>
              <a:gd name="connsiteX19" fmla="*/ 884583 w 1282148"/>
              <a:gd name="connsiteY19" fmla="*/ 59634 h 149087"/>
              <a:gd name="connsiteX20" fmla="*/ 914400 w 1282148"/>
              <a:gd name="connsiteY20" fmla="*/ 109330 h 149087"/>
              <a:gd name="connsiteX21" fmla="*/ 964096 w 1282148"/>
              <a:gd name="connsiteY21" fmla="*/ 139147 h 149087"/>
              <a:gd name="connsiteX22" fmla="*/ 1003852 w 1282148"/>
              <a:gd name="connsiteY22" fmla="*/ 99391 h 149087"/>
              <a:gd name="connsiteX23" fmla="*/ 1033670 w 1282148"/>
              <a:gd name="connsiteY23" fmla="*/ 69573 h 149087"/>
              <a:gd name="connsiteX24" fmla="*/ 1093304 w 1282148"/>
              <a:gd name="connsiteY24" fmla="*/ 19878 h 149087"/>
              <a:gd name="connsiteX25" fmla="*/ 1192696 w 1282148"/>
              <a:gd name="connsiteY25" fmla="*/ 49695 h 149087"/>
              <a:gd name="connsiteX26" fmla="*/ 1242391 w 1282148"/>
              <a:gd name="connsiteY26" fmla="*/ 109330 h 149087"/>
              <a:gd name="connsiteX27" fmla="*/ 1282148 w 1282148"/>
              <a:gd name="connsiteY27" fmla="*/ 139147 h 14908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82148" h="149087">
                <a:moveTo>
                  <a:pt x="0" y="109330"/>
                </a:moveTo>
                <a:cubicBezTo>
                  <a:pt x="6626" y="99391"/>
                  <a:pt x="14536" y="90197"/>
                  <a:pt x="19878" y="79513"/>
                </a:cubicBezTo>
                <a:cubicBezTo>
                  <a:pt x="32477" y="54314"/>
                  <a:pt x="25279" y="40225"/>
                  <a:pt x="49696" y="19878"/>
                </a:cubicBezTo>
                <a:cubicBezTo>
                  <a:pt x="61078" y="10393"/>
                  <a:pt x="76200" y="6626"/>
                  <a:pt x="89452" y="0"/>
                </a:cubicBezTo>
                <a:cubicBezTo>
                  <a:pt x="109330" y="3313"/>
                  <a:pt x="130671" y="1754"/>
                  <a:pt x="149087" y="9939"/>
                </a:cubicBezTo>
                <a:cubicBezTo>
                  <a:pt x="194143" y="29964"/>
                  <a:pt x="168622" y="39242"/>
                  <a:pt x="188843" y="69573"/>
                </a:cubicBezTo>
                <a:cubicBezTo>
                  <a:pt x="212529" y="105102"/>
                  <a:pt x="220369" y="99818"/>
                  <a:pt x="258417" y="109330"/>
                </a:cubicBezTo>
                <a:cubicBezTo>
                  <a:pt x="298634" y="104303"/>
                  <a:pt x="343992" y="107592"/>
                  <a:pt x="377687" y="79513"/>
                </a:cubicBezTo>
                <a:cubicBezTo>
                  <a:pt x="437630" y="29560"/>
                  <a:pt x="356189" y="63486"/>
                  <a:pt x="427383" y="39756"/>
                </a:cubicBezTo>
                <a:cubicBezTo>
                  <a:pt x="437322" y="33130"/>
                  <a:pt x="445417" y="21842"/>
                  <a:pt x="457200" y="19878"/>
                </a:cubicBezTo>
                <a:cubicBezTo>
                  <a:pt x="467534" y="18156"/>
                  <a:pt x="476943" y="26939"/>
                  <a:pt x="487017" y="29817"/>
                </a:cubicBezTo>
                <a:cubicBezTo>
                  <a:pt x="500152" y="33570"/>
                  <a:pt x="513522" y="36443"/>
                  <a:pt x="526774" y="39756"/>
                </a:cubicBezTo>
                <a:cubicBezTo>
                  <a:pt x="533400" y="53008"/>
                  <a:pt x="540816" y="65894"/>
                  <a:pt x="546652" y="79513"/>
                </a:cubicBezTo>
                <a:cubicBezTo>
                  <a:pt x="550779" y="89143"/>
                  <a:pt x="551201" y="100346"/>
                  <a:pt x="556591" y="109330"/>
                </a:cubicBezTo>
                <a:cubicBezTo>
                  <a:pt x="566031" y="125064"/>
                  <a:pt x="592747" y="140060"/>
                  <a:pt x="606287" y="149087"/>
                </a:cubicBezTo>
                <a:cubicBezTo>
                  <a:pt x="629478" y="145774"/>
                  <a:pt x="654453" y="148662"/>
                  <a:pt x="675861" y="139147"/>
                </a:cubicBezTo>
                <a:cubicBezTo>
                  <a:pt x="694172" y="131009"/>
                  <a:pt x="698433" y="94003"/>
                  <a:pt x="705678" y="79513"/>
                </a:cubicBezTo>
                <a:cubicBezTo>
                  <a:pt x="725290" y="40291"/>
                  <a:pt x="722938" y="50350"/>
                  <a:pt x="765313" y="39756"/>
                </a:cubicBezTo>
                <a:cubicBezTo>
                  <a:pt x="775252" y="33130"/>
                  <a:pt x="783258" y="21197"/>
                  <a:pt x="795130" y="19878"/>
                </a:cubicBezTo>
                <a:cubicBezTo>
                  <a:pt x="839914" y="14902"/>
                  <a:pt x="860544" y="27582"/>
                  <a:pt x="884583" y="59634"/>
                </a:cubicBezTo>
                <a:cubicBezTo>
                  <a:pt x="896174" y="75089"/>
                  <a:pt x="900740" y="95670"/>
                  <a:pt x="914400" y="109330"/>
                </a:cubicBezTo>
                <a:cubicBezTo>
                  <a:pt x="928060" y="122990"/>
                  <a:pt x="947531" y="129208"/>
                  <a:pt x="964096" y="139147"/>
                </a:cubicBezTo>
                <a:cubicBezTo>
                  <a:pt x="1020891" y="120215"/>
                  <a:pt x="973561" y="144827"/>
                  <a:pt x="1003852" y="99391"/>
                </a:cubicBezTo>
                <a:cubicBezTo>
                  <a:pt x="1011649" y="87695"/>
                  <a:pt x="1024671" y="80371"/>
                  <a:pt x="1033670" y="69573"/>
                </a:cubicBezTo>
                <a:cubicBezTo>
                  <a:pt x="1073808" y="21407"/>
                  <a:pt x="1027928" y="52566"/>
                  <a:pt x="1093304" y="19878"/>
                </a:cubicBezTo>
                <a:cubicBezTo>
                  <a:pt x="1151357" y="28171"/>
                  <a:pt x="1155290" y="18523"/>
                  <a:pt x="1192696" y="49695"/>
                </a:cubicBezTo>
                <a:cubicBezTo>
                  <a:pt x="1240211" y="89291"/>
                  <a:pt x="1206854" y="66686"/>
                  <a:pt x="1242391" y="109330"/>
                </a:cubicBezTo>
                <a:cubicBezTo>
                  <a:pt x="1269191" y="141490"/>
                  <a:pt x="1259416" y="139147"/>
                  <a:pt x="1282148" y="139147"/>
                </a:cubicBezTo>
              </a:path>
            </a:pathLst>
          </a:custGeom>
          <a:ln w="76200">
            <a:solidFill>
              <a:srgbClr val="00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одержимое 6"/>
          <p:cNvSpPr>
            <a:spLocks noGrp="1"/>
          </p:cNvSpPr>
          <p:nvPr>
            <p:ph idx="10"/>
          </p:nvPr>
        </p:nvSpPr>
        <p:spPr>
          <a:xfrm>
            <a:off x="755576" y="5877272"/>
            <a:ext cx="6048672" cy="792088"/>
          </a:xfrm>
        </p:spPr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Ответ: 6х</a:t>
            </a:r>
            <a:r>
              <a:rPr lang="en-US" sz="4000" b="1" baseline="30000" smtClean="0">
                <a:solidFill>
                  <a:srgbClr val="FFFF00"/>
                </a:solidFill>
              </a:rPr>
              <a:t>2</a:t>
            </a:r>
            <a:r>
              <a:rPr lang="ru-RU" sz="4000" b="1" baseline="30000" smtClean="0">
                <a:solidFill>
                  <a:srgbClr val="FFFF00"/>
                </a:solidFill>
              </a:rPr>
              <a:t> </a:t>
            </a:r>
            <a:r>
              <a:rPr lang="en-US" sz="4000" b="1" smtClean="0">
                <a:solidFill>
                  <a:srgbClr val="FFFF00"/>
                </a:solidFill>
              </a:rPr>
              <a:t>+</a:t>
            </a:r>
            <a:r>
              <a:rPr lang="ru-RU" sz="4000" b="1" smtClean="0">
                <a:solidFill>
                  <a:srgbClr val="FFFF00"/>
                </a:solidFill>
              </a:rPr>
              <a:t> 11х –  35</a:t>
            </a:r>
            <a:endParaRPr lang="ru-RU" sz="4000" smtClean="0"/>
          </a:p>
          <a:p>
            <a:endParaRPr lang="ru-RU" sz="4000" smtClean="0"/>
          </a:p>
          <a:p>
            <a:endParaRPr lang="ru-RU" sz="4000" b="1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83768" y="5229201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mtClean="0">
                <a:solidFill>
                  <a:srgbClr val="FFFF00"/>
                </a:solidFill>
              </a:rPr>
              <a:t>+</a:t>
            </a:r>
            <a:r>
              <a:rPr lang="ru-RU" sz="4000" b="1" smtClean="0">
                <a:solidFill>
                  <a:srgbClr val="FFFF00"/>
                </a:solidFill>
              </a:rPr>
              <a:t> 11х</a:t>
            </a:r>
            <a:endParaRPr lang="ru-RU" sz="4000"/>
          </a:p>
        </p:txBody>
      </p:sp>
      <p:sp>
        <p:nvSpPr>
          <p:cNvPr id="48" name="TextBox 47"/>
          <p:cNvSpPr txBox="1"/>
          <p:nvPr/>
        </p:nvSpPr>
        <p:spPr>
          <a:xfrm>
            <a:off x="4067944" y="5229200"/>
            <a:ext cx="1402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</a:rPr>
              <a:t>–  35</a:t>
            </a:r>
            <a:endParaRPr lang="ru-RU" sz="4000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6012160" y="5013176"/>
            <a:ext cx="1224136" cy="0"/>
          </a:xfrm>
          <a:prstGeom prst="line">
            <a:avLst/>
          </a:prstGeom>
          <a:ln w="762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  <p:cond evt="onBegin" delay="0">
                          <p:tn val="43"/>
                        </p:cond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5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  <p:cond evt="onBegin" delay="0">
                          <p:tn val="57"/>
                        </p:cond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  <p:cond evt="onBegin" delay="0">
                          <p:tn val="68"/>
                        </p:cond>
                      </p:stCondLst>
                      <p:childTnLst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77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  <p:cond evt="onBegin" delay="0">
                          <p:tn val="82"/>
                        </p:cond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  <p:cond evt="onBegin" delay="0">
                          <p:tn val="93"/>
                        </p:cond>
                      </p:stCondLst>
                      <p:childTnLst>
                        <p:par>
                          <p:cTn id="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10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  <p:cond evt="onBegin" delay="0">
                          <p:tn val="107"/>
                        </p:cond>
                      </p:stCondLst>
                      <p:childTnLst>
                        <p:par>
                          <p:cTn id="10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  <p:cond evt="onBegin" delay="0">
                          <p:tn val="118"/>
                        </p:cond>
                      </p:stCondLst>
                      <p:childTnLst>
                        <p:par>
                          <p:cTn id="1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3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4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  <p:cond evt="onBegin" delay="0">
                          <p:tn val="131"/>
                        </p:cond>
                      </p:stCondLst>
                      <p:childTnLst>
                        <p:par>
                          <p:cTn id="1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  <p:cond evt="onBegin" delay="0">
                          <p:tn val="136"/>
                        </p:cond>
                      </p:stCondLst>
                      <p:childTnLst>
                        <p:par>
                          <p:cTn id="1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1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2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  <p:cond evt="onBegin" delay="0">
                          <p:tn val="143"/>
                        </p:cond>
                      </p:stCondLst>
                      <p:childTnLst>
                        <p:par>
                          <p:cTn id="1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  <p:cond evt="onBegin" delay="0">
                          <p:tn val="151"/>
                        </p:cond>
                      </p:stCondLst>
                      <p:childTnLst>
                        <p:par>
                          <p:cTn id="1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6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7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  <p:cond evt="onBegin" delay="0">
                          <p:tn val="158"/>
                        </p:cond>
                      </p:stCondLst>
                      <p:childTnLst>
                        <p:par>
                          <p:cTn id="1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  <p:cond evt="onBegin" delay="0">
                          <p:tn val="166"/>
                        </p:cond>
                      </p:stCondLst>
                      <p:childTnLst>
                        <p:par>
                          <p:cTn id="1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1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2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  <p:cond evt="onBegin" delay="0">
                          <p:tn val="173"/>
                        </p:cond>
                      </p:stCondLst>
                      <p:childTnLst>
                        <p:par>
                          <p:cTn id="1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1" build="p"/>
      <p:bldP spid="9" grpId="2" build="p"/>
      <p:bldP spid="10" grpId="3" build="p"/>
      <p:bldP spid="11" grpId="4" build="p"/>
      <p:bldP spid="14" grpId="5" build="p"/>
      <p:bldP spid="15" grpId="6" build="p"/>
      <p:bldP spid="19" grpId="7"/>
      <p:bldP spid="20" grpId="8"/>
      <p:bldP spid="21" grpId="9"/>
      <p:bldP spid="22" grpId="10" uiExpand="1"/>
      <p:bldP spid="22" grpId="11"/>
      <p:bldP spid="23" grpId="12" uiExpand="1"/>
      <p:bldP spid="23" grpId="13"/>
      <p:bldP spid="25" grpId="14" uiExpand="1"/>
      <p:bldP spid="25" grpId="15"/>
      <p:bldP spid="26" grpId="16" uiExpand="1"/>
      <p:bldP spid="26" grpId="17"/>
      <p:bldP spid="27" grpId="18" uiExpand="1"/>
      <p:bldP spid="27" grpId="19"/>
      <p:bldP spid="28" grpId="20" uiExpand="1"/>
      <p:bldP spid="28" grpId="21"/>
      <p:bldP spid="24" grpId="22" uiExpand="1"/>
      <p:bldP spid="24" grpId="23"/>
      <p:bldP spid="30" grpId="24" uiExpand="1"/>
      <p:bldP spid="30" grpId="25"/>
      <p:bldP spid="31" grpId="26"/>
      <p:bldP spid="32" grpId="27"/>
      <p:bldP spid="44" grpId="28"/>
      <p:bldP spid="45" grpId="29"/>
      <p:bldP spid="46" grpId="30" build="p"/>
      <p:bldP spid="47" grpId="31"/>
      <p:bldP spid="48" grpId="32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3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Microsoft Corporation</Company>
  <PresentationFormat>On-screen Show (4:3)</PresentationFormat>
  <Paragraphs>106</Paragraphs>
  <Slides>21</Slides>
  <Notes>0</Notes>
  <TotalTime>1308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27">
      <vt:lpstr>Arial</vt:lpstr>
      <vt:lpstr>맑은 고딕</vt:lpstr>
      <vt:lpstr>Calibri</vt:lpstr>
      <vt:lpstr>Monotype Corsiva</vt:lpstr>
      <vt:lpstr>Wingdings</vt:lpstr>
      <vt:lpstr>Office Theme</vt:lpstr>
      <vt:lpstr>PowerPoint Presentation</vt:lpstr>
      <vt:lpstr>Из повторения:</vt:lpstr>
      <vt:lpstr>Из повторения:</vt:lpstr>
      <vt:lpstr>Из повторения: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Из повторения:</vt:lpstr>
      <vt:lpstr>PowerPoint Presentation</vt:lpstr>
      <vt:lpstr>Линейные уравнения</vt:lpstr>
      <vt:lpstr>PowerPoint Presentation</vt:lpstr>
      <vt:lpstr>Уравнения, сводящиеся к линейным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Registered User</dc:creator>
  <cp:lastModifiedBy>user</cp:lastModifiedBy>
  <cp:revision>158</cp:revision>
  <dcterms:created xsi:type="dcterms:W3CDTF">2014-04-01T16:35:38Z</dcterms:created>
  <dcterms:modified xsi:type="dcterms:W3CDTF">2022-11-27T02:38:58Z</dcterms:modified>
</cp:coreProperties>
</file>