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335" r:id="rId4"/>
    <p:sldId id="323" r:id="rId5"/>
    <p:sldId id="285" r:id="rId6"/>
    <p:sldId id="326" r:id="rId7"/>
    <p:sldId id="356" r:id="rId8"/>
    <p:sldId id="361" r:id="rId9"/>
    <p:sldId id="358" r:id="rId10"/>
    <p:sldId id="342" r:id="rId11"/>
    <p:sldId id="359" r:id="rId12"/>
    <p:sldId id="360" r:id="rId13"/>
    <p:sldId id="344" r:id="rId14"/>
    <p:sldId id="351" r:id="rId15"/>
    <p:sldId id="333" r:id="rId16"/>
    <p:sldId id="334" r:id="rId17"/>
    <p:sldId id="35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CBD6"/>
    <a:srgbClr val="006600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0" autoAdjust="0"/>
    <p:restoredTop sz="96082" autoAdjust="0"/>
  </p:normalViewPr>
  <p:slideViewPr>
    <p:cSldViewPr>
      <p:cViewPr varScale="1">
        <p:scale>
          <a:sx n="86" d="100"/>
          <a:sy n="86" d="100"/>
        </p:scale>
        <p:origin x="15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8EC8B-90A8-48A2-9BBD-6948294DA17D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9EE1A-FF0C-4CC2-BBF8-123B661789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862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39552" y="6597352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Lsivceva@mail.ru</a:t>
            </a:r>
            <a:endParaRPr lang="ru-RU" sz="11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 l="-6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школьн доска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50457" y="260648"/>
            <a:ext cx="8470015" cy="63367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9552" y="6237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EF1FD-FEAF-48BE-AD9E-2DC56CE4B2E6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FA64D-16B2-422B-B967-31DA5FD77FC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Сова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67545" y="548680"/>
            <a:ext cx="1440159" cy="14154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9552" y="6597352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Lsivceva@mail.ru</a:t>
            </a:r>
            <a:endParaRPr lang="ru-RU" sz="11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 l="-8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0FCDF-F9F2-4EDC-83B6-990F71709DEA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57804-4EC9-4DC9-A113-669E656FB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789040"/>
            <a:ext cx="7702624" cy="2304256"/>
          </a:xfrm>
        </p:spPr>
        <p:txBody>
          <a:bodyPr>
            <a:normAutofit fontScale="90000"/>
          </a:bodyPr>
          <a:lstStyle/>
          <a:p>
            <a:br>
              <a:rPr lang="ru-RU" sz="5400" dirty="0">
                <a:solidFill>
                  <a:srgbClr val="92D050"/>
                </a:solidFill>
              </a:rPr>
            </a:br>
            <a:r>
              <a:rPr lang="ru-RU" sz="5400" dirty="0">
                <a:solidFill>
                  <a:srgbClr val="92D050"/>
                </a:solidFill>
              </a:rPr>
              <a:t> </a:t>
            </a:r>
            <a:br>
              <a:rPr lang="ru-RU" sz="5400" dirty="0">
                <a:solidFill>
                  <a:srgbClr val="92D050"/>
                </a:solidFill>
              </a:rPr>
            </a:br>
            <a:br>
              <a:rPr lang="ru-RU" sz="5400" dirty="0">
                <a:solidFill>
                  <a:srgbClr val="92D050"/>
                </a:solidFill>
              </a:rPr>
            </a:br>
            <a:endParaRPr lang="ru-RU" sz="5400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40352" y="476672"/>
            <a:ext cx="648072" cy="3024336"/>
          </a:xfrm>
        </p:spPr>
        <p:txBody>
          <a:bodyPr>
            <a:normAutofit fontScale="25000" lnSpcReduction="20000"/>
          </a:bodyPr>
          <a:lstStyle/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5000" dirty="0">
                <a:solidFill>
                  <a:srgbClr val="FFFF00"/>
                </a:solidFill>
                <a:latin typeface="Monotype Corsiva" pitchFamily="66" charset="0"/>
              </a:rPr>
              <a:t>                 </a:t>
            </a:r>
          </a:p>
          <a:p>
            <a:r>
              <a:rPr lang="ru-RU" sz="5000" dirty="0">
                <a:solidFill>
                  <a:srgbClr val="FFFF00"/>
                </a:solidFill>
                <a:latin typeface="Monotype Corsiva" pitchFamily="66" charset="0"/>
              </a:rPr>
              <a:t>                                </a:t>
            </a: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5000" dirty="0">
                <a:solidFill>
                  <a:srgbClr val="FFFF00"/>
                </a:solidFill>
                <a:latin typeface="Monotype Corsiva" pitchFamily="66" charset="0"/>
              </a:rPr>
              <a:t>                                                                                                 </a:t>
            </a: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5000" dirty="0">
                <a:solidFill>
                  <a:srgbClr val="FFFF00"/>
                </a:solidFill>
                <a:latin typeface="Monotype Corsiva" pitchFamily="66" charset="0"/>
              </a:rPr>
              <a:t>                                                                                              </a:t>
            </a: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5000" dirty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50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</a:p>
          <a:p>
            <a:r>
              <a:rPr lang="ru-RU" sz="5000" dirty="0">
                <a:solidFill>
                  <a:srgbClr val="FFFF00"/>
                </a:solidFill>
                <a:latin typeface="Monotype Corsiva" pitchFamily="66" charset="0"/>
              </a:rPr>
              <a:t>  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908720"/>
            <a:ext cx="6552728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92D050"/>
                </a:solidFill>
              </a:rPr>
              <a:t>      </a:t>
            </a:r>
            <a:r>
              <a:rPr lang="ru-RU" sz="4800" dirty="0">
                <a:solidFill>
                  <a:schemeClr val="bg1"/>
                </a:solidFill>
              </a:rPr>
              <a:t>Урок русского языка</a:t>
            </a:r>
          </a:p>
          <a:p>
            <a:endParaRPr lang="ru-RU" sz="4000" dirty="0">
              <a:solidFill>
                <a:schemeClr val="bg1"/>
              </a:solidFill>
            </a:endParaRPr>
          </a:p>
          <a:p>
            <a:endParaRPr lang="ru-RU" sz="4000" dirty="0">
              <a:solidFill>
                <a:schemeClr val="bg1"/>
              </a:solidFill>
            </a:endParaRPr>
          </a:p>
          <a:p>
            <a:endParaRPr lang="ru-RU" sz="4000" dirty="0">
              <a:solidFill>
                <a:schemeClr val="bg1"/>
              </a:solidFill>
            </a:endParaRPr>
          </a:p>
          <a:p>
            <a:r>
              <a:rPr lang="ru-RU" sz="5400" dirty="0">
                <a:solidFill>
                  <a:schemeClr val="bg1"/>
                </a:solidFill>
              </a:rPr>
              <a:t>      Доброго урока!</a:t>
            </a:r>
          </a:p>
          <a:p>
            <a:endParaRPr lang="ru-RU" sz="5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                                                                     Презентацию выполнила   </a:t>
            </a:r>
          </a:p>
          <a:p>
            <a:r>
              <a:rPr lang="ru-RU" sz="1400" dirty="0">
                <a:solidFill>
                  <a:schemeClr val="bg1"/>
                </a:solidFill>
              </a:rPr>
              <a:t>                                                                    учитель  начальных классов</a:t>
            </a:r>
          </a:p>
          <a:p>
            <a:r>
              <a:rPr lang="ru-RU" sz="1400" dirty="0">
                <a:solidFill>
                  <a:schemeClr val="bg1"/>
                </a:solidFill>
              </a:rPr>
              <a:t>                                                                     МОУ «Гурульбинская СОШ»</a:t>
            </a:r>
          </a:p>
          <a:p>
            <a:r>
              <a:rPr lang="ru-RU" sz="1400" dirty="0">
                <a:solidFill>
                  <a:schemeClr val="bg1"/>
                </a:solidFill>
              </a:rPr>
              <a:t>                                                                    Цымпилова Светлана Кимовна</a:t>
            </a:r>
          </a:p>
          <a:p>
            <a:r>
              <a:rPr lang="ru-RU" sz="1400" dirty="0">
                <a:solidFill>
                  <a:schemeClr val="bg1"/>
                </a:solidFill>
              </a:rPr>
              <a:t>                                                              </a:t>
            </a:r>
            <a:br>
              <a:rPr lang="ru-RU" sz="4000" dirty="0">
                <a:solidFill>
                  <a:srgbClr val="92D050"/>
                </a:solidFill>
              </a:rPr>
            </a:b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3DA3D-6516-91A7-8556-DFF3AB69A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8DB6E-4F03-9A89-4805-27450F155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044" y="1340768"/>
            <a:ext cx="4988691" cy="2923502"/>
          </a:xfrm>
        </p:spPr>
        <p:txBody>
          <a:bodyPr/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Слово «хоккей» имеет французские корни. Название игры произошло от слова «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hoguet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», </a:t>
            </a:r>
            <a:endParaRPr lang="ru-RU" dirty="0"/>
          </a:p>
        </p:txBody>
      </p:sp>
      <p:pic>
        <p:nvPicPr>
          <p:cNvPr id="3074" name="Picture 2" descr="Фото: Федерация хоккея с мячом.">
            <a:extLst>
              <a:ext uri="{FF2B5EF4-FFF2-40B4-BE49-F238E27FC236}">
                <a16:creationId xmlns:a16="http://schemas.microsoft.com/office/drawing/2014/main" id="{42DB1F13-18C9-78E4-51DD-2E4C47F3A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67018"/>
            <a:ext cx="3405409" cy="292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036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FAAC1-F9BC-5B58-3290-F85256827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37AE8-8E6E-79F0-97BF-AE5344B6D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Слово «теннис» (от франц.) - средневековая игра «перебрасывание мяча» -(буквально «ладонь», поскольку мяч отражался ладонью). Термин «tennis» стал употребляться с 1874 г.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9FBB70-8835-ED4E-9D17-4BC163380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573016"/>
            <a:ext cx="460851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09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sz="5400" dirty="0">
                <a:solidFill>
                  <a:schemeClr val="bg1"/>
                </a:solidFill>
              </a:rPr>
              <a:t>пе</a:t>
            </a:r>
            <a:r>
              <a:rPr lang="ru-RU" sz="5400" u="sng" dirty="0">
                <a:solidFill>
                  <a:schemeClr val="bg1"/>
                </a:solidFill>
              </a:rPr>
              <a:t>рр</a:t>
            </a:r>
            <a:r>
              <a:rPr lang="ru-RU" sz="5400" dirty="0">
                <a:solidFill>
                  <a:schemeClr val="bg1"/>
                </a:solidFill>
              </a:rPr>
              <a:t>он</a:t>
            </a:r>
          </a:p>
        </p:txBody>
      </p:sp>
      <p:pic>
        <p:nvPicPr>
          <p:cNvPr id="6" name="Рисунок 5" descr="перр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615950"/>
            <a:ext cx="5429288" cy="395605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2a1b973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571612"/>
            <a:ext cx="6143667" cy="3857651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b="1" dirty="0">
                <a:solidFill>
                  <a:schemeClr val="bg1"/>
                </a:solidFill>
              </a:rPr>
              <a:t>Сегодня на уроке я узнал…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bg1"/>
                </a:solidFill>
              </a:rPr>
              <a:t>Теперь я могу…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bg1"/>
                </a:solidFill>
              </a:rPr>
              <a:t>Мне было сложно…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bg1"/>
                </a:solidFill>
              </a:rPr>
              <a:t>Было интересно…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095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>
                <a:solidFill>
                  <a:schemeClr val="bg1"/>
                </a:solidFill>
                <a:latin typeface="Comic Sans MS" pitchFamily="66" charset="0"/>
              </a:rPr>
              <a:t>Урок окончен.</a:t>
            </a:r>
          </a:p>
          <a:p>
            <a:pPr algn="ctr">
              <a:buNone/>
            </a:pPr>
            <a:r>
              <a:rPr lang="ru-RU" sz="4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algn="ctr">
              <a:buNone/>
            </a:pPr>
            <a:endParaRPr lang="ru-RU" sz="4800" b="1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4800" b="1" dirty="0">
                <a:solidFill>
                  <a:schemeClr val="bg1"/>
                </a:solidFill>
                <a:latin typeface="Comic Sans MS" pitchFamily="66" charset="0"/>
              </a:rPr>
              <a:t>Спасибо!</a:t>
            </a:r>
          </a:p>
          <a:p>
            <a:pPr algn="ctr">
              <a:buNone/>
            </a:pPr>
            <a:endParaRPr lang="ru-RU" sz="4800" b="1" dirty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2800" dirty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        </a:t>
            </a:r>
          </a:p>
          <a:p>
            <a:pPr>
              <a:buNone/>
            </a:pPr>
            <a:r>
              <a:rPr lang="ru-RU" dirty="0"/>
              <a:t>            </a:t>
            </a:r>
            <a:r>
              <a:rPr lang="ru-RU" sz="4800" dirty="0">
                <a:solidFill>
                  <a:schemeClr val="bg1"/>
                </a:solidFill>
              </a:rPr>
              <a:t>Минутка чистописания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00C10B4-6B73-F7FE-B62C-5F464E0530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359375"/>
              </p:ext>
            </p:extLst>
          </p:nvPr>
        </p:nvGraphicFramePr>
        <p:xfrm>
          <a:off x="457200" y="3284984"/>
          <a:ext cx="8229600" cy="669637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1836419802"/>
                    </a:ext>
                  </a:extLst>
                </a:gridCol>
              </a:tblGrid>
              <a:tr h="669637">
                <a:tc>
                  <a:txBody>
                    <a:bodyPr/>
                    <a:lstStyle/>
                    <a:p>
                      <a:pPr algn="l"/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класс сс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группа пп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коллектив лл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15588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458100" cy="202420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Словарная работа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57986" cy="2186006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5400" dirty="0">
                <a:solidFill>
                  <a:schemeClr val="bg1"/>
                </a:solidFill>
              </a:rPr>
              <a:t>кла</a:t>
            </a:r>
            <a:r>
              <a:rPr lang="ru-RU" sz="5400" u="sng" dirty="0">
                <a:solidFill>
                  <a:schemeClr val="bg1"/>
                </a:solidFill>
              </a:rPr>
              <a:t>сс</a:t>
            </a:r>
          </a:p>
        </p:txBody>
      </p:sp>
      <p:pic>
        <p:nvPicPr>
          <p:cNvPr id="5" name="Содержимое 4" descr="класс.jpe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500166" y="1785926"/>
            <a:ext cx="5413375" cy="3257550"/>
          </a:xfrm>
        </p:spPr>
      </p:pic>
    </p:spTree>
    <p:extLst>
      <p:ext uri="{BB962C8B-B14F-4D97-AF65-F5344CB8AC3E}">
        <p14:creationId xmlns:p14="http://schemas.microsoft.com/office/powerpoint/2010/main" val="2707599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92D050"/>
                </a:solidFill>
              </a:rPr>
              <a:t>                          </a:t>
            </a:r>
            <a:r>
              <a:rPr lang="ru-RU" sz="4000" b="1" dirty="0">
                <a:solidFill>
                  <a:schemeClr val="bg1"/>
                </a:solidFill>
              </a:rPr>
              <a:t>Тема урока:</a:t>
            </a:r>
          </a:p>
          <a:p>
            <a:pPr marL="0" indent="0">
              <a:buNone/>
            </a:pPr>
            <a:endParaRPr lang="ru-RU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92D050"/>
                </a:solidFill>
              </a:rPr>
              <a:t>    </a:t>
            </a:r>
            <a:r>
              <a:rPr lang="ru-RU" sz="4400" b="1" dirty="0">
                <a:solidFill>
                  <a:srgbClr val="FFFF00"/>
                </a:solidFill>
              </a:rPr>
              <a:t> </a:t>
            </a:r>
            <a:r>
              <a:rPr lang="ru-RU" sz="6000" b="1" dirty="0">
                <a:solidFill>
                  <a:schemeClr val="bg1"/>
                </a:solidFill>
              </a:rPr>
              <a:t>Удвоенные согласные</a:t>
            </a:r>
          </a:p>
        </p:txBody>
      </p:sp>
    </p:spTree>
    <p:extLst>
      <p:ext uri="{BB962C8B-B14F-4D97-AF65-F5344CB8AC3E}">
        <p14:creationId xmlns:p14="http://schemas.microsoft.com/office/powerpoint/2010/main" val="3088266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Цели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>
                <a:solidFill>
                  <a:schemeClr val="bg1"/>
                </a:solidFill>
              </a:rPr>
              <a:t>-будем учиться грамотно писать слова с удвоенной согласной,</a:t>
            </a:r>
          </a:p>
          <a:p>
            <a:pPr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>
                <a:solidFill>
                  <a:schemeClr val="bg1"/>
                </a:solidFill>
              </a:rPr>
              <a:t>- вспомним правила переноса слов с удвоенной согласной.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9CA4B-DEEE-CC58-532D-05F3BA50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98D54-CF99-00CA-95C4-426385E3E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8584" y="5445224"/>
            <a:ext cx="65842" cy="23967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D56DAF-E902-EA8C-7700-864632BFB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766806" cy="403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055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B519E-3282-42C4-50CD-2B1A38736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ED23F-2C99-FF65-D4EB-8053A5716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«Что одному не под силу, то легко …</a:t>
            </a:r>
            <a:r>
              <a: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» 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145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D7EC8-C877-1248-8210-E74B0EC93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ED60FBE-1A3D-91BB-C37F-A8B1F4F29A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7006907"/>
              </p:ext>
            </p:extLst>
          </p:nvPr>
        </p:nvGraphicFramePr>
        <p:xfrm>
          <a:off x="457200" y="2564904"/>
          <a:ext cx="8229600" cy="1463040"/>
        </p:xfrm>
        <a:graphic>
          <a:graphicData uri="http://schemas.openxmlformats.org/drawingml/2006/table">
            <a:tbl>
              <a:tblPr/>
              <a:tblGrid>
                <a:gridCol w="8229600">
                  <a:extLst>
                    <a:ext uri="{9D8B030D-6E8A-4147-A177-3AD203B41FA5}">
                      <a16:colId xmlns:a16="http://schemas.microsoft.com/office/drawing/2014/main" val="1459504447"/>
                    </a:ext>
                  </a:extLst>
                </a:gridCol>
              </a:tblGrid>
              <a:tr h="1389717">
                <a:tc>
                  <a:txBody>
                    <a:bodyPr/>
                    <a:lstStyle/>
                    <a:p>
                      <a:pPr algn="l"/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группа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выполнят транскрипцию  слова 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масса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грамм;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  <a:p>
                      <a:pPr algn="l"/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группа 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аллея, кроссовки. 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393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571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«Словарный сундучок»</a:t>
            </a:r>
          </a:p>
        </p:txBody>
      </p:sp>
      <p:pic>
        <p:nvPicPr>
          <p:cNvPr id="4" name="Содержимое 3" descr="unname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71612"/>
            <a:ext cx="5572164" cy="407196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184</Words>
  <Application>Microsoft Office PowerPoint</Application>
  <PresentationFormat>On-screen Show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Comic Sans MS</vt:lpstr>
      <vt:lpstr>Monotype Corsiva</vt:lpstr>
      <vt:lpstr>Times New Roman</vt:lpstr>
      <vt:lpstr>Тема Office</vt:lpstr>
      <vt:lpstr>Специальное оформление</vt:lpstr>
      <vt:lpstr>    </vt:lpstr>
      <vt:lpstr>PowerPoint Presentation</vt:lpstr>
      <vt:lpstr>Словарная работа</vt:lpstr>
      <vt:lpstr>PowerPoint Presentation</vt:lpstr>
      <vt:lpstr>Цели урока:</vt:lpstr>
      <vt:lpstr>PowerPoint Presentation</vt:lpstr>
      <vt:lpstr>PowerPoint Presentation</vt:lpstr>
      <vt:lpstr>PowerPoint Presentation</vt:lpstr>
      <vt:lpstr>«Словарный сундучок»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</vt:vector>
  </TitlesOfParts>
  <Company>домашний компьютер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98</cp:revision>
  <dcterms:created xsi:type="dcterms:W3CDTF">2013-01-02T13:33:59Z</dcterms:created>
  <dcterms:modified xsi:type="dcterms:W3CDTF">2022-11-27T09:29:50Z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1157968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