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24" r:id="rId2"/>
    <p:sldId id="316" r:id="rId3"/>
    <p:sldId id="321" r:id="rId4"/>
    <p:sldId id="258" r:id="rId5"/>
    <p:sldId id="325" r:id="rId6"/>
    <p:sldId id="317" r:id="rId7"/>
    <p:sldId id="323" r:id="rId8"/>
    <p:sldId id="306" r:id="rId9"/>
    <p:sldId id="308" r:id="rId10"/>
    <p:sldId id="310" r:id="rId11"/>
    <p:sldId id="314" r:id="rId12"/>
    <p:sldId id="311" r:id="rId13"/>
    <p:sldId id="312" r:id="rId14"/>
    <p:sldId id="313" r:id="rId15"/>
    <p:sldId id="318" r:id="rId16"/>
    <p:sldId id="319" r:id="rId17"/>
    <p:sldId id="320" r:id="rId18"/>
    <p:sldId id="326" r:id="rId19"/>
    <p:sldId id="327" r:id="rId20"/>
    <p:sldId id="32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110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574" autoAdjust="0"/>
    <p:restoredTop sz="94660" autoAdjust="0"/>
  </p:normalViewPr>
  <p:slideViewPr>
    <p:cSldViewPr>
      <p:cViewPr varScale="1">
        <p:scale>
          <a:sx n="91" d="100"/>
          <a:sy n="91" d="100"/>
        </p:scale>
        <p:origin x="-151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B2A725-BDE5-48B2-8890-01E4906FDAF1}" type="datetimeFigureOut">
              <a:rPr lang="ru-RU" smtClean="0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219B7-77DD-4D3E-A33A-263F9A11BE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51E80-BA0E-456A-B57E-EC128D792A6A}" type="datetimeFigureOut">
              <a:rPr lang="ru-RU" smtClean="0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F0D3D-823C-4492-8914-55C2417936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1CD044-D930-4DFF-A355-78313F372EDF}" type="datetimeFigureOut">
              <a:rPr lang="ru-RU" smtClean="0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BA71F7-26D7-46AA-9D2D-F08884C60A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E50209-2FC3-4BDB-95BD-AF481E99FB17}" type="datetimeFigureOut">
              <a:rPr lang="ru-RU" smtClean="0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0B6633-B8A2-4C06-8AB4-DB9189CBE9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68913C-42E3-4DAC-B5BF-A76E498945C7}" type="datetimeFigureOut">
              <a:rPr lang="ru-RU" smtClean="0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74E8B-B197-4F94-B05E-D010115D79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0C9193-D93B-424C-8617-CC3FFC04CC32}" type="datetimeFigureOut">
              <a:rPr lang="ru-RU" smtClean="0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3EDF6-F9CF-47C3-8E4E-BCB444D7DC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0B5959-5540-456F-8A4D-59B34106CF9F}" type="datetimeFigureOut">
              <a:rPr lang="ru-RU" smtClean="0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A645C-6B6F-4976-A235-D446B7EA89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222C87-5BAF-4AAE-BD38-11C11D9FD46C}" type="datetimeFigureOut">
              <a:rPr lang="ru-RU" smtClean="0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E77684-B4DC-41E6-8CC6-730C616CA5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DE24AB-2024-44E4-A281-82B4B8D091DC}" type="datetimeFigureOut">
              <a:rPr lang="ru-RU" smtClean="0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60061D-B232-48B5-827B-5C6C264531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F6F26B-0035-43CE-AD98-43488718FC6E}" type="datetimeFigureOut">
              <a:rPr lang="ru-RU" smtClean="0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5CE803-CBBE-4852-AA77-6718C92D6A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6D2752-7995-4686-8A6D-BB225A3EC30E}" type="datetimeFigureOut">
              <a:rPr lang="ru-RU" smtClean="0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158036D5-394D-4417-AAC0-4747DE8938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F517972-D8FF-4B58-8BD1-C4810AC9317C}" type="datetimeFigureOut">
              <a:rPr lang="ru-RU" smtClean="0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381182F-E81B-42CA-8FBD-117EB0640A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«Лицей №5»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Проектная работа 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теме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«Старинные единицы измерения»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                                          </a:t>
            </a:r>
            <a:r>
              <a:rPr lang="ru-RU" dirty="0" smtClean="0"/>
              <a:t>                       </a:t>
            </a:r>
          </a:p>
          <a:p>
            <a:pPr algn="just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   </a:t>
            </a:r>
          </a:p>
          <a:p>
            <a:pPr algn="just">
              <a:buNone/>
            </a:pPr>
            <a:endParaRPr lang="ru-RU" dirty="0"/>
          </a:p>
          <a:p>
            <a:pPr algn="just">
              <a:buNone/>
            </a:pPr>
            <a:r>
              <a:rPr lang="ru-RU" dirty="0" smtClean="0"/>
              <a:t>                                                        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Выполнили: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Дениченко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Александр,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Иванов Кирилл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ученики 7 «В» класса  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Руководитель   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Попова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Людмила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Ивановна    </a:t>
            </a: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Шаг</a:t>
            </a:r>
          </a:p>
        </p:txBody>
      </p:sp>
      <p:sp>
        <p:nvSpPr>
          <p:cNvPr id="6656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latin typeface="Arial" charset="0"/>
            </a:endParaRPr>
          </a:p>
          <a:p>
            <a:r>
              <a:rPr lang="ru-RU" dirty="0">
                <a:latin typeface="Arial" charset="0"/>
              </a:rPr>
              <a:t>Шаг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Arial" charset="0"/>
              </a:rPr>
              <a:t>примерно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Arial" charset="0"/>
              </a:rPr>
              <a:t>равен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Arial" charset="0"/>
              </a:rPr>
              <a:t>70</a:t>
            </a:r>
            <a:r>
              <a:rPr lang="ru-RU" dirty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>см</a:t>
            </a:r>
            <a:endParaRPr lang="ru-RU" dirty="0">
              <a:latin typeface="Arial" charset="0"/>
            </a:endParaRPr>
          </a:p>
        </p:txBody>
      </p:sp>
      <p:pic>
        <p:nvPicPr>
          <p:cNvPr id="4" name="Рисунок 3" descr="http://cliparts.toutimages.com/personnages/perso_divers/049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284984"/>
            <a:ext cx="3209925" cy="30243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Фут</a:t>
            </a:r>
          </a:p>
        </p:txBody>
      </p:sp>
      <p:sp>
        <p:nvSpPr>
          <p:cNvPr id="7168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Arial" charset="0"/>
              </a:rPr>
              <a:t>Фут</a:t>
            </a:r>
            <a:r>
              <a:rPr lang="ru-RU" dirty="0" smtClean="0">
                <a:latin typeface="Arial" charset="0"/>
              </a:rPr>
              <a:t> примерно равен 31 см</a:t>
            </a:r>
          </a:p>
        </p:txBody>
      </p:sp>
      <p:pic>
        <p:nvPicPr>
          <p:cNvPr id="71685" name="Picture 5" descr="202362_html_38e6eca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65400"/>
            <a:ext cx="4427538" cy="429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Дюйм</a:t>
            </a:r>
          </a:p>
        </p:txBody>
      </p:sp>
      <p:sp>
        <p:nvSpPr>
          <p:cNvPr id="6758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dirty="0">
                <a:latin typeface="Arial" charset="0"/>
              </a:rPr>
              <a:t>Дюйм</a:t>
            </a:r>
            <a:r>
              <a:rPr lang="ru-RU" dirty="0" smtClean="0">
                <a:latin typeface="Arial" charset="0"/>
              </a:rPr>
              <a:t> примерно равен 2,5 см</a:t>
            </a:r>
          </a:p>
        </p:txBody>
      </p:sp>
      <p:pic>
        <p:nvPicPr>
          <p:cNvPr id="67589" name="Picture 5" descr="0036-060-Djuj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500306"/>
            <a:ext cx="4470400" cy="4152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Вершок</a:t>
            </a:r>
          </a:p>
        </p:txBody>
      </p:sp>
      <p:sp>
        <p:nvSpPr>
          <p:cNvPr id="69635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69637" name="Picture 5" descr="0014-010-Versh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73238"/>
            <a:ext cx="9144000" cy="3590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/>
          </p:cNvSpPr>
          <p:nvPr>
            <p:ph type="title"/>
          </p:nvPr>
        </p:nvSpPr>
        <p:spPr>
          <a:xfrm>
            <a:off x="414366" y="692696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Пядь</a:t>
            </a:r>
          </a:p>
        </p:txBody>
      </p:sp>
      <p:sp>
        <p:nvSpPr>
          <p:cNvPr id="70663" name="Rectangle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0665" name="Picture 9" descr="201369_html_m650ddbd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492375"/>
            <a:ext cx="8001056" cy="2492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Старинные единицы измерений в поговорках и пословицах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352928" cy="5445224"/>
          </a:xfrm>
        </p:spPr>
        <p:txBody>
          <a:bodyPr/>
          <a:lstStyle/>
          <a:p>
            <a:pPr lvl="0"/>
            <a:r>
              <a:rPr lang="ru-RU" sz="2800" dirty="0"/>
              <a:t>Мал золотник, да дорог. </a:t>
            </a:r>
            <a:endParaRPr lang="ru-RU" sz="2800" dirty="0" smtClean="0"/>
          </a:p>
          <a:p>
            <a:pPr lvl="0">
              <a:buNone/>
            </a:pPr>
            <a:r>
              <a:rPr lang="ru-RU" sz="2800" i="1" dirty="0" smtClean="0"/>
              <a:t>Буквально </a:t>
            </a:r>
            <a:r>
              <a:rPr lang="ru-RU" sz="2800" i="1" dirty="0"/>
              <a:t>–массой 4,266г</a:t>
            </a:r>
            <a:endParaRPr lang="ru-RU" sz="2800" dirty="0"/>
          </a:p>
          <a:p>
            <a:pPr lvl="0"/>
            <a:r>
              <a:rPr lang="ru-RU" sz="2800" dirty="0"/>
              <a:t>От горшка два вершка, а уже указчик</a:t>
            </a:r>
            <a:r>
              <a:rPr lang="ru-RU" sz="2800" i="1" dirty="0"/>
              <a:t>. </a:t>
            </a:r>
            <a:endParaRPr lang="ru-RU" sz="2800" i="1" dirty="0" smtClean="0"/>
          </a:p>
          <a:p>
            <a:pPr lvl="0">
              <a:buNone/>
            </a:pPr>
            <a:r>
              <a:rPr lang="ru-RU" sz="2800" i="1" dirty="0" smtClean="0"/>
              <a:t>Буквально </a:t>
            </a:r>
            <a:r>
              <a:rPr lang="ru-RU" sz="2800" i="1" dirty="0"/>
              <a:t>– ростом 8,8 см.</a:t>
            </a:r>
            <a:endParaRPr lang="ru-RU" sz="2800" dirty="0"/>
          </a:p>
          <a:p>
            <a:pPr lvl="0"/>
            <a:r>
              <a:rPr lang="ru-RU" sz="2800" dirty="0"/>
              <a:t>Семь пядей во лбу. </a:t>
            </a:r>
            <a:endParaRPr lang="ru-RU" sz="2800" dirty="0" smtClean="0"/>
          </a:p>
          <a:p>
            <a:pPr lvl="0">
              <a:buNone/>
            </a:pPr>
            <a:r>
              <a:rPr lang="ru-RU" sz="2800" i="1" dirty="0" smtClean="0"/>
              <a:t>Буквально-7х18=126 </a:t>
            </a:r>
            <a:r>
              <a:rPr lang="ru-RU" sz="2800" i="1" dirty="0"/>
              <a:t>см</a:t>
            </a:r>
            <a:endParaRPr lang="ru-RU" sz="2800" dirty="0"/>
          </a:p>
          <a:p>
            <a:pPr lvl="0"/>
            <a:r>
              <a:rPr lang="ru-RU" sz="2800" dirty="0"/>
              <a:t>На аршин борода, да ума на пядь</a:t>
            </a:r>
            <a:r>
              <a:rPr lang="ru-RU" sz="2800" dirty="0" smtClean="0"/>
              <a:t>.</a:t>
            </a:r>
          </a:p>
          <a:p>
            <a:pPr lvl="0">
              <a:buNone/>
            </a:pPr>
            <a:r>
              <a:rPr lang="ru-RU" sz="2800" i="1" dirty="0" smtClean="0"/>
              <a:t>Буквально </a:t>
            </a:r>
            <a:r>
              <a:rPr lang="ru-RU" sz="2800" i="1" dirty="0"/>
              <a:t>-  борода 72 см, ума – 18 </a:t>
            </a:r>
            <a:r>
              <a:rPr lang="ru-RU" sz="2800" i="1" dirty="0" smtClean="0"/>
              <a:t>см</a:t>
            </a:r>
            <a:endParaRPr lang="ru-RU" sz="28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47562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Исследование 1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Измерение размера класса</a:t>
            </a:r>
            <a:endParaRPr lang="ru-RU" sz="31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81623780"/>
              </p:ext>
            </p:extLst>
          </p:nvPr>
        </p:nvGraphicFramePr>
        <p:xfrm>
          <a:off x="323527" y="4005063"/>
          <a:ext cx="8534754" cy="216576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12169"/>
                <a:gridCol w="1080120"/>
                <a:gridCol w="1440160"/>
                <a:gridCol w="1296144"/>
                <a:gridCol w="1584176"/>
                <a:gridCol w="1621985"/>
              </a:tblGrid>
              <a:tr h="792089"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Кирилл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шаг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Перевод в СИ, м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фут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Перевод в СИ, м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Метр*</a:t>
                      </a:r>
                    </a:p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</a:tr>
              <a:tr h="457893"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Длина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8,52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11,21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8,4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</a:tr>
              <a:tr h="457893"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ширина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8,5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6,04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23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7,59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5,6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</a:tr>
              <a:tr h="457893">
                <a:tc gridSpan="6"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* 1 шаг=71см=0,71м; 1 фут=33см=0,33м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69287005"/>
              </p:ext>
            </p:extLst>
          </p:nvPr>
        </p:nvGraphicFramePr>
        <p:xfrm>
          <a:off x="285721" y="1357298"/>
          <a:ext cx="8572560" cy="237420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36206"/>
                <a:gridCol w="1087520"/>
                <a:gridCol w="1402767"/>
                <a:gridCol w="1265160"/>
                <a:gridCol w="1514906"/>
                <a:gridCol w="1766001"/>
              </a:tblGrid>
              <a:tr h="703550"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Александр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 шаг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Перевод в СИ, м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фут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Перевод в СИ, м</a:t>
                      </a:r>
                    </a:p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Метр*</a:t>
                      </a:r>
                    </a:p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</a:tr>
              <a:tr h="425643"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Длина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10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7,1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28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9,24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8,4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</a:tr>
              <a:tr h="425643"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ширина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5,7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18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5,94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5,6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</a:tr>
              <a:tr h="425643">
                <a:tc gridSpan="6"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* 1 шаг=71см=0,71м; 1 фут=33см=0,33м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85720" y="692696"/>
            <a:ext cx="85725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839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71504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Исследование </a:t>
            </a:r>
            <a: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 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Измерение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размера парты</a:t>
            </a:r>
            <a:endParaRPr lang="ru-RU" sz="1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53787842"/>
              </p:ext>
            </p:extLst>
          </p:nvPr>
        </p:nvGraphicFramePr>
        <p:xfrm>
          <a:off x="285720" y="3929067"/>
          <a:ext cx="8572560" cy="245591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15356"/>
                <a:gridCol w="1248480"/>
                <a:gridCol w="1391091"/>
                <a:gridCol w="1359400"/>
                <a:gridCol w="1372744"/>
                <a:gridCol w="1685489"/>
              </a:tblGrid>
              <a:tr h="868085"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Кирилл 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 Пядь малая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Перевод в СИ, м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Вершок 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Перевод в СИ, м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Метр*</a:t>
                      </a:r>
                    </a:p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Длина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1,52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1,38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1,4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ширина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0,57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0,49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0,5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</a:tr>
              <a:tr h="435697">
                <a:tc gridSpan="6"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* 1 пядь малая=19 см=0,19 м; 1 вершок=4,445 см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43426572"/>
              </p:ext>
            </p:extLst>
          </p:nvPr>
        </p:nvGraphicFramePr>
        <p:xfrm>
          <a:off x="214283" y="1142983"/>
          <a:ext cx="8643996" cy="250776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75147"/>
                <a:gridCol w="1129379"/>
                <a:gridCol w="1384183"/>
                <a:gridCol w="1339613"/>
                <a:gridCol w="1384183"/>
                <a:gridCol w="1731491"/>
              </a:tblGrid>
              <a:tr h="923015"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Александр</a:t>
                      </a:r>
                      <a:endParaRPr lang="ru-RU" sz="1600" b="1" dirty="0">
                        <a:solidFill>
                          <a:srgbClr val="FFC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 Пядь малая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Перевод в </a:t>
                      </a:r>
                      <a:r>
                        <a:rPr lang="ru-RU" sz="1600" b="1" dirty="0" smtClean="0">
                          <a:effectLst/>
                        </a:rPr>
                        <a:t> СИ</a:t>
                      </a:r>
                      <a:r>
                        <a:rPr lang="ru-RU" sz="1600" b="1" dirty="0">
                          <a:effectLst/>
                        </a:rPr>
                        <a:t>, м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Вершок 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Перевод в </a:t>
                      </a:r>
                      <a:r>
                        <a:rPr lang="ru-RU" sz="1600" b="1" dirty="0" smtClean="0">
                          <a:effectLst/>
                        </a:rPr>
                        <a:t> СИ</a:t>
                      </a:r>
                      <a:r>
                        <a:rPr lang="ru-RU" sz="1600" b="1" dirty="0">
                          <a:effectLst/>
                        </a:rPr>
                        <a:t>, м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Метр*</a:t>
                      </a:r>
                    </a:p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</a:tr>
              <a:tr h="642922"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Длина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1,14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1,11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1,4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ширина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2,5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0,48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0,45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1790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0,5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</a:tr>
              <a:tr h="318314">
                <a:tc gridSpan="6">
                  <a:txBody>
                    <a:bodyPr/>
                    <a:lstStyle/>
                    <a:p>
                      <a:pPr marL="90170" marR="179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* 1 пядь малая=19 см=0,19 м; 1 вершок = 4,445 см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ung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308100" y="3062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92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Выводы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по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эксперименту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Измерения </a:t>
            </a:r>
            <a:r>
              <a:rPr lang="ru-RU" dirty="0"/>
              <a:t>старинными единицами очень не точны, зависят от физиологических особенностей человека.</a:t>
            </a:r>
          </a:p>
          <a:p>
            <a:pPr lvl="0"/>
            <a:r>
              <a:rPr lang="ru-RU" dirty="0"/>
              <a:t>Измерения, проведенные одним человеком, выраженные в разных старинных мерах длины отличаются друг от друга.</a:t>
            </a:r>
          </a:p>
          <a:p>
            <a:pPr lvl="0"/>
            <a:r>
              <a:rPr lang="ru-RU" dirty="0"/>
              <a:t>Если измерения не должны быть очень точными, т.е. носят оценочный характер, то старинные меры длины могут пригодиться. Измерительные «инструменты» всегда с собой (рука, нога...)</a:t>
            </a:r>
          </a:p>
          <a:p>
            <a:pPr lvl="0"/>
            <a:r>
              <a:rPr lang="ru-RU" dirty="0"/>
              <a:t>Переход к общей для всех стран системе измерений был необходим.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150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600" dirty="0">
                <a:solidFill>
                  <a:srgbClr val="0070C0"/>
                </a:solidFill>
              </a:rPr>
              <a:t>Выводы</a:t>
            </a:r>
            <a:r>
              <a:rPr lang="ru-RU" dirty="0" smtClean="0">
                <a:solidFill>
                  <a:srgbClr val="0070C0"/>
                </a:solidFill>
              </a:rPr>
              <a:t>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В древней Руси меры измерения  зависели от самого человека и видов его практической деятельности.</a:t>
            </a:r>
          </a:p>
          <a:p>
            <a:pPr lvl="0"/>
            <a:r>
              <a:rPr lang="ru-RU" dirty="0"/>
              <a:t>Возникла необходимость отказаться от установления связей между единицами измерения и размерами человеческого тела.</a:t>
            </a:r>
          </a:p>
          <a:p>
            <a:pPr lvl="0"/>
            <a:r>
              <a:rPr lang="ru-RU" dirty="0"/>
              <a:t>Гипотеза наша подтверждена: переход к общей для всех стран системе измерений был необходим, современные единицы и способы дают более точные результаты измерений.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5081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3731" name="Rectangle 3"/>
          <p:cNvSpPr>
            <a:spLocks noGrp="1"/>
          </p:cNvSpPr>
          <p:nvPr>
            <p:ph idx="1"/>
          </p:nvPr>
        </p:nvSpPr>
        <p:spPr>
          <a:xfrm>
            <a:off x="428596" y="0"/>
            <a:ext cx="8429684" cy="6858000"/>
          </a:xfrm>
        </p:spPr>
        <p:txBody>
          <a:bodyPr/>
          <a:lstStyle/>
          <a:p>
            <a:pPr marL="0" indent="0">
              <a:buNone/>
            </a:pPr>
            <a:r>
              <a:rPr lang="ru-RU" sz="2600" b="1" i="1" dirty="0"/>
              <a:t>Цель работы:</a:t>
            </a:r>
            <a:r>
              <a:rPr lang="ru-RU" sz="2600" dirty="0"/>
              <a:t> 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исследовать </a:t>
            </a:r>
            <a:r>
              <a:rPr lang="ru-RU" sz="2600" dirty="0"/>
              <a:t>возникновение старинных единиц измерения и установить их связь с современными единицами.</a:t>
            </a:r>
          </a:p>
          <a:p>
            <a:pPr marL="0" indent="0">
              <a:buNone/>
            </a:pPr>
            <a:r>
              <a:rPr lang="ru-RU" sz="2600" b="1" i="1" dirty="0"/>
              <a:t>Задачи работы:</a:t>
            </a:r>
            <a:endParaRPr lang="ru-RU" sz="2600" dirty="0"/>
          </a:p>
          <a:p>
            <a:pPr lvl="0"/>
            <a:r>
              <a:rPr lang="ru-RU" sz="2600" dirty="0"/>
              <a:t>Изучить взаимосвязь старинных единиц измерения с современными.</a:t>
            </a:r>
          </a:p>
          <a:p>
            <a:pPr lvl="0"/>
            <a:r>
              <a:rPr lang="ru-RU" sz="2600" dirty="0"/>
              <a:t>Проследить отражение старых мер в русском фольклоре, с целью выяснения и уточнения величин, используемых в данном произведении.</a:t>
            </a:r>
          </a:p>
          <a:p>
            <a:pPr lvl="0"/>
            <a:r>
              <a:rPr lang="ru-RU" sz="2600" dirty="0"/>
              <a:t>Познакомить обучающихся класса, школы с результатами исследования для расширения  их знаний с историей своего народа.</a:t>
            </a:r>
          </a:p>
          <a:p>
            <a:pPr marL="0" indent="0">
              <a:buNone/>
            </a:pPr>
            <a:endParaRPr lang="ru-RU" sz="2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5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Список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литературы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История </a:t>
            </a:r>
            <a:r>
              <a:rPr lang="ru-RU" dirty="0"/>
              <a:t>развития метрологии [Электронный ресурс]/ Режим доступа: http://www.metrologie.ru, свободный. </a:t>
            </a:r>
            <a:r>
              <a:rPr lang="ru-RU" dirty="0" err="1"/>
              <a:t>Загл</a:t>
            </a:r>
            <a:r>
              <a:rPr lang="ru-RU" dirty="0"/>
              <a:t> с экрана. – </a:t>
            </a:r>
            <a:r>
              <a:rPr lang="ru-RU" dirty="0" err="1"/>
              <a:t>Яз.рус</a:t>
            </a:r>
            <a:r>
              <a:rPr lang="ru-RU" dirty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Каменская, Е.Н. Русская  метрология [Текст]/  Е.Н. Каменская - М., 1975. – 157 с.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Меры длины [Электронный ресурс]/ Режим доступа: http://www.iro.yar.ru, свободный. </a:t>
            </a:r>
            <a:r>
              <a:rPr lang="ru-RU" dirty="0" err="1"/>
              <a:t>Загл</a:t>
            </a:r>
            <a:r>
              <a:rPr lang="ru-RU" dirty="0"/>
              <a:t> с экрана. – </a:t>
            </a:r>
            <a:r>
              <a:rPr lang="ru-RU" dirty="0" err="1"/>
              <a:t>Яз.рус</a:t>
            </a:r>
            <a:r>
              <a:rPr lang="ru-RU" dirty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Сравнительная таблица русских и метрических мер [Электронный ресурс]/ Режим доступа: http://trust.narod.ru, свободный. </a:t>
            </a:r>
            <a:r>
              <a:rPr lang="ru-RU" dirty="0" err="1"/>
              <a:t>Загл</a:t>
            </a:r>
            <a:r>
              <a:rPr lang="ru-RU" dirty="0"/>
              <a:t> с экрана. – </a:t>
            </a:r>
            <a:r>
              <a:rPr lang="ru-RU" dirty="0" err="1"/>
              <a:t>Яз.рус</a:t>
            </a:r>
            <a:r>
              <a:rPr lang="ru-RU" dirty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Соловьев В. История России для детей и взрослых – М., 2007 «Белый город» - с. 58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С.И. Ожегов Толковый словарь. Москва, 2002</a:t>
            </a:r>
          </a:p>
        </p:txBody>
      </p:sp>
    </p:spTree>
    <p:extLst>
      <p:ext uri="{BB962C8B-B14F-4D97-AF65-F5344CB8AC3E}">
        <p14:creationId xmlns:p14="http://schemas.microsoft.com/office/powerpoint/2010/main" xmlns="" val="193521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4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/>
          <a:lstStyle/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</a:p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переход от старинных мер единиц измерения к современной международной системе единиц был оправдан: упрощает производимые измерения и делает их наиболее точными</a:t>
            </a:r>
          </a:p>
          <a:p>
            <a:pPr marL="0" indent="0">
              <a:buNone/>
            </a:pPr>
            <a:r>
              <a:rPr lang="ru-RU" b="1" i="1" dirty="0"/>
              <a:t>Методы работы:</a:t>
            </a:r>
            <a:endParaRPr lang="ru-RU" dirty="0"/>
          </a:p>
          <a:p>
            <a:pPr lvl="0"/>
            <a:r>
              <a:rPr lang="ru-RU" dirty="0"/>
              <a:t>Сбор информации (работа с литературными источниками, энциклопедией, поиск информации в сети Интернет).</a:t>
            </a:r>
          </a:p>
          <a:p>
            <a:pPr lvl="0"/>
            <a:r>
              <a:rPr lang="ru-RU" dirty="0"/>
              <a:t>Объяснение поговорок.</a:t>
            </a:r>
          </a:p>
          <a:p>
            <a:pPr lvl="0"/>
            <a:r>
              <a:rPr lang="ru-RU" dirty="0"/>
              <a:t>Проведение исследования.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pic>
        <p:nvPicPr>
          <p:cNvPr id="14339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3727" y="836712"/>
            <a:ext cx="5505797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26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Сажень</a:t>
            </a:r>
          </a:p>
          <a:p>
            <a:r>
              <a:rPr lang="ru-RU" sz="4000" dirty="0" smtClean="0"/>
              <a:t>Аршин </a:t>
            </a:r>
          </a:p>
          <a:p>
            <a:r>
              <a:rPr lang="ru-RU" sz="4000" dirty="0" smtClean="0"/>
              <a:t>Шаг</a:t>
            </a:r>
          </a:p>
          <a:p>
            <a:r>
              <a:rPr lang="ru-RU" sz="4000" dirty="0" smtClean="0"/>
              <a:t>Фут</a:t>
            </a:r>
          </a:p>
          <a:p>
            <a:r>
              <a:rPr lang="ru-RU" sz="4000" dirty="0" smtClean="0"/>
              <a:t>Дюйм</a:t>
            </a:r>
          </a:p>
          <a:p>
            <a:r>
              <a:rPr lang="ru-RU" sz="4000" dirty="0" smtClean="0"/>
              <a:t>Вершок</a:t>
            </a:r>
          </a:p>
          <a:p>
            <a:r>
              <a:rPr lang="ru-RU" sz="4000" dirty="0" smtClean="0"/>
              <a:t>Пядь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406584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3087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Сажень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23528" y="1142984"/>
            <a:ext cx="8229600" cy="4291699"/>
          </a:xfrm>
        </p:spPr>
        <p:txBody>
          <a:bodyPr/>
          <a:lstStyle/>
          <a:p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Сажень примерно равна 215см</a:t>
            </a:r>
          </a:p>
          <a:p>
            <a:pPr marL="0" indent="0">
              <a:buNone/>
            </a:pPr>
            <a:endParaRPr lang="ru-RU" sz="2800" b="1" dirty="0">
              <a:latin typeface="Arial" charset="0"/>
            </a:endParaRP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2276872"/>
            <a:ext cx="3347864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437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06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5" descr="0012-011-Starinnye-russkie-mery-dliny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536" y="1916832"/>
            <a:ext cx="3538558" cy="40005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908720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Маховая сажень примерно равна 176 </a:t>
            </a:r>
            <a:r>
              <a:rPr lang="ru-RU" sz="2400" dirty="0" smtClean="0"/>
              <a:t>см</a:t>
            </a:r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5410" y="1231885"/>
            <a:ext cx="56188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Косая сажень примерно равна 250 см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601217"/>
            <a:ext cx="2627313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Локоть</a:t>
            </a:r>
          </a:p>
        </p:txBody>
      </p:sp>
      <p:sp>
        <p:nvSpPr>
          <p:cNvPr id="5837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Arial" charset="0"/>
              </a:rPr>
              <a:t>Локоть = от 38 до 44 см</a:t>
            </a:r>
          </a:p>
        </p:txBody>
      </p:sp>
      <p:pic>
        <p:nvPicPr>
          <p:cNvPr id="58373" name="Picture 5" descr="imgpreview?key=340f3dc452513fc5&amp;mb=imgdb_preview_10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708275"/>
            <a:ext cx="7072362" cy="3892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>
          <a:xfrm rot="10800000" flipV="1">
            <a:off x="457200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5600" dirty="0">
                <a:solidFill>
                  <a:srgbClr val="0070C0"/>
                </a:solidFill>
              </a:rPr>
              <a:t>Аршин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246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>
              <a:latin typeface="Arial" charset="0"/>
            </a:endParaRPr>
          </a:p>
        </p:txBody>
      </p:sp>
      <p:pic>
        <p:nvPicPr>
          <p:cNvPr id="62469" name="Picture 5" descr="img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1772816"/>
            <a:ext cx="7128792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596</TotalTime>
  <Words>639</Words>
  <Application>Microsoft Office PowerPoint</Application>
  <PresentationFormat>Экран (4:3)</PresentationFormat>
  <Paragraphs>164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Муниципальное общеобразовательное учреждение «Лицей №5»  </vt:lpstr>
      <vt:lpstr>Слайд 2</vt:lpstr>
      <vt:lpstr>Слайд 3</vt:lpstr>
      <vt:lpstr> </vt:lpstr>
      <vt:lpstr>Слайд 5</vt:lpstr>
      <vt:lpstr>Сажень</vt:lpstr>
      <vt:lpstr>Слайд 7</vt:lpstr>
      <vt:lpstr>Локоть</vt:lpstr>
      <vt:lpstr>Аршин </vt:lpstr>
      <vt:lpstr>Шаг</vt:lpstr>
      <vt:lpstr>Фут</vt:lpstr>
      <vt:lpstr>Дюйм</vt:lpstr>
      <vt:lpstr>Вершок</vt:lpstr>
      <vt:lpstr>Пядь</vt:lpstr>
      <vt:lpstr>  Старинные единицы измерений в поговорках и пословицах</vt:lpstr>
      <vt:lpstr>Исследование 1   Измерение размера класса</vt:lpstr>
      <vt:lpstr>Исследование 2    Измерение размера парты</vt:lpstr>
      <vt:lpstr>Выводы по эксперименту</vt:lpstr>
      <vt:lpstr>Выводы: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administrator</cp:lastModifiedBy>
  <cp:revision>53</cp:revision>
  <dcterms:created xsi:type="dcterms:W3CDTF">2015-10-16T18:04:54Z</dcterms:created>
  <dcterms:modified xsi:type="dcterms:W3CDTF">2016-05-05T20:52:34Z</dcterms:modified>
</cp:coreProperties>
</file>