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2" r:id="rId2"/>
    <p:sldId id="268" r:id="rId3"/>
    <p:sldId id="266" r:id="rId4"/>
    <p:sldId id="264" r:id="rId5"/>
    <p:sldId id="265" r:id="rId6"/>
  </p:sldIdLst>
  <p:sldSz cx="12192000" cy="1625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660"/>
  </p:normalViewPr>
  <p:slideViewPr>
    <p:cSldViewPr snapToGrid="0">
      <p:cViewPr varScale="1">
        <p:scale>
          <a:sx n="37" d="100"/>
          <a:sy n="37" d="100"/>
        </p:scale>
        <p:origin x="216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60416"/>
            <a:ext cx="10363200" cy="5659496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538164"/>
            <a:ext cx="9144000" cy="3924769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D7CA0-7817-4F93-858B-E90488239BF1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0F4C5-D2A0-4993-88EB-E4FBE88185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495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D7CA0-7817-4F93-858B-E90488239BF1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0F4C5-D2A0-4993-88EB-E4FBE88185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3160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65481"/>
            <a:ext cx="2628900" cy="1377620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865481"/>
            <a:ext cx="7734300" cy="1377620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D7CA0-7817-4F93-858B-E90488239BF1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0F4C5-D2A0-4993-88EB-E4FBE88185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603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D7CA0-7817-4F93-858B-E90488239BF1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0F4C5-D2A0-4993-88EB-E4FBE88185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815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4052716"/>
            <a:ext cx="10515600" cy="6762043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0878731"/>
            <a:ext cx="10515600" cy="3555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D7CA0-7817-4F93-858B-E90488239BF1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0F4C5-D2A0-4993-88EB-E4FBE88185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323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327407"/>
            <a:ext cx="5181600" cy="1031428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327407"/>
            <a:ext cx="5181600" cy="1031428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D7CA0-7817-4F93-858B-E90488239BF1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0F4C5-D2A0-4993-88EB-E4FBE88185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178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65485"/>
            <a:ext cx="10515600" cy="314207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984979"/>
            <a:ext cx="5157787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937956"/>
            <a:ext cx="5157787" cy="87338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984979"/>
            <a:ext cx="5183188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937956"/>
            <a:ext cx="5183188" cy="87338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D7CA0-7817-4F93-858B-E90488239BF1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0F4C5-D2A0-4993-88EB-E4FBE88185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038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D7CA0-7817-4F93-858B-E90488239BF1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0F4C5-D2A0-4993-88EB-E4FBE88185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488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D7CA0-7817-4F93-858B-E90488239BF1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0F4C5-D2A0-4993-88EB-E4FBE88185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042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340567"/>
            <a:ext cx="6172200" cy="11552296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D7CA0-7817-4F93-858B-E90488239BF1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0F4C5-D2A0-4993-88EB-E4FBE88185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013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340567"/>
            <a:ext cx="6172200" cy="11552296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D7CA0-7817-4F93-858B-E90488239BF1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0F4C5-D2A0-4993-88EB-E4FBE88185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586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327407"/>
            <a:ext cx="10515600" cy="10314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ED7CA0-7817-4F93-858B-E90488239BF1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50F4C5-D2A0-4993-88EB-E4FBE88185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7460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73B156F6-4605-4E2A-BB58-A01FE05B2186}"/>
              </a:ext>
            </a:extLst>
          </p:cNvPr>
          <p:cNvSpPr/>
          <p:nvPr/>
        </p:nvSpPr>
        <p:spPr>
          <a:xfrm>
            <a:off x="1045029" y="12994606"/>
            <a:ext cx="10308771" cy="2602445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AC48084-39A2-4A4E-BDC5-3A68BCDA15B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13" r="1148"/>
          <a:stretch/>
        </p:blipFill>
        <p:spPr>
          <a:xfrm rot="5400000">
            <a:off x="-2032003" y="2032001"/>
            <a:ext cx="16256002" cy="12191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E0BFAA-312D-48BE-9AE5-105C7025F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9281EF69-824A-4985-BDDD-6698784A69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9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1975" y="6017402"/>
            <a:ext cx="8849170" cy="9198721"/>
          </a:xfr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A74B59F-FC01-4AA9-858F-61E579FA9933}"/>
              </a:ext>
            </a:extLst>
          </p:cNvPr>
          <p:cNvSpPr/>
          <p:nvPr/>
        </p:nvSpPr>
        <p:spPr>
          <a:xfrm>
            <a:off x="1471975" y="2459324"/>
            <a:ext cx="9248046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9050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«Русская народная сказка –</a:t>
            </a:r>
          </a:p>
          <a:p>
            <a:pPr algn="ctr"/>
            <a:r>
              <a:rPr lang="ru-RU" sz="5400" b="1" cap="none" spc="0" dirty="0">
                <a:ln w="19050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 как средство приобщения </a:t>
            </a:r>
          </a:p>
          <a:p>
            <a:pPr algn="ctr"/>
            <a:r>
              <a:rPr lang="ru-RU" sz="5400" b="1" cap="none" spc="0" dirty="0">
                <a:ln w="19050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дошкольников к истокам</a:t>
            </a:r>
          </a:p>
          <a:p>
            <a:pPr algn="ctr"/>
            <a:r>
              <a:rPr lang="ru-RU" sz="5400" b="1" cap="none" spc="0" dirty="0">
                <a:ln w="19050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 русской  народной культуры»</a:t>
            </a:r>
          </a:p>
        </p:txBody>
      </p:sp>
    </p:spTree>
    <p:extLst>
      <p:ext uri="{BB962C8B-B14F-4D97-AF65-F5344CB8AC3E}">
        <p14:creationId xmlns:p14="http://schemas.microsoft.com/office/powerpoint/2010/main" val="322389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E0BFAA-312D-48BE-9AE5-105C7025F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09C9DE4-7078-4BA9-82D8-2F7CD1E0D2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AC48084-39A2-4A4E-BDC5-3A68BCDA15B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13" r="1148"/>
          <a:stretch/>
        </p:blipFill>
        <p:spPr>
          <a:xfrm rot="5400000">
            <a:off x="-2032002" y="2032000"/>
            <a:ext cx="16256000" cy="12191999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E6B0DB8C-D7AE-4BF9-B54A-3491BEF28DA1}"/>
              </a:ext>
            </a:extLst>
          </p:cNvPr>
          <p:cNvSpPr/>
          <p:nvPr/>
        </p:nvSpPr>
        <p:spPr>
          <a:xfrm>
            <a:off x="1257301" y="1004937"/>
            <a:ext cx="968860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 w="6350">
                  <a:solidFill>
                    <a:srgbClr val="C00000"/>
                  </a:solidFill>
                  <a:prstDash val="solid"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</a:t>
            </a:r>
            <a:r>
              <a:rPr kumimoji="0" lang="ru-RU" sz="3000" b="1" i="0" u="none" strike="noStrike" kern="1200" cap="none" spc="0" normalizeH="0" baseline="0" noProof="0" dirty="0">
                <a:ln w="6350">
                  <a:solidFill>
                    <a:srgbClr val="C00000"/>
                  </a:solidFill>
                  <a:prstDash val="solid"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Воспитание народной сказкой  - один из самых древних методов воспитания детей. Через народные сказки наши предки передавали подрастающему поколению моральные нормы, традиции и обычаи, свой жизненный опыт и отношение к миру. 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1200" cap="none" spc="0" normalizeH="0" baseline="0" noProof="0" dirty="0">
                <a:ln w="6350">
                  <a:solidFill>
                    <a:srgbClr val="C00000"/>
                  </a:solidFill>
                  <a:prstDash val="solid"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В русских сказках лежат основы доброты, справедливости и дружелюбия. Так репку тянуть всей семьей – взаимопомощь, Кот за петуха горой – помощь друга, Морозко – трудолюбие, которое обязательно оценят и лень, которая будет наказана. Таким примеров можно привести очень много. А ребенок слушая сказку, эмоционально переживает за главного героя и когда добро побеждает зло, очень радуется.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000" b="1" i="0" u="none" strike="noStrike" kern="1200" cap="none" spc="0" normalizeH="0" baseline="0" noProof="0" dirty="0">
              <a:ln w="6350">
                <a:solidFill>
                  <a:srgbClr val="C00000"/>
                </a:solidFill>
                <a:prstDash val="solid"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715B6BA8-24F1-4AE7-BA2F-056A5DD5DFDF}"/>
              </a:ext>
            </a:extLst>
          </p:cNvPr>
          <p:cNvSpPr/>
          <p:nvPr/>
        </p:nvSpPr>
        <p:spPr>
          <a:xfrm>
            <a:off x="1257301" y="6930370"/>
            <a:ext cx="5306463" cy="8556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900" b="1" i="0" u="none" strike="noStrike" kern="1200" cap="none" spc="0" normalizeH="0" baseline="0" noProof="0" dirty="0">
                <a:ln w="6350">
                  <a:solidFill>
                    <a:srgbClr val="C00000"/>
                  </a:solidFill>
                  <a:prstDash val="solid"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Герои сказок были примером для ребенка: на их опыте он учился тому, как можно или нельзя поступать. Такой пример более понятен ребенку, чем категорическое родительское «Нельзя!».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900" b="1" i="0" u="none" strike="noStrike" kern="1200" cap="none" spc="0" normalizeH="0" baseline="0" noProof="0" dirty="0">
                <a:ln w="6350">
                  <a:solidFill>
                    <a:srgbClr val="C00000"/>
                  </a:solidFill>
                  <a:prstDash val="solid"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Сказки, также, играют большую роль в формировании у детей музыкального слуха, вкуса к поэзии, любви к природе, к родной земле.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900" b="1" i="0" u="none" strike="noStrike" kern="1200" cap="none" spc="0" normalizeH="0" baseline="0" noProof="0" dirty="0">
                <a:ln w="6350">
                  <a:solidFill>
                    <a:srgbClr val="C00000"/>
                  </a:solidFill>
                  <a:prstDash val="solid"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Но для того чтобы воспитание народной сказкой было эффективным, не достаточно рассказать ребенку первую попавшуюся сказку!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 w="6350">
                  <a:solidFill>
                    <a:srgbClr val="C00000"/>
                  </a:solidFill>
                  <a:prstDash val="solid"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26193F46-57AB-489D-8408-10EF4620C2F8}"/>
              </a:ext>
            </a:extLst>
          </p:cNvPr>
          <p:cNvSpPr/>
          <p:nvPr/>
        </p:nvSpPr>
        <p:spPr>
          <a:xfrm>
            <a:off x="-5676901" y="-346559"/>
            <a:ext cx="6096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1200" cap="none" spc="0" normalizeH="0" baseline="0" noProof="0" dirty="0">
                <a:ln w="6350">
                  <a:solidFill>
                    <a:srgbClr val="C00000"/>
                  </a:solidFill>
                  <a:prstDash val="solid"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</a:t>
            </a: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FA25407-9AF5-4175-ACA8-1DDEF130DD0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1094334">
            <a:off x="7385752" y="6893570"/>
            <a:ext cx="3146060" cy="399860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3291A2C-D172-49D5-94AE-45C5120579C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45756">
            <a:off x="7379374" y="11026304"/>
            <a:ext cx="2878370" cy="3690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232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E0BFAA-312D-48BE-9AE5-105C7025F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09C9DE4-7078-4BA9-82D8-2F7CD1E0D2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AC48084-39A2-4A4E-BDC5-3A68BCDA15B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13" r="1148"/>
          <a:stretch/>
        </p:blipFill>
        <p:spPr>
          <a:xfrm rot="5400000">
            <a:off x="-2032002" y="2032000"/>
            <a:ext cx="16256000" cy="12191999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E6B0DB8C-D7AE-4BF9-B54A-3491BEF28DA1}"/>
              </a:ext>
            </a:extLst>
          </p:cNvPr>
          <p:cNvSpPr/>
          <p:nvPr/>
        </p:nvSpPr>
        <p:spPr>
          <a:xfrm>
            <a:off x="1290918" y="1004937"/>
            <a:ext cx="9654989" cy="8217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 w="6350">
                  <a:solidFill>
                    <a:srgbClr val="C00000"/>
                  </a:solidFill>
                  <a:prstDash val="solid"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Сказки нужно подбирать в зависимости от возраста ребенка и особенностей его характера. Скажем, до двух лет воспитание сказкой не имеет смысла – в это возрасте ребенок не поймет содержание сказки. К восприятию сказкой ребенка надо подводить постепенно, в младенчестве начиная с колыбельных и ритмичных стишков – прибауток.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 w="6350">
                  <a:solidFill>
                    <a:srgbClr val="C00000"/>
                  </a:solidFill>
                  <a:prstDash val="solid"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</a:t>
            </a:r>
            <a:r>
              <a:rPr kumimoji="0" lang="ru-RU" sz="3000" b="1" i="0" u="none" strike="noStrike" kern="1200" cap="none" spc="0" normalizeH="0" baseline="0" noProof="0" dirty="0">
                <a:ln w="6350">
                  <a:solidFill>
                    <a:srgbClr val="C00000"/>
                  </a:solidFill>
                  <a:prstDash val="solid"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Чем младше ребенок тем проще должен быть сюжет сказки. В период с 2 до 3,5 лет ребенок с большим удовольствием слушает и воспринимает самые простые по сюжету и небольшие по объему русские сказки «Колобок», «Репка», «Теремок», «Заюшкина избушка» и т.д. Они хороши тем что действуют по принципу кумуляции – повтора «Бабка за Дедку, Дедка за репку…».Так ребенку легче ориентироваться в повествовании. Через некоторое время можно перейти к наиболее длинным и содержательным сказкам «Три медведя»,  «Коза и волк», «Лиса и волк» и т.д.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26193F46-57AB-489D-8408-10EF4620C2F8}"/>
              </a:ext>
            </a:extLst>
          </p:cNvPr>
          <p:cNvSpPr/>
          <p:nvPr/>
        </p:nvSpPr>
        <p:spPr>
          <a:xfrm>
            <a:off x="1290918" y="11820933"/>
            <a:ext cx="969981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1200" cap="none" spc="0" normalizeH="0" baseline="0" noProof="0" dirty="0">
                <a:ln w="6350">
                  <a:solidFill>
                    <a:srgbClr val="C00000"/>
                  </a:solidFill>
                  <a:prstDash val="solid"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Именно в этом возрасте детям наиболее понятны именно сказки где героями выступают звери. Мир взрослых для детей кажется слишком сложным, а вот сказки с животными доступными и понятными их пониманию. В возрасте 2-3 лет подойдут сказки о взаимовыручке, торжестве справедливости и правды, над несправедливостью и обманом.</a:t>
            </a: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A703D7A-870E-4DAE-8112-AC8F4FDCF6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6855" y="9039800"/>
            <a:ext cx="3012894" cy="278113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ED45EAE-4D2E-4E2D-AD98-D6372113E62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5318" y="9343971"/>
            <a:ext cx="1932247" cy="247696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9C5588C-22A3-4604-9592-6FC3A5C7A60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3986" y="9343972"/>
            <a:ext cx="3169420" cy="2731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333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E0BFAA-312D-48BE-9AE5-105C7025F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09C9DE4-7078-4BA9-82D8-2F7CD1E0D2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AC48084-39A2-4A4E-BDC5-3A68BCDA15B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13" r="1148"/>
          <a:stretch/>
        </p:blipFill>
        <p:spPr>
          <a:xfrm rot="5400000">
            <a:off x="-2032002" y="2032000"/>
            <a:ext cx="16256000" cy="12191999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D1D2297-8AD7-43DC-80AD-9D502BB742B7}"/>
              </a:ext>
            </a:extLst>
          </p:cNvPr>
          <p:cNvSpPr/>
          <p:nvPr/>
        </p:nvSpPr>
        <p:spPr>
          <a:xfrm>
            <a:off x="1249678" y="1051103"/>
            <a:ext cx="9692640" cy="10710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1200" cap="none" spc="0" normalizeH="0" baseline="0" noProof="0" dirty="0">
                <a:ln w="6350">
                  <a:solidFill>
                    <a:srgbClr val="C00000"/>
                  </a:solidFill>
                  <a:prstDash val="solid"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В три года в лексике у ребенка появляется слово «Я», он начинает осознавать себя как личность. Ребенок начинает отождествлять себя с главными героями народных сказок, так что подбирать надо те сказки, в которых есть герои, с которыми ребенок мог бы себя ассоциировать. В этом же возрасте начинается процесс </a:t>
            </a:r>
            <a:r>
              <a:rPr kumimoji="0" lang="ru-RU" sz="3000" b="1" i="0" u="none" strike="noStrike" kern="1200" cap="none" spc="0" normalizeH="0" baseline="0" noProof="0" dirty="0" err="1">
                <a:ln w="6350">
                  <a:solidFill>
                    <a:srgbClr val="C00000"/>
                  </a:solidFill>
                  <a:prstDash val="solid"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самоиндефикации</a:t>
            </a:r>
            <a:r>
              <a:rPr kumimoji="0" lang="ru-RU" sz="3000" b="1" i="0" u="none" strike="noStrike" kern="1200" cap="none" spc="0" normalizeH="0" baseline="0" noProof="0" dirty="0">
                <a:ln w="6350">
                  <a:solidFill>
                    <a:srgbClr val="C00000"/>
                  </a:solidFill>
                  <a:prstDash val="solid"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поэтому пол главного героя должен совпадать с полом ребенка – в противном случае ребенок может потерять интерес к сказке и воспитание сказкой будит не эффективным.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000" b="1" i="0" u="none" strike="noStrike" kern="1200" cap="none" spc="0" normalizeH="0" baseline="0" noProof="0" dirty="0">
              <a:ln w="6350">
                <a:solidFill>
                  <a:srgbClr val="C00000"/>
                </a:solidFill>
                <a:prstDash val="solid"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1200" cap="none" spc="0" normalizeH="0" baseline="0" noProof="0" dirty="0">
                <a:ln w="6350">
                  <a:solidFill>
                    <a:srgbClr val="C00000"/>
                  </a:solidFill>
                  <a:prstDash val="solid"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Главный герой сказки должен быть примером для подражания.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000" b="1" i="0" u="none" strike="noStrike" kern="1200" cap="none" spc="0" normalizeH="0" baseline="0" noProof="0" dirty="0">
              <a:ln w="6350">
                <a:solidFill>
                  <a:srgbClr val="C00000"/>
                </a:solidFill>
                <a:prstDash val="solid"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1200" cap="none" spc="0" normalizeH="0" baseline="0" noProof="0" dirty="0">
                <a:ln w="6350">
                  <a:solidFill>
                    <a:srgbClr val="C00000"/>
                  </a:solidFill>
                  <a:prstDash val="solid"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Русские народные сказки написаны простым понятным языком. Дети легче воспринимают повествование сказки, чем обычную взрослую речь. Сказки доступно объясняют детям взаимоотношения между людьми, иные аспекты жизни людей. Читая сказки, у ребенка развивается воображение, фантазия, повышаются творческие способности. Дети, которым постоянно читали сказки, учатся быстрее говорить и формулировать свои мысли.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1E67E74-03BA-411F-9609-963EAEBBAC8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8399" y="11874952"/>
            <a:ext cx="3516481" cy="322344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E996AF7-96CD-4042-81CC-9391C5F16CC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6719" y="11381279"/>
            <a:ext cx="2885599" cy="382361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0C6BE58-6196-405B-8E4B-10C6607A4E4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03000" y="11690826"/>
            <a:ext cx="2885599" cy="3514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764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E0BFAA-312D-48BE-9AE5-105C7025F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09C9DE4-7078-4BA9-82D8-2F7CD1E0D2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AC48084-39A2-4A4E-BDC5-3A68BCDA15B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13" r="1148"/>
          <a:stretch/>
        </p:blipFill>
        <p:spPr>
          <a:xfrm rot="5400000">
            <a:off x="-2032002" y="2032000"/>
            <a:ext cx="16256000" cy="12191999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5F2D7C2-42F7-492B-AD7F-B13C08496E11}"/>
              </a:ext>
            </a:extLst>
          </p:cNvPr>
          <p:cNvSpPr/>
          <p:nvPr/>
        </p:nvSpPr>
        <p:spPr>
          <a:xfrm>
            <a:off x="1354180" y="1082248"/>
            <a:ext cx="9483635" cy="139422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1200" cap="none" spc="0" normalizeH="0" baseline="0" noProof="0" dirty="0">
                <a:ln w="6350">
                  <a:solidFill>
                    <a:srgbClr val="C00000"/>
                  </a:solidFill>
                  <a:prstDash val="solid"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Если вы хотите чтобы воспитание сказкой принесло свои плоды, нужно не только правильно подбирать сказку, но и правильно ее преподать: после того как вы прочитали сказку обсудите с ребенком её сюжет ,  чтобы ребенок мог понять мораль сказки. Только не навязывайте ее ребенку, он должен сам сделать свои выводы и понять что хорошо, а что плохо.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1200" cap="none" spc="0" normalizeH="0" baseline="0" noProof="0" dirty="0">
                <a:ln w="6350">
                  <a:solidFill>
                    <a:srgbClr val="C00000"/>
                  </a:solidFill>
                  <a:prstDash val="solid"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Русские сказки так же воспитывают любовь к родной природе, прививают патриотические чувства. Только в русской сказке растет травушка-муравушка, горит красная зорька, течет молочная речка кисельные берега. Слушая сказку, ребенок начинает ценить и любить природу и животных. У каждого животного в сказке есть свои отличительные черты и их не перепутаешь.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1200" cap="none" spc="0" normalizeH="0" baseline="0" noProof="0" dirty="0">
                <a:ln w="6350">
                  <a:solidFill>
                    <a:srgbClr val="C00000"/>
                  </a:solidFill>
                  <a:prstDash val="solid"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1200" cap="none" spc="0" normalizeH="0" baseline="0" noProof="0" dirty="0">
                <a:ln w="6350">
                  <a:solidFill>
                    <a:srgbClr val="C00000"/>
                  </a:solidFill>
                  <a:prstDash val="solid"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Яркие художественные образы и яркие примеры в сказке являются ценным орудием воспитания. Где справедливость и добро всегда идут рука об руку, добро всегда победит, зло будет наказано и все будут жить долго и счастливо.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1200" cap="none" spc="0" normalizeH="0" baseline="0" noProof="0" dirty="0">
                <a:ln w="6350">
                  <a:solidFill>
                    <a:srgbClr val="C00000"/>
                  </a:solidFill>
                  <a:prstDash val="solid"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1200" cap="none" spc="0" normalizeH="0" baseline="0" noProof="0" dirty="0">
                <a:ln w="6350">
                  <a:solidFill>
                    <a:srgbClr val="C00000"/>
                  </a:solidFill>
                  <a:prstDash val="solid"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Сказка для ребенка — это особый мир, в который погружается ребенок. Со своими фантазиями, чувствами и переживаниями. Любой ребенок любит добрую сказку.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1200" cap="none" spc="0" normalizeH="0" baseline="0" noProof="0" dirty="0">
                <a:ln w="6350">
                  <a:solidFill>
                    <a:srgbClr val="C00000"/>
                  </a:solidFill>
                  <a:prstDash val="solid"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1200" cap="none" spc="0" normalizeH="0" baseline="0" noProof="0" dirty="0">
                <a:ln w="6350">
                  <a:solidFill>
                    <a:srgbClr val="C00000"/>
                  </a:solidFill>
                  <a:prstDash val="solid"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А кончается сказка всегда так «Сказка ложь- да в ней намек- добрым молодцам урок».</a:t>
            </a:r>
          </a:p>
        </p:txBody>
      </p:sp>
    </p:spTree>
    <p:extLst>
      <p:ext uri="{BB962C8B-B14F-4D97-AF65-F5344CB8AC3E}">
        <p14:creationId xmlns:p14="http://schemas.microsoft.com/office/powerpoint/2010/main" val="41000429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782</Words>
  <Application>Microsoft Office PowerPoint</Application>
  <PresentationFormat>Произвольный</PresentationFormat>
  <Paragraphs>27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Илья</dc:creator>
  <cp:lastModifiedBy>Илья</cp:lastModifiedBy>
  <cp:revision>3</cp:revision>
  <dcterms:created xsi:type="dcterms:W3CDTF">2022-11-27T09:45:18Z</dcterms:created>
  <dcterms:modified xsi:type="dcterms:W3CDTF">2022-11-27T10:55:14Z</dcterms:modified>
</cp:coreProperties>
</file>