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0"/>
  </p:notesMasterIdLst>
  <p:sldIdLst>
    <p:sldId id="257" r:id="rId3"/>
    <p:sldId id="313" r:id="rId4"/>
    <p:sldId id="259" r:id="rId5"/>
    <p:sldId id="314" r:id="rId6"/>
    <p:sldId id="315" r:id="rId7"/>
    <p:sldId id="316" r:id="rId8"/>
    <p:sldId id="321" r:id="rId9"/>
    <p:sldId id="318" r:id="rId10"/>
    <p:sldId id="319" r:id="rId11"/>
    <p:sldId id="303" r:id="rId12"/>
    <p:sldId id="274" r:id="rId13"/>
    <p:sldId id="304" r:id="rId14"/>
    <p:sldId id="275" r:id="rId15"/>
    <p:sldId id="277" r:id="rId16"/>
    <p:sldId id="278" r:id="rId17"/>
    <p:sldId id="296" r:id="rId18"/>
    <p:sldId id="280" r:id="rId19"/>
    <p:sldId id="282" r:id="rId20"/>
    <p:sldId id="297" r:id="rId21"/>
    <p:sldId id="284" r:id="rId22"/>
    <p:sldId id="298" r:id="rId23"/>
    <p:sldId id="286" r:id="rId24"/>
    <p:sldId id="299" r:id="rId25"/>
    <p:sldId id="285" r:id="rId26"/>
    <p:sldId id="300" r:id="rId27"/>
    <p:sldId id="287" r:id="rId28"/>
    <p:sldId id="288" r:id="rId29"/>
    <p:sldId id="306" r:id="rId30"/>
    <p:sldId id="289" r:id="rId31"/>
    <p:sldId id="290" r:id="rId32"/>
    <p:sldId id="291" r:id="rId33"/>
    <p:sldId id="301" r:id="rId34"/>
    <p:sldId id="302" r:id="rId35"/>
    <p:sldId id="292" r:id="rId36"/>
    <p:sldId id="293" r:id="rId37"/>
    <p:sldId id="294" r:id="rId38"/>
    <p:sldId id="30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629252-DED8-4E9C-BE5D-AF951E5B2C9F}" type="doc">
      <dgm:prSet loTypeId="urn:microsoft.com/office/officeart/2005/8/layout/matrix1" loCatId="matrix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4BB5C0BC-2CB0-4D1C-B2FE-B7F35008FE22}">
      <dgm:prSet phldrT="[Текст]" custT="1"/>
      <dgm:spPr/>
      <dgm:t>
        <a:bodyPr/>
        <a:lstStyle/>
        <a:p>
          <a:r>
            <a:rPr lang="ru-RU" sz="3200" b="1" dirty="0">
              <a:solidFill>
                <a:srgbClr val="C00000"/>
              </a:solidFill>
              <a:latin typeface="Cambria" pitchFamily="18" charset="0"/>
            </a:rPr>
            <a:t>ВИДЫ СМЫСЛОВОГО ЧТЕНИЯ</a:t>
          </a:r>
        </a:p>
      </dgm:t>
    </dgm:pt>
    <dgm:pt modelId="{B438E8AA-5A70-41D8-9B52-978147A6C282}" type="parTrans" cxnId="{1BD93904-8CC0-4826-A385-B2BF420C9BC9}">
      <dgm:prSet/>
      <dgm:spPr/>
      <dgm:t>
        <a:bodyPr/>
        <a:lstStyle/>
        <a:p>
          <a:endParaRPr lang="ru-RU"/>
        </a:p>
      </dgm:t>
    </dgm:pt>
    <dgm:pt modelId="{51188D2B-9857-4605-9BC6-3B39E42C3107}" type="sibTrans" cxnId="{1BD93904-8CC0-4826-A385-B2BF420C9BC9}">
      <dgm:prSet/>
      <dgm:spPr/>
      <dgm:t>
        <a:bodyPr/>
        <a:lstStyle/>
        <a:p>
          <a:endParaRPr lang="ru-RU"/>
        </a:p>
      </dgm:t>
    </dgm:pt>
    <dgm:pt modelId="{C7A40261-7C30-45F8-90E4-A4009EE86293}">
      <dgm:prSet phldrT="[Текст]" custT="1"/>
      <dgm:spPr/>
      <dgm:t>
        <a:bodyPr/>
        <a:lstStyle/>
        <a:p>
          <a:r>
            <a:rPr lang="ru-RU" sz="2000" dirty="0">
              <a:latin typeface="Cambria" pitchFamily="18" charset="0"/>
            </a:rPr>
            <a:t> </a:t>
          </a:r>
          <a:r>
            <a:rPr lang="ru-RU" sz="3200" dirty="0">
              <a:latin typeface="Cambria" pitchFamily="18" charset="0"/>
            </a:rPr>
            <a:t>ОЗНАКОМИТЕЛЬНОЕ ЧТЕНИЕ</a:t>
          </a:r>
          <a:endParaRPr lang="ru-RU" sz="3200" dirty="0">
            <a:solidFill>
              <a:schemeClr val="accent5">
                <a:lumMod val="50000"/>
              </a:schemeClr>
            </a:solidFill>
            <a:latin typeface="Cambria" pitchFamily="18" charset="0"/>
          </a:endParaRPr>
        </a:p>
      </dgm:t>
    </dgm:pt>
    <dgm:pt modelId="{711B56FD-C26A-4873-B004-298ED3CD0EB9}" type="parTrans" cxnId="{0A24C617-D8E4-4CCB-B259-8C5DA8D2326F}">
      <dgm:prSet/>
      <dgm:spPr/>
      <dgm:t>
        <a:bodyPr/>
        <a:lstStyle/>
        <a:p>
          <a:endParaRPr lang="ru-RU"/>
        </a:p>
      </dgm:t>
    </dgm:pt>
    <dgm:pt modelId="{6D0A7A68-832B-45DD-9456-EBCC8A1633D9}" type="sibTrans" cxnId="{0A24C617-D8E4-4CCB-B259-8C5DA8D2326F}">
      <dgm:prSet/>
      <dgm:spPr/>
      <dgm:t>
        <a:bodyPr/>
        <a:lstStyle/>
        <a:p>
          <a:endParaRPr lang="ru-RU"/>
        </a:p>
      </dgm:t>
    </dgm:pt>
    <dgm:pt modelId="{0D1B4C68-2774-40CD-849F-F2353AAEB7AD}">
      <dgm:prSet phldrT="[Текст]" custT="1"/>
      <dgm:spPr/>
      <dgm:t>
        <a:bodyPr/>
        <a:lstStyle/>
        <a:p>
          <a:r>
            <a:rPr lang="ru-RU" sz="3200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ПОИСКОВОЕ, ПРОСМОТРОВОЕ ЧТЕНИЕ</a:t>
          </a:r>
        </a:p>
      </dgm:t>
    </dgm:pt>
    <dgm:pt modelId="{D9D9FC3C-F52B-4CA4-A328-A39C53243333}" type="parTrans" cxnId="{A56CDC5F-81AD-4C8D-91BA-841DC2C4D71A}">
      <dgm:prSet/>
      <dgm:spPr/>
      <dgm:t>
        <a:bodyPr/>
        <a:lstStyle/>
        <a:p>
          <a:endParaRPr lang="ru-RU"/>
        </a:p>
      </dgm:t>
    </dgm:pt>
    <dgm:pt modelId="{41A39740-FE0D-4A9A-90DA-A7BCA459973E}" type="sibTrans" cxnId="{A56CDC5F-81AD-4C8D-91BA-841DC2C4D71A}">
      <dgm:prSet/>
      <dgm:spPr/>
      <dgm:t>
        <a:bodyPr/>
        <a:lstStyle/>
        <a:p>
          <a:endParaRPr lang="ru-RU"/>
        </a:p>
      </dgm:t>
    </dgm:pt>
    <dgm:pt modelId="{7D57C182-94A5-4141-A8A7-B13EACF5D086}">
      <dgm:prSet phldrT="[Текст]" custT="1"/>
      <dgm:spPr/>
      <dgm:t>
        <a:bodyPr/>
        <a:lstStyle/>
        <a:p>
          <a:r>
            <a:rPr lang="ru-RU" sz="3200" b="1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ИЗУЧАЮЩЕЕ</a:t>
          </a:r>
          <a:r>
            <a:rPr lang="ru-RU" sz="3200" b="1" baseline="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ЧТЕНИЕ</a:t>
          </a:r>
          <a:endParaRPr lang="ru-RU" sz="32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14906B63-D337-46FE-A37E-DA769805ADD5}" type="parTrans" cxnId="{24DB87A4-2607-476C-9CDA-99B03151B049}">
      <dgm:prSet/>
      <dgm:spPr/>
      <dgm:t>
        <a:bodyPr/>
        <a:lstStyle/>
        <a:p>
          <a:endParaRPr lang="ru-RU"/>
        </a:p>
      </dgm:t>
    </dgm:pt>
    <dgm:pt modelId="{308E22C9-676D-4903-AC8A-D0B440AB112B}" type="sibTrans" cxnId="{24DB87A4-2607-476C-9CDA-99B03151B049}">
      <dgm:prSet/>
      <dgm:spPr/>
      <dgm:t>
        <a:bodyPr/>
        <a:lstStyle/>
        <a:p>
          <a:endParaRPr lang="ru-RU"/>
        </a:p>
      </dgm:t>
    </dgm:pt>
    <dgm:pt modelId="{E0AA493F-F920-4077-AE20-A61EABC36303}">
      <dgm:prSet phldrT="[Текст]" custT="1"/>
      <dgm:spPr/>
      <dgm:t>
        <a:bodyPr/>
        <a:lstStyle/>
        <a:p>
          <a:r>
            <a:rPr lang="ru-RU" sz="3200" b="1" dirty="0">
              <a:solidFill>
                <a:schemeClr val="tx1"/>
              </a:solidFill>
              <a:latin typeface="Cambria" pitchFamily="18" charset="0"/>
            </a:rPr>
            <a:t>ВДУМЧИВОЕ ЧТЕНИЕ</a:t>
          </a:r>
        </a:p>
      </dgm:t>
    </dgm:pt>
    <dgm:pt modelId="{01F07447-53AE-4776-9C5F-4799082139BD}" type="parTrans" cxnId="{3D8BB1FF-47E6-4A4D-802E-C00AFDF6F69A}">
      <dgm:prSet/>
      <dgm:spPr/>
      <dgm:t>
        <a:bodyPr/>
        <a:lstStyle/>
        <a:p>
          <a:endParaRPr lang="ru-RU"/>
        </a:p>
      </dgm:t>
    </dgm:pt>
    <dgm:pt modelId="{6A6C257B-27CE-45DE-B063-5AB43482F7AB}" type="sibTrans" cxnId="{3D8BB1FF-47E6-4A4D-802E-C00AFDF6F69A}">
      <dgm:prSet/>
      <dgm:spPr/>
      <dgm:t>
        <a:bodyPr/>
        <a:lstStyle/>
        <a:p>
          <a:endParaRPr lang="ru-RU"/>
        </a:p>
      </dgm:t>
    </dgm:pt>
    <dgm:pt modelId="{1F92E024-D86E-4660-B0EE-AE530E3C4317}" type="pres">
      <dgm:prSet presAssocID="{BC629252-DED8-4E9C-BE5D-AF951E5B2C9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755954D-FFFD-49C2-8BE8-05301B79E1FC}" type="pres">
      <dgm:prSet presAssocID="{BC629252-DED8-4E9C-BE5D-AF951E5B2C9F}" presName="matrix" presStyleCnt="0"/>
      <dgm:spPr/>
    </dgm:pt>
    <dgm:pt modelId="{BA536FE2-C4B0-4C3A-B633-AE6FBC2B1742}" type="pres">
      <dgm:prSet presAssocID="{BC629252-DED8-4E9C-BE5D-AF951E5B2C9F}" presName="tile1" presStyleLbl="node1" presStyleIdx="0" presStyleCnt="4" custLinFactNeighborX="0" custLinFactNeighborY="0"/>
      <dgm:spPr/>
    </dgm:pt>
    <dgm:pt modelId="{3B867852-BE0F-4FBD-A82D-5EC96EF80C2C}" type="pres">
      <dgm:prSet presAssocID="{BC629252-DED8-4E9C-BE5D-AF951E5B2C9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36B97FC-EAC4-442A-93A5-5A3379E0A33B}" type="pres">
      <dgm:prSet presAssocID="{BC629252-DED8-4E9C-BE5D-AF951E5B2C9F}" presName="tile2" presStyleLbl="node1" presStyleIdx="1" presStyleCnt="4" custLinFactNeighborX="1099"/>
      <dgm:spPr/>
    </dgm:pt>
    <dgm:pt modelId="{8C803BB0-6CA5-47C1-97AF-28773441E51F}" type="pres">
      <dgm:prSet presAssocID="{BC629252-DED8-4E9C-BE5D-AF951E5B2C9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B7DB5D8-F5BB-4807-A3CC-47A8B5FA34E3}" type="pres">
      <dgm:prSet presAssocID="{BC629252-DED8-4E9C-BE5D-AF951E5B2C9F}" presName="tile3" presStyleLbl="node1" presStyleIdx="2" presStyleCnt="4"/>
      <dgm:spPr/>
    </dgm:pt>
    <dgm:pt modelId="{F63BACDC-0310-4E46-A554-1D5FF02DD035}" type="pres">
      <dgm:prSet presAssocID="{BC629252-DED8-4E9C-BE5D-AF951E5B2C9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A9FDDEA-000A-40E6-9B6D-D5A69A07BAA8}" type="pres">
      <dgm:prSet presAssocID="{BC629252-DED8-4E9C-BE5D-AF951E5B2C9F}" presName="tile4" presStyleLbl="node1" presStyleIdx="3" presStyleCnt="4"/>
      <dgm:spPr/>
    </dgm:pt>
    <dgm:pt modelId="{D05A0223-7C3D-4FA3-8CDD-ABC1EE5D10AA}" type="pres">
      <dgm:prSet presAssocID="{BC629252-DED8-4E9C-BE5D-AF951E5B2C9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53E5A55-402B-4DE8-B894-1FA80BBD13ED}" type="pres">
      <dgm:prSet presAssocID="{BC629252-DED8-4E9C-BE5D-AF951E5B2C9F}" presName="centerTile" presStyleLbl="fgShp" presStyleIdx="0" presStyleCnt="1" custScaleX="194139">
        <dgm:presLayoutVars>
          <dgm:chMax val="0"/>
          <dgm:chPref val="0"/>
        </dgm:presLayoutVars>
      </dgm:prSet>
      <dgm:spPr/>
    </dgm:pt>
  </dgm:ptLst>
  <dgm:cxnLst>
    <dgm:cxn modelId="{1BD93904-8CC0-4826-A385-B2BF420C9BC9}" srcId="{BC629252-DED8-4E9C-BE5D-AF951E5B2C9F}" destId="{4BB5C0BC-2CB0-4D1C-B2FE-B7F35008FE22}" srcOrd="0" destOrd="0" parTransId="{B438E8AA-5A70-41D8-9B52-978147A6C282}" sibTransId="{51188D2B-9857-4605-9BC6-3B39E42C3107}"/>
    <dgm:cxn modelId="{0A24C617-D8E4-4CCB-B259-8C5DA8D2326F}" srcId="{4BB5C0BC-2CB0-4D1C-B2FE-B7F35008FE22}" destId="{C7A40261-7C30-45F8-90E4-A4009EE86293}" srcOrd="0" destOrd="0" parTransId="{711B56FD-C26A-4873-B004-298ED3CD0EB9}" sibTransId="{6D0A7A68-832B-45DD-9456-EBCC8A1633D9}"/>
    <dgm:cxn modelId="{0DBF8822-4E62-478C-AA87-0E8C0AEBFE59}" type="presOf" srcId="{7D57C182-94A5-4141-A8A7-B13EACF5D086}" destId="{CB7DB5D8-F5BB-4807-A3CC-47A8B5FA34E3}" srcOrd="0" destOrd="0" presId="urn:microsoft.com/office/officeart/2005/8/layout/matrix1"/>
    <dgm:cxn modelId="{9D719238-8416-4A88-93B0-6895E89A2088}" type="presOf" srcId="{C7A40261-7C30-45F8-90E4-A4009EE86293}" destId="{3B867852-BE0F-4FBD-A82D-5EC96EF80C2C}" srcOrd="1" destOrd="0" presId="urn:microsoft.com/office/officeart/2005/8/layout/matrix1"/>
    <dgm:cxn modelId="{A56CDC5F-81AD-4C8D-91BA-841DC2C4D71A}" srcId="{4BB5C0BC-2CB0-4D1C-B2FE-B7F35008FE22}" destId="{0D1B4C68-2774-40CD-849F-F2353AAEB7AD}" srcOrd="1" destOrd="0" parTransId="{D9D9FC3C-F52B-4CA4-A328-A39C53243333}" sibTransId="{41A39740-FE0D-4A9A-90DA-A7BCA459973E}"/>
    <dgm:cxn modelId="{1FB01584-C0FD-421E-A223-027F9CB38A81}" type="presOf" srcId="{0D1B4C68-2774-40CD-849F-F2353AAEB7AD}" destId="{8C803BB0-6CA5-47C1-97AF-28773441E51F}" srcOrd="1" destOrd="0" presId="urn:microsoft.com/office/officeart/2005/8/layout/matrix1"/>
    <dgm:cxn modelId="{B113B18C-2330-485B-A920-EE726E2F9C54}" type="presOf" srcId="{E0AA493F-F920-4077-AE20-A61EABC36303}" destId="{EA9FDDEA-000A-40E6-9B6D-D5A69A07BAA8}" srcOrd="0" destOrd="0" presId="urn:microsoft.com/office/officeart/2005/8/layout/matrix1"/>
    <dgm:cxn modelId="{24DB87A4-2607-476C-9CDA-99B03151B049}" srcId="{4BB5C0BC-2CB0-4D1C-B2FE-B7F35008FE22}" destId="{7D57C182-94A5-4141-A8A7-B13EACF5D086}" srcOrd="2" destOrd="0" parTransId="{14906B63-D337-46FE-A37E-DA769805ADD5}" sibTransId="{308E22C9-676D-4903-AC8A-D0B440AB112B}"/>
    <dgm:cxn modelId="{C46AD2A5-FB19-4EAA-A3BE-D32EC37AB623}" type="presOf" srcId="{E0AA493F-F920-4077-AE20-A61EABC36303}" destId="{D05A0223-7C3D-4FA3-8CDD-ABC1EE5D10AA}" srcOrd="1" destOrd="0" presId="urn:microsoft.com/office/officeart/2005/8/layout/matrix1"/>
    <dgm:cxn modelId="{A6776AAC-AEF9-4C6A-ABFA-15305B4C69EA}" type="presOf" srcId="{7D57C182-94A5-4141-A8A7-B13EACF5D086}" destId="{F63BACDC-0310-4E46-A554-1D5FF02DD035}" srcOrd="1" destOrd="0" presId="urn:microsoft.com/office/officeart/2005/8/layout/matrix1"/>
    <dgm:cxn modelId="{75EC4AB5-EC56-44F8-B4D6-FEA8C1159F05}" type="presOf" srcId="{4BB5C0BC-2CB0-4D1C-B2FE-B7F35008FE22}" destId="{153E5A55-402B-4DE8-B894-1FA80BBD13ED}" srcOrd="0" destOrd="0" presId="urn:microsoft.com/office/officeart/2005/8/layout/matrix1"/>
    <dgm:cxn modelId="{909018C1-814A-4527-BE72-75892DC5D307}" type="presOf" srcId="{0D1B4C68-2774-40CD-849F-F2353AAEB7AD}" destId="{D36B97FC-EAC4-442A-93A5-5A3379E0A33B}" srcOrd="0" destOrd="0" presId="urn:microsoft.com/office/officeart/2005/8/layout/matrix1"/>
    <dgm:cxn modelId="{238E30D2-1346-4994-970E-E6728A1953FE}" type="presOf" srcId="{C7A40261-7C30-45F8-90E4-A4009EE86293}" destId="{BA536FE2-C4B0-4C3A-B633-AE6FBC2B1742}" srcOrd="0" destOrd="0" presId="urn:microsoft.com/office/officeart/2005/8/layout/matrix1"/>
    <dgm:cxn modelId="{830261EF-63B9-4948-89D9-BF76A2E470C6}" type="presOf" srcId="{BC629252-DED8-4E9C-BE5D-AF951E5B2C9F}" destId="{1F92E024-D86E-4660-B0EE-AE530E3C4317}" srcOrd="0" destOrd="0" presId="urn:microsoft.com/office/officeart/2005/8/layout/matrix1"/>
    <dgm:cxn modelId="{3D8BB1FF-47E6-4A4D-802E-C00AFDF6F69A}" srcId="{4BB5C0BC-2CB0-4D1C-B2FE-B7F35008FE22}" destId="{E0AA493F-F920-4077-AE20-A61EABC36303}" srcOrd="3" destOrd="0" parTransId="{01F07447-53AE-4776-9C5F-4799082139BD}" sibTransId="{6A6C257B-27CE-45DE-B063-5AB43482F7AB}"/>
    <dgm:cxn modelId="{1DC91586-B85B-4A0C-ADA8-AC5B1CB86725}" type="presParOf" srcId="{1F92E024-D86E-4660-B0EE-AE530E3C4317}" destId="{F755954D-FFFD-49C2-8BE8-05301B79E1FC}" srcOrd="0" destOrd="0" presId="urn:microsoft.com/office/officeart/2005/8/layout/matrix1"/>
    <dgm:cxn modelId="{D93D42E3-3DCF-4B07-AE04-5A999A768394}" type="presParOf" srcId="{F755954D-FFFD-49C2-8BE8-05301B79E1FC}" destId="{BA536FE2-C4B0-4C3A-B633-AE6FBC2B1742}" srcOrd="0" destOrd="0" presId="urn:microsoft.com/office/officeart/2005/8/layout/matrix1"/>
    <dgm:cxn modelId="{50184533-FE0A-43AF-B88D-24E06223CC74}" type="presParOf" srcId="{F755954D-FFFD-49C2-8BE8-05301B79E1FC}" destId="{3B867852-BE0F-4FBD-A82D-5EC96EF80C2C}" srcOrd="1" destOrd="0" presId="urn:microsoft.com/office/officeart/2005/8/layout/matrix1"/>
    <dgm:cxn modelId="{0CBF8264-92B2-4734-9035-43D4CE126F30}" type="presParOf" srcId="{F755954D-FFFD-49C2-8BE8-05301B79E1FC}" destId="{D36B97FC-EAC4-442A-93A5-5A3379E0A33B}" srcOrd="2" destOrd="0" presId="urn:microsoft.com/office/officeart/2005/8/layout/matrix1"/>
    <dgm:cxn modelId="{D500D04A-CF00-4376-9E76-C99D98B6D633}" type="presParOf" srcId="{F755954D-FFFD-49C2-8BE8-05301B79E1FC}" destId="{8C803BB0-6CA5-47C1-97AF-28773441E51F}" srcOrd="3" destOrd="0" presId="urn:microsoft.com/office/officeart/2005/8/layout/matrix1"/>
    <dgm:cxn modelId="{C0572935-6FDA-4F82-B0F2-19765620EEB6}" type="presParOf" srcId="{F755954D-FFFD-49C2-8BE8-05301B79E1FC}" destId="{CB7DB5D8-F5BB-4807-A3CC-47A8B5FA34E3}" srcOrd="4" destOrd="0" presId="urn:microsoft.com/office/officeart/2005/8/layout/matrix1"/>
    <dgm:cxn modelId="{771B679B-8838-49B0-BDAE-52D3C5EC8406}" type="presParOf" srcId="{F755954D-FFFD-49C2-8BE8-05301B79E1FC}" destId="{F63BACDC-0310-4E46-A554-1D5FF02DD035}" srcOrd="5" destOrd="0" presId="urn:microsoft.com/office/officeart/2005/8/layout/matrix1"/>
    <dgm:cxn modelId="{81A8D966-FC76-4001-9CEC-FF92048D7192}" type="presParOf" srcId="{F755954D-FFFD-49C2-8BE8-05301B79E1FC}" destId="{EA9FDDEA-000A-40E6-9B6D-D5A69A07BAA8}" srcOrd="6" destOrd="0" presId="urn:microsoft.com/office/officeart/2005/8/layout/matrix1"/>
    <dgm:cxn modelId="{6B2F2654-8B90-465A-864B-8091478BB03D}" type="presParOf" srcId="{F755954D-FFFD-49C2-8BE8-05301B79E1FC}" destId="{D05A0223-7C3D-4FA3-8CDD-ABC1EE5D10AA}" srcOrd="7" destOrd="0" presId="urn:microsoft.com/office/officeart/2005/8/layout/matrix1"/>
    <dgm:cxn modelId="{4C45844F-F034-4F4C-B3BC-D3BB3F4F0913}" type="presParOf" srcId="{1F92E024-D86E-4660-B0EE-AE530E3C4317}" destId="{153E5A55-402B-4DE8-B894-1FA80BBD13E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36FE2-C4B0-4C3A-B633-AE6FBC2B1742}">
      <dsp:nvSpPr>
        <dsp:cNvPr id="0" name=""/>
        <dsp:cNvSpPr/>
      </dsp:nvSpPr>
      <dsp:spPr>
        <a:xfrm rot="16200000">
          <a:off x="546651" y="-546651"/>
          <a:ext cx="3478696" cy="4572000"/>
        </a:xfrm>
        <a:prstGeom prst="round1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Cambria" pitchFamily="18" charset="0"/>
            </a:rPr>
            <a:t> </a:t>
          </a:r>
          <a:r>
            <a:rPr lang="ru-RU" sz="3200" kern="1200" dirty="0">
              <a:latin typeface="Cambria" pitchFamily="18" charset="0"/>
            </a:rPr>
            <a:t>ОЗНАКОМИТЕЛЬНОЕ ЧТЕНИЕ</a:t>
          </a:r>
          <a:endParaRPr lang="ru-RU" sz="3200" kern="1200" dirty="0">
            <a:solidFill>
              <a:schemeClr val="accent5">
                <a:lumMod val="50000"/>
              </a:schemeClr>
            </a:solidFill>
            <a:latin typeface="Cambria" pitchFamily="18" charset="0"/>
          </a:endParaRPr>
        </a:p>
      </dsp:txBody>
      <dsp:txXfrm rot="5400000">
        <a:off x="-1" y="1"/>
        <a:ext cx="4572000" cy="2609022"/>
      </dsp:txXfrm>
    </dsp:sp>
    <dsp:sp modelId="{D36B97FC-EAC4-442A-93A5-5A3379E0A33B}">
      <dsp:nvSpPr>
        <dsp:cNvPr id="0" name=""/>
        <dsp:cNvSpPr/>
      </dsp:nvSpPr>
      <dsp:spPr>
        <a:xfrm>
          <a:off x="4572000" y="0"/>
          <a:ext cx="4572000" cy="3478696"/>
        </a:xfrm>
        <a:prstGeom prst="round1Rect">
          <a:avLst/>
        </a:prstGeom>
        <a:solidFill>
          <a:schemeClr val="accent4">
            <a:shade val="50000"/>
            <a:hueOff val="-104717"/>
            <a:satOff val="-3169"/>
            <a:lumOff val="208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ПОИСКОВОЕ, ПРОСМОТРОВОЕ ЧТЕНИЕ</a:t>
          </a:r>
        </a:p>
      </dsp:txBody>
      <dsp:txXfrm>
        <a:off x="4572000" y="0"/>
        <a:ext cx="4572000" cy="2609022"/>
      </dsp:txXfrm>
    </dsp:sp>
    <dsp:sp modelId="{CB7DB5D8-F5BB-4807-A3CC-47A8B5FA34E3}">
      <dsp:nvSpPr>
        <dsp:cNvPr id="0" name=""/>
        <dsp:cNvSpPr/>
      </dsp:nvSpPr>
      <dsp:spPr>
        <a:xfrm rot="10800000">
          <a:off x="0" y="3478696"/>
          <a:ext cx="4572000" cy="3478696"/>
        </a:xfrm>
        <a:prstGeom prst="round1Rect">
          <a:avLst/>
        </a:prstGeom>
        <a:solidFill>
          <a:schemeClr val="accent4">
            <a:shade val="50000"/>
            <a:hueOff val="-209434"/>
            <a:satOff val="-6337"/>
            <a:lumOff val="416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ИЗУЧАЮЩЕЕ</a:t>
          </a:r>
          <a:r>
            <a:rPr lang="ru-RU" sz="3200" b="1" kern="1200" baseline="0" dirty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 ЧТЕНИЕ</a:t>
          </a:r>
          <a:endParaRPr lang="ru-RU" sz="3200" b="1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 rot="10800000">
        <a:off x="0" y="4348369"/>
        <a:ext cx="4572000" cy="2609022"/>
      </dsp:txXfrm>
    </dsp:sp>
    <dsp:sp modelId="{EA9FDDEA-000A-40E6-9B6D-D5A69A07BAA8}">
      <dsp:nvSpPr>
        <dsp:cNvPr id="0" name=""/>
        <dsp:cNvSpPr/>
      </dsp:nvSpPr>
      <dsp:spPr>
        <a:xfrm rot="5400000">
          <a:off x="5118652" y="2932044"/>
          <a:ext cx="3478696" cy="4572000"/>
        </a:xfrm>
        <a:prstGeom prst="round1Rect">
          <a:avLst/>
        </a:prstGeom>
        <a:solidFill>
          <a:schemeClr val="accent4">
            <a:shade val="50000"/>
            <a:hueOff val="-104717"/>
            <a:satOff val="-3169"/>
            <a:lumOff val="208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Cambria" pitchFamily="18" charset="0"/>
            </a:rPr>
            <a:t>ВДУМЧИВОЕ ЧТЕНИЕ</a:t>
          </a:r>
        </a:p>
      </dsp:txBody>
      <dsp:txXfrm rot="-5400000">
        <a:off x="4571999" y="4348370"/>
        <a:ext cx="4572000" cy="2609022"/>
      </dsp:txXfrm>
    </dsp:sp>
    <dsp:sp modelId="{153E5A55-402B-4DE8-B894-1FA80BBD13ED}">
      <dsp:nvSpPr>
        <dsp:cNvPr id="0" name=""/>
        <dsp:cNvSpPr/>
      </dsp:nvSpPr>
      <dsp:spPr>
        <a:xfrm>
          <a:off x="1909189" y="2609022"/>
          <a:ext cx="5325621" cy="1739348"/>
        </a:xfrm>
        <a:prstGeom prst="roundRect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rgbClr val="C00000"/>
              </a:solidFill>
              <a:latin typeface="Cambria" pitchFamily="18" charset="0"/>
            </a:rPr>
            <a:t>ВИДЫ СМЫСЛОВОГО ЧТЕНИЯ</a:t>
          </a:r>
        </a:p>
      </dsp:txBody>
      <dsp:txXfrm>
        <a:off x="1994097" y="2693930"/>
        <a:ext cx="5155805" cy="1569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E89A3-CFA2-4BDF-BEB8-6EC07643CC74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75B4B-2253-4C4B-83A0-AC8ED71C2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75B4B-2253-4C4B-83A0-AC8ED71C2B1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6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ezhdu-strok.ru/page/gramotnost-chtenija" TargetMode="External"/><Relationship Id="rId2" Type="http://schemas.openxmlformats.org/officeDocument/2006/relationships/hyperlink" Target="http://mezhdu-strok.ru/page/sostavlenie-voprosnogo-plana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>
            <a:extLst>
              <a:ext uri="{FF2B5EF4-FFF2-40B4-BE49-F238E27FC236}">
                <a16:creationId xmlns:a16="http://schemas.microsoft.com/office/drawing/2014/main" id="{E4BB8181-F6A3-3C01-85AF-9CF7F4BA9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2733080"/>
            <a:ext cx="6858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 как средство  формирования универсальных учебных действий младших школьников.</a:t>
            </a:r>
            <a:endParaRPr lang="ru-RU" altLang="ru-RU" sz="2800" b="1" dirty="0">
              <a:solidFill>
                <a:schemeClr val="tx2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4400" dirty="0"/>
          </a:p>
        </p:txBody>
      </p:sp>
      <p:sp>
        <p:nvSpPr>
          <p:cNvPr id="5123" name="TextBox 3">
            <a:extLst>
              <a:ext uri="{FF2B5EF4-FFF2-40B4-BE49-F238E27FC236}">
                <a16:creationId xmlns:a16="http://schemas.microsoft.com/office/drawing/2014/main" id="{823600DE-E928-6F4A-C4D5-009BCF5B5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638" y="1484784"/>
            <a:ext cx="6530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</a:rPr>
              <a:t>МУНИЦИПАЛЬНОЕ БЮДЖЕТНОЕ ОБЩЕОБРАЗОВАТЕЛЬНОЕ УЧРЕЖДЕНИЕ</a:t>
            </a:r>
          </a:p>
          <a:p>
            <a:pPr algn="ctr" eaLnBrk="1" hangingPunct="1"/>
            <a:r>
              <a:rPr lang="ru-RU" altLang="ru-RU" sz="1400" b="1" dirty="0" err="1">
                <a:solidFill>
                  <a:schemeClr val="tx2"/>
                </a:solidFill>
                <a:latin typeface="Cambria" panose="02040503050406030204" pitchFamily="18" charset="0"/>
              </a:rPr>
              <a:t>Криводановская</a:t>
            </a:r>
            <a:r>
              <a:rPr lang="ru-RU" altLang="ru-RU" sz="1400" b="1" dirty="0">
                <a:solidFill>
                  <a:schemeClr val="tx2"/>
                </a:solidFill>
                <a:latin typeface="Cambria" panose="02040503050406030204" pitchFamily="18" charset="0"/>
              </a:rPr>
              <a:t> СШ №22</a:t>
            </a:r>
          </a:p>
        </p:txBody>
      </p:sp>
      <p:sp>
        <p:nvSpPr>
          <p:cNvPr id="5124" name="TextBox 4">
            <a:extLst>
              <a:ext uri="{FF2B5EF4-FFF2-40B4-BE49-F238E27FC236}">
                <a16:creationId xmlns:a16="http://schemas.microsoft.com/office/drawing/2014/main" id="{7E5D6FDC-4573-0CA4-0F54-2D7AFF644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2" y="5805264"/>
            <a:ext cx="32251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dirty="0">
                <a:solidFill>
                  <a:schemeClr val="tx2"/>
                </a:solidFill>
                <a:latin typeface="Cambria" panose="02040503050406030204" pitchFamily="18" charset="0"/>
              </a:rPr>
              <a:t>Учитель начальных классов, </a:t>
            </a:r>
          </a:p>
          <a:p>
            <a:pPr algn="r" eaLnBrk="1" hangingPunct="1"/>
            <a:r>
              <a:rPr lang="ru-RU" altLang="ru-RU" dirty="0">
                <a:solidFill>
                  <a:schemeClr val="tx2"/>
                </a:solidFill>
                <a:latin typeface="Cambria" panose="02040503050406030204" pitchFamily="18" charset="0"/>
              </a:rPr>
              <a:t>руководитель МО: </a:t>
            </a:r>
          </a:p>
          <a:p>
            <a:pPr algn="r" eaLnBrk="1" hangingPunct="1"/>
            <a:r>
              <a:rPr lang="ru-RU" altLang="ru-RU" dirty="0" err="1">
                <a:solidFill>
                  <a:schemeClr val="tx2"/>
                </a:solidFill>
                <a:latin typeface="Cambria" panose="02040503050406030204" pitchFamily="18" charset="0"/>
              </a:rPr>
              <a:t>Н.В.Гуримская</a:t>
            </a:r>
            <a:endParaRPr lang="ru-RU" altLang="ru-RU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по формированию смыслового чтения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«Читаем и спрашиваем»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«Задай вопрос»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«Дневник двойных записей»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«Чтение с пометками»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«Ассоциативный куст»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5AF6A3-BB89-6BA2-003D-342D5EC4FD6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«Ромашка Блума»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«Приём тонких и толстых вопросов»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«Чтение с остановками»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«Таблица ЗХУ»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«Дерево предсказаний»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Читаем и спрашиваем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97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сформировать умение самостоятельно       работать      с    печатной   информацией, формулировать вопросы, работать в парах.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1.Ученики про себя читают предложенный текст или часть текста, выбранные учителем.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2.Ученики объединяются в пары.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3.Один из учеников формулирует вопрос, другой – отвечает на него.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4.Обсуждение вопросов и ответов в классе.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Задай вопрос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71612"/>
            <a:ext cx="9036496" cy="45545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перед изучением учебного текста ребятам ставится задача составить к нему список вопросов. Ребятам не ставится задача прочесть текст, а затем задать вопросы. Это очень важно. Так или иначе, чтобы грамотно и лаконично сформулировать вопрос, ученик должен хотя бы бегло ознакомиться с текстом. Но он делает это гораздо быстрее, чем в режиме «Прочти…».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Дневник двойных записей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сформировать умение задавать вопросы  во   время чтения,       критически оценивать информацию, сопоставлять прочитанное с собственным опытом.</a:t>
            </a:r>
          </a:p>
          <a:p>
            <a:pPr>
              <a:buFont typeface="Wingdings" pitchFamily="2" charset="2"/>
              <a:buNone/>
            </a:pPr>
            <a:r>
              <a:rPr lang="ru-RU" sz="4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1.Учитель дает указание учащимся разделить тетрадь на две части.</a:t>
            </a:r>
          </a:p>
          <a:p>
            <a:pPr>
              <a:buFont typeface="Wingdings" pitchFamily="2" charset="2"/>
              <a:buNone/>
            </a:pP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2. В процессе чтения ученики должны в левой части записать моменты, которые поразили, удивили, напомнили о   каких-то    фактах,    вызвали     какие- либо ассоциации; в правой – написать    лаконичный      комментарий: почему     именно   этот  момент удивил, какие ассоциации вызвал, на какие мысли натолкнул.</a:t>
            </a:r>
          </a:p>
          <a:p>
            <a:pPr>
              <a:buFont typeface="Wingdings" pitchFamily="2" charset="2"/>
              <a:buNone/>
            </a:pPr>
            <a:r>
              <a:rPr lang="ru-RU" sz="34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с пометками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сформировать умение читать вдумчиво,   оценивать    информацию,  формулировать мысли автора своими словами.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Учитель дает ученикам задание написать на полях значками информацию по следующему алгоритму: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Знакомая информация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Новая информация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Я думал (думала) иначе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Это меня заинтересовало (удивило), хочу       узнать больше.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pPr fontAlgn="base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Ассоциативный куст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 algn="ctr" fontAlgn="base">
              <a:buNone/>
            </a:pPr>
            <a:r>
              <a:rPr lang="ru-RU" sz="3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Это один из основных приёмов работы с информацией до чтения.</a:t>
            </a:r>
          </a:p>
          <a:p>
            <a:pPr fontAlgn="base">
              <a:buNone/>
            </a:pPr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Учитель даёт ключевое слово или заголовок текста, ученики записывают вокруг него все возможные ассоциации, обозначая стрелочками смысловые связи между понятиями.</a:t>
            </a:r>
          </a:p>
          <a:p>
            <a:pPr fontAlgn="base"/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 позволяет актуализировать уже имеющиеся знания, активизировать познавательную активность учащихся и мотивировать их на дальнейшую работу с текстом.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Ассоциативный куст</a:t>
            </a:r>
          </a:p>
        </p:txBody>
      </p:sp>
      <p:sp>
        <p:nvSpPr>
          <p:cNvPr id="4" name="Овал 3"/>
          <p:cNvSpPr/>
          <p:nvPr/>
        </p:nvSpPr>
        <p:spPr>
          <a:xfrm>
            <a:off x="3275856" y="2708920"/>
            <a:ext cx="237626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растения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220072" y="2564904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5868144" y="1700808"/>
            <a:ext cx="172819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высокие</a:t>
            </a:r>
          </a:p>
        </p:txBody>
      </p:sp>
      <p:cxnSp>
        <p:nvCxnSpPr>
          <p:cNvPr id="9" name="Прямая со стрелкой 8"/>
          <p:cNvCxnSpPr>
            <a:endCxn id="50" idx="4"/>
          </p:cNvCxnSpPr>
          <p:nvPr/>
        </p:nvCxnSpPr>
        <p:spPr>
          <a:xfrm flipH="1" flipV="1">
            <a:off x="4608004" y="2204864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1"/>
          </p:cNvCxnSpPr>
          <p:nvPr/>
        </p:nvCxnSpPr>
        <p:spPr>
          <a:xfrm flipH="1" flipV="1">
            <a:off x="2771802" y="2564906"/>
            <a:ext cx="852050" cy="3865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flipH="1" flipV="1">
            <a:off x="2411760" y="3429000"/>
            <a:ext cx="864096" cy="108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004048" y="4365104"/>
            <a:ext cx="2880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7984" y="3212976"/>
            <a:ext cx="7200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923928" y="4437112"/>
            <a:ext cx="21602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40" idx="2"/>
          </p:cNvCxnSpPr>
          <p:nvPr/>
        </p:nvCxnSpPr>
        <p:spPr>
          <a:xfrm flipV="1">
            <a:off x="5580112" y="3537012"/>
            <a:ext cx="100811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580112" y="3861048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699792" y="4149080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6588224" y="3140968"/>
            <a:ext cx="19442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хвойные</a:t>
            </a:r>
          </a:p>
        </p:txBody>
      </p:sp>
      <p:sp>
        <p:nvSpPr>
          <p:cNvPr id="41" name="Овал 40"/>
          <p:cNvSpPr/>
          <p:nvPr/>
        </p:nvSpPr>
        <p:spPr>
          <a:xfrm>
            <a:off x="6228184" y="4221088"/>
            <a:ext cx="23042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лиственные</a:t>
            </a:r>
          </a:p>
        </p:txBody>
      </p:sp>
      <p:sp>
        <p:nvSpPr>
          <p:cNvPr id="43" name="Овал 42"/>
          <p:cNvSpPr/>
          <p:nvPr/>
        </p:nvSpPr>
        <p:spPr>
          <a:xfrm>
            <a:off x="4644008" y="5157192"/>
            <a:ext cx="2592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декоративные</a:t>
            </a:r>
          </a:p>
        </p:txBody>
      </p:sp>
      <p:sp>
        <p:nvSpPr>
          <p:cNvPr id="44" name="Овал 43"/>
          <p:cNvSpPr/>
          <p:nvPr/>
        </p:nvSpPr>
        <p:spPr>
          <a:xfrm>
            <a:off x="2339752" y="5157192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редкие</a:t>
            </a:r>
          </a:p>
        </p:txBody>
      </p:sp>
      <p:sp>
        <p:nvSpPr>
          <p:cNvPr id="45" name="Овал 44"/>
          <p:cNvSpPr/>
          <p:nvPr/>
        </p:nvSpPr>
        <p:spPr>
          <a:xfrm>
            <a:off x="611560" y="4221088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ядовитые</a:t>
            </a:r>
          </a:p>
        </p:txBody>
      </p:sp>
      <p:sp>
        <p:nvSpPr>
          <p:cNvPr id="46" name="Овал 45"/>
          <p:cNvSpPr/>
          <p:nvPr/>
        </p:nvSpPr>
        <p:spPr>
          <a:xfrm>
            <a:off x="611560" y="2852936"/>
            <a:ext cx="19442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полезные</a:t>
            </a:r>
          </a:p>
        </p:txBody>
      </p:sp>
      <p:sp>
        <p:nvSpPr>
          <p:cNvPr id="47" name="Овал 46"/>
          <p:cNvSpPr/>
          <p:nvPr/>
        </p:nvSpPr>
        <p:spPr>
          <a:xfrm>
            <a:off x="971600" y="1700808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маленькие</a:t>
            </a:r>
          </a:p>
        </p:txBody>
      </p:sp>
      <p:sp>
        <p:nvSpPr>
          <p:cNvPr id="50" name="Овал 49"/>
          <p:cNvSpPr/>
          <p:nvPr/>
        </p:nvSpPr>
        <p:spPr>
          <a:xfrm>
            <a:off x="3707904" y="1412776"/>
            <a:ext cx="180020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большие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686800" cy="86409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вопросного плана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3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Один из эффективных приёмов работы с текстом, направленный на формирование умения выделять логическую и последовательную структуру текста.</a:t>
            </a:r>
          </a:p>
          <a:p>
            <a:pPr fontAlgn="base"/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ходе работы ученик проводит смысловую группировку текста, выделяет опорные пункты, расчленяет текст на смысловые части и озаглавливает каждую часть ключевым вопросом.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pPr fontAlgn="base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Ромашка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ru-RU" sz="2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Одним из основных приёмов осмысления информации является </a:t>
            </a:r>
            <a:r>
              <a:rPr lang="ru-RU" sz="2200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постановка вопросов к тексту и поиск ответов на них</a:t>
            </a:r>
            <a:r>
              <a:rPr lang="ru-RU" sz="22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Учащиеся с удовольствием изготавливают ромашку, на каждом из шести лепестков которой записываются вопросы разных типов. Работа может быть индивидуальной, парной или групповой. </a:t>
            </a:r>
          </a:p>
          <a:p>
            <a:pPr fontAlgn="base">
              <a:buNone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- с помощью 6 вопросов выйти на понимание содержащейся в тексте информации, на осмысление авторской позиции (в художественных и публицистических текстах).</a:t>
            </a:r>
          </a:p>
          <a:p>
            <a:pPr marL="0" indent="0" fontAlgn="base">
              <a:buNone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При отработке приёма необходимо указывать учащимся на качество вопросов, отсеивая неинформативные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случайные.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Ромашка              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48563" y="3247944"/>
            <a:ext cx="144016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64587" y="812892"/>
            <a:ext cx="1008112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Оценочные вопросы</a:t>
            </a:r>
          </a:p>
        </p:txBody>
      </p:sp>
      <p:sp>
        <p:nvSpPr>
          <p:cNvPr id="6" name="Овал 5"/>
          <p:cNvSpPr/>
          <p:nvPr/>
        </p:nvSpPr>
        <p:spPr>
          <a:xfrm rot="19777907">
            <a:off x="5244914" y="2232071"/>
            <a:ext cx="2297802" cy="10677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Творческие вопросы</a:t>
            </a:r>
          </a:p>
        </p:txBody>
      </p:sp>
      <p:sp>
        <p:nvSpPr>
          <p:cNvPr id="7" name="Овал 6"/>
          <p:cNvSpPr/>
          <p:nvPr/>
        </p:nvSpPr>
        <p:spPr>
          <a:xfrm rot="1490738">
            <a:off x="1143841" y="2301542"/>
            <a:ext cx="2664122" cy="9380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Уточняющие вопросы</a:t>
            </a:r>
          </a:p>
        </p:txBody>
      </p:sp>
      <p:sp>
        <p:nvSpPr>
          <p:cNvPr id="8" name="Овал 7"/>
          <p:cNvSpPr/>
          <p:nvPr/>
        </p:nvSpPr>
        <p:spPr>
          <a:xfrm rot="19996781">
            <a:off x="1385281" y="4229999"/>
            <a:ext cx="2431582" cy="953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Простые вопросы</a:t>
            </a:r>
          </a:p>
        </p:txBody>
      </p:sp>
      <p:sp>
        <p:nvSpPr>
          <p:cNvPr id="9" name="Овал 8"/>
          <p:cNvSpPr/>
          <p:nvPr/>
        </p:nvSpPr>
        <p:spPr>
          <a:xfrm>
            <a:off x="4150732" y="4400720"/>
            <a:ext cx="1133131" cy="2301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Практические вопросы</a:t>
            </a:r>
          </a:p>
        </p:txBody>
      </p:sp>
      <p:sp>
        <p:nvSpPr>
          <p:cNvPr id="10" name="Овал 9"/>
          <p:cNvSpPr/>
          <p:nvPr/>
        </p:nvSpPr>
        <p:spPr>
          <a:xfrm rot="1039305">
            <a:off x="5233223" y="3923224"/>
            <a:ext cx="2643022" cy="946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Объясняющие вопросы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9E0B1E66-C77A-9FEC-5E52-BD31E8EE3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altLang="ru-RU" sz="6000" dirty="0">
                <a:solidFill>
                  <a:srgbClr val="002060"/>
                </a:solidFill>
              </a:rPr>
              <a:t>Смысловое чтение – получение лишь той информации, которая необходима читателю.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89473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7"/>
            <a:ext cx="9144000" cy="4797153"/>
          </a:xfrm>
        </p:spPr>
        <p:txBody>
          <a:bodyPr>
            <a:noAutofit/>
          </a:bodyPr>
          <a:lstStyle/>
          <a:p>
            <a:pPr fontAlgn="base">
              <a:buNone/>
            </a:pP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Простые вопросы</a:t>
            </a:r>
            <a: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Проверяют знание текста. Ответом на них должно быть краткое и точное воспроизведение содержащейся в тексте информации. </a:t>
            </a:r>
          </a:p>
          <a:p>
            <a:pPr fontAlgn="base"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Как звали главного героя? </a:t>
            </a:r>
          </a:p>
          <a:p>
            <a:pPr fontAlgn="base"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Куда впадает Волга?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Уточняющие вопросы</a:t>
            </a:r>
            <a:r>
              <a:rPr lang="ru-RU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Выводят на уровень понимания текста. Это провокационные вопросы, требующие ответов "да" - "нет" и проверяющие подлинность текстовой информации. 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Правда ли, что... Если я правильно понял, то...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Такие вопросы вносят ощутимый вклад в формирование навыка ведения дискуссии. Важно научить задавать их без негативной окраски.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3100" u="sng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Творческие вопросы</a:t>
            </a:r>
            <a:endParaRPr lang="ru-RU" sz="31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1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Подразумевают синтез полученной информации. В них всегда есть частица БЫ или будущее время, а формулировка содержит элемент прогноза, фантазии или предположения. </a:t>
            </a:r>
            <a:r>
              <a:rPr lang="ru-RU" sz="31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бы произошло, если... Что бы изменилось, если бы у человека было 4 руки? Как, вы думаете, сложилась бы судьба героя, если бы он остался жив?</a:t>
            </a:r>
            <a:endParaRPr lang="ru-RU" sz="31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/>
          <a:lstStyle/>
          <a:p>
            <a:pPr algn="ctr" fontAlgn="base">
              <a:buNone/>
            </a:pPr>
            <a:r>
              <a:rPr lang="ru-RU" u="sng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Оценочные вопросы 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Направлены на выяснение критериев оценки явлений, событий, фактов. </a:t>
            </a:r>
          </a:p>
          <a:p>
            <a:pPr fontAlgn="base"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Как вы относитесь к ... ? </a:t>
            </a:r>
          </a:p>
          <a:p>
            <a:pPr fontAlgn="base"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Что лучше? </a:t>
            </a:r>
          </a:p>
          <a:p>
            <a:pPr fontAlgn="base"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Правильно ли поступил ...?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980728"/>
            <a:ext cx="9144000" cy="114300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9144000" cy="39796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Объясняющие (интерпретационные) вопросы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Используются для анализа текстовой информации. Начинаются со слова 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"Почему"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Направлены на выявление причинно-следственных связей. Важно, чтобы ответа на такой вопрос не содержалось в тексте в готовом виде, иначе он перейдёт в разряд простых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9144000" cy="114300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0888"/>
            <a:ext cx="9144000" cy="4554551"/>
          </a:xfrm>
        </p:spPr>
        <p:txBody>
          <a:bodyPr/>
          <a:lstStyle/>
          <a:p>
            <a:pPr algn="ctr">
              <a:buNone/>
            </a:pPr>
            <a: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Практические вопросы 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Нацелен на применение, на поиск взаимосвязи меду теорией и практикой.</a:t>
            </a:r>
          </a:p>
          <a:p>
            <a:pPr>
              <a:buNone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Как бы я поступил на месте героя?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Антиципация – это предвосхищение, предугадывание содержания.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Является эффективным средством отработки техники чтения: при систематических тренировках ребёнок учится по начальным буквам угадывать слово, по начальным словам - фразу, по начальным фразам - содержание текста. Это существенно ускоряет темп чтения.</a:t>
            </a:r>
          </a:p>
          <a:p>
            <a:pPr algn="just" fontAlgn="base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Один из важнейших приёмов работы с текстом до чтен</a:t>
            </a:r>
            <a:r>
              <a:rPr lang="ru-RU" sz="3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Разновидности    антиципации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92500"/>
          </a:bodyPr>
          <a:lstStyle/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а) Прогнозирование содержания текста по названию, фамилии автора, эпиграфу.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б) Восстановление текста с пропущенными элементами.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в)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Составление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до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чтения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плана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текста с опорой на имеющиеся знания, читательский опыт, заголовок, жанр и стиль текста.</a:t>
            </a:r>
          </a:p>
          <a:p>
            <a:pPr fontAlgn="base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г) Угадывание хода мысли автора при        	чтении с остановками: 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вы думаете, что произойдёт дальше? Как будут развиваться события? К какому выводу придёт автор?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49026"/>
            <a:ext cx="84582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Приём: «Тонкие» и «толстые» вопросы </a:t>
            </a:r>
            <a:r>
              <a:rPr lang="ru-RU" sz="4000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(форма таблицы)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842865"/>
              </p:ext>
            </p:extLst>
          </p:nvPr>
        </p:nvGraphicFramePr>
        <p:xfrm>
          <a:off x="0" y="2348880"/>
          <a:ext cx="9144000" cy="45091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18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«Тонкие» вопросы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«Толстые» вопросы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72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эту колонку записываются вопросы, требующие простого, односложного ответа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………..?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………….?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…………..?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эту колонку записываются вопросы , требующие  подробного, развёрнутого ответа</a:t>
                      </a:r>
                      <a:r>
                        <a:rPr kumimoji="0" lang="ru-RU" sz="2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……………..?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………………?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6" descr="C:\Users\Галина\Downloads\shutterstock_1012111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497152"/>
            <a:ext cx="1954561" cy="21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Прием «Толстые и тонкие вопросы»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Толстые вопросы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Дайте несколько объяснений, почему...?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Почему Вы считаете…?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чем различие…?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Предположите, что будет, если…?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Что, если…?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Толстые вопросы требуют     неоднозначных ответов.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AFB88CCE-A1DE-36F8-A82F-2D9680AD4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8598"/>
            <a:ext cx="9144000" cy="1312848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ru-RU" altLang="ru-RU" u="sng" dirty="0">
                <a:solidFill>
                  <a:srgbClr val="C00000"/>
                </a:solidFill>
              </a:rPr>
            </a:br>
            <a:r>
              <a:rPr lang="ru-RU" altLang="ru-RU" sz="3200" b="1" u="sng" dirty="0">
                <a:solidFill>
                  <a:srgbClr val="002060"/>
                </a:solidFill>
              </a:rPr>
              <a:t>Смысловое чтение – метапредметный навык , составляющие его части входят в структуру всех УУД:</a:t>
            </a:r>
            <a:br>
              <a:rPr lang="ru-RU" altLang="ru-RU" sz="2800" b="1" dirty="0">
                <a:solidFill>
                  <a:srgbClr val="002060"/>
                </a:solidFill>
              </a:rPr>
            </a:br>
            <a:br>
              <a:rPr lang="ru-RU" altLang="ru-RU" sz="2800" b="1" dirty="0">
                <a:solidFill>
                  <a:srgbClr val="002060"/>
                </a:solidFill>
              </a:rPr>
            </a:br>
            <a:endParaRPr lang="ru-RU" altLang="ru-RU" sz="2800" b="1" dirty="0">
              <a:solidFill>
                <a:srgbClr val="002060"/>
              </a:solidFill>
            </a:endParaRPr>
          </a:p>
        </p:txBody>
      </p:sp>
      <p:sp>
        <p:nvSpPr>
          <p:cNvPr id="10243" name="Содержимое 3">
            <a:extLst>
              <a:ext uri="{FF2B5EF4-FFF2-40B4-BE49-F238E27FC236}">
                <a16:creationId xmlns:a16="http://schemas.microsoft.com/office/drawing/2014/main" id="{6C14F38C-D522-087F-4547-5218CCE0A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56" y="4312554"/>
            <a:ext cx="3340155" cy="1893695"/>
          </a:xfrm>
          <a:solidFill>
            <a:schemeClr val="accent3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ru-RU" sz="2400" dirty="0"/>
              <a:t>личностные УУД- </a:t>
            </a:r>
            <a:r>
              <a:rPr lang="ru-RU" sz="2400" b="0" dirty="0"/>
              <a:t>мотивация чтения, мотивы учения, отношение к себе и школе;</a:t>
            </a:r>
            <a:endParaRPr lang="ru-RU" sz="2400" dirty="0"/>
          </a:p>
          <a:p>
            <a:pPr algn="just">
              <a:buFont typeface="Wingdings" panose="05000000000000000000" pitchFamily="2" charset="2"/>
              <a:buNone/>
              <a:defRPr/>
            </a:pPr>
            <a:endParaRPr lang="ru-RU" sz="1800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6F19D5F0-A48B-B702-088A-21E6193F7AF6}"/>
              </a:ext>
            </a:extLst>
          </p:cNvPr>
          <p:cNvSpPr txBox="1">
            <a:spLocks/>
          </p:cNvSpPr>
          <p:nvPr/>
        </p:nvSpPr>
        <p:spPr bwMode="auto">
          <a:xfrm>
            <a:off x="132556" y="2935854"/>
            <a:ext cx="6324600" cy="1130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eaLnBrk="0" hangingPunct="0">
              <a:buFont typeface="Wingdings" pitchFamily="2" charset="2"/>
              <a:buChar char="q"/>
              <a:defRPr/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регулятивные УУД- </a:t>
            </a:r>
            <a:r>
              <a:rPr lang="ru-RU" sz="2400" dirty="0">
                <a:solidFill>
                  <a:schemeClr val="tx1"/>
                </a:solidFill>
                <a:cs typeface="Times New Roman" pitchFamily="18" charset="0"/>
              </a:rPr>
              <a:t>принятие учеником учебной задачи, произвольная регуляция деятельности;</a:t>
            </a:r>
            <a:endParaRPr lang="ru-RU" sz="2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054805B9-B2D7-1A68-2B69-8D9C15AF057E}"/>
              </a:ext>
            </a:extLst>
          </p:cNvPr>
          <p:cNvSpPr txBox="1">
            <a:spLocks/>
          </p:cNvSpPr>
          <p:nvPr/>
        </p:nvSpPr>
        <p:spPr bwMode="auto">
          <a:xfrm>
            <a:off x="3744199" y="4285934"/>
            <a:ext cx="5399801" cy="2572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eaLnBrk="0" hangingPunct="0">
              <a:buFont typeface="Wingdings" pitchFamily="2" charset="2"/>
              <a:buChar char="q"/>
              <a:defRPr/>
            </a:pPr>
            <a:r>
              <a:rPr lang="ru-RU" sz="2400" b="1" dirty="0">
                <a:solidFill>
                  <a:srgbClr val="574A16"/>
                </a:solidFill>
                <a:cs typeface="Times New Roman" pitchFamily="18" charset="0"/>
              </a:rPr>
              <a:t>коммуникативные УУД- </a:t>
            </a:r>
            <a:r>
              <a:rPr lang="ru-RU" sz="2400" dirty="0">
                <a:solidFill>
                  <a:srgbClr val="574A16"/>
                </a:solidFill>
                <a:cs typeface="Times New Roman" pitchFamily="18" charset="0"/>
              </a:rPr>
              <a:t>умение организовать и осуществить сотрудничество с учителем и сверстниками, адекватно передать информацию, отображать предметное содержание и условия деятельности в речи</a:t>
            </a:r>
            <a:endParaRPr lang="ru-RU" sz="2400" dirty="0">
              <a:solidFill>
                <a:srgbClr val="574A16"/>
              </a:solidFill>
            </a:endParaRPr>
          </a:p>
        </p:txBody>
      </p:sp>
      <p:sp>
        <p:nvSpPr>
          <p:cNvPr id="7174" name="Rectangle 8">
            <a:extLst>
              <a:ext uri="{FF2B5EF4-FFF2-40B4-BE49-F238E27FC236}">
                <a16:creationId xmlns:a16="http://schemas.microsoft.com/office/drawing/2014/main" id="{0FB713A2-D70C-D98D-2989-8FD1B55B2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265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endParaRPr lang="ru-RU" alt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Прием «Толстые и тонкие вопросы»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Тонкие вопросы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Кто…?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Когда…?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Может…?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Будет…?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Согласны ли Вы…?</a:t>
            </a: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с остановками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33843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стадия - вызов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Конструирование предполагаемого текста по опорным словам, обсуждение заглавия рассказа и прогноз его содержания и проблематики.</a:t>
            </a:r>
          </a:p>
          <a:p>
            <a:pPr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На данной стадии на основе лишь заглавия текста и информации об авторе дети должны предположить о чем будет текст.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с остановками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стадия - осмысление.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Чтение текста небольшими отрывками с обсуждением содержания каждого и прогнозом развития сюжета. Вопросы, задаваемые учителем, должны охватывать все уровни таблицы вопросов 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Обязателен вопрос: «Что будет дальше и почему?»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Здесь, познакомившись с частью текста, учащиеся уточняют свое представление о материале. Особенность приема в том, что момент уточнения своего представления (стадия осмысление) одновременно является и стадией вызова для знакомства со следующим фрагментом.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с остановками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4554551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стадия - рефлексия</a:t>
            </a: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Заключительная беседа.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 таблица «ЗХУ»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468" y="1556792"/>
          <a:ext cx="7357404" cy="453650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52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2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2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6464">
                <a:tc>
                  <a:txBody>
                    <a:bodyPr/>
                    <a:lstStyle/>
                    <a:p>
                      <a:r>
                        <a:rPr lang="ru-RU" sz="2000" b="1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 – что мы знаем</a:t>
                      </a:r>
                      <a:endParaRPr lang="ru-RU" sz="2000" b="1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 – что мы хотим узнать</a:t>
                      </a:r>
                      <a:endParaRPr lang="ru-RU" sz="2000" b="1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– что мы узнали, и что нам осталось узнать</a:t>
                      </a:r>
                      <a:endParaRPr lang="ru-RU" sz="2000" b="1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0040">
                <a:tc>
                  <a:txBody>
                    <a:bodyPr/>
                    <a:lstStyle/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Произведение «Ванька» написал А. П. Чехов;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Это рассказ;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Ванька писал письмо дедушке в деревню;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Ванька жаловался на тяжёлый труд;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</a:t>
                      </a:r>
                      <a:endParaRPr lang="ru-RU" sz="2000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Внешность, одежда, жесты, походка Ваньки.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Обязанности Ваньки;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Обстановка - интерьер;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Поведение;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Поступки;</a:t>
                      </a:r>
                    </a:p>
                    <a:p>
                      <a:r>
                        <a:rPr lang="ru-RU" sz="2000" i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</a:t>
                      </a:r>
                      <a:endParaRPr lang="ru-RU" sz="2000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i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075"/>
            <a:ext cx="9144000" cy="5876925"/>
          </a:xfrm>
          <a:prstGeom prst="rect">
            <a:avLst/>
          </a:prstGeom>
          <a:noFill/>
          <a:ln w="76200" cmpd="tri">
            <a:solidFill>
              <a:schemeClr val="accent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419475" y="1412875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0066"/>
                </a:solidFill>
              </a:rPr>
              <a:t>ТЕМА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51520" y="188640"/>
            <a:ext cx="8497888" cy="576262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Дерево предсказаний</a:t>
            </a:r>
          </a:p>
        </p:txBody>
      </p:sp>
    </p:spTree>
  </p:cSld>
  <p:clrMapOvr>
    <a:masterClrMapping/>
  </p:clrMapOvr>
  <p:transition advClick="0" advTm="15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564904"/>
            <a:ext cx="9144000" cy="4293096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Использовать после первой или второй остановки «чтения со стопом» при работе с сюжетными текстами.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Тема должна содержать вопрос, адресованный в будущее.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использовать прием больше одного раза на уроке.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версии аргументировать содержанием текста, а не домыслами.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23528" y="1484784"/>
            <a:ext cx="8641655" cy="649288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Дерево предсказаний</a:t>
            </a:r>
          </a:p>
        </p:txBody>
      </p:sp>
    </p:spTree>
  </p:cSld>
  <p:clrMapOvr>
    <a:masterClrMapping/>
  </p:clrMapOvr>
  <p:transition advClick="0" advTm="15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</a:p>
          <a:p>
            <a:pPr>
              <a:buNone/>
            </a:pPr>
            <a:endParaRPr lang="ru-RU" sz="6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D:\Мастерова З.П\для клипа\P1100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432048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B6C464A3-F6A9-CE4A-C694-1459F9D1D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556792"/>
            <a:ext cx="8532440" cy="1842120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ru-RU" altLang="ru-RU" u="sng" dirty="0">
                <a:solidFill>
                  <a:srgbClr val="C00000"/>
                </a:solidFill>
              </a:rPr>
            </a:br>
            <a:r>
              <a:rPr lang="ru-RU" altLang="ru-RU" sz="3200" b="1" u="sng" dirty="0">
                <a:solidFill>
                  <a:srgbClr val="C00000"/>
                </a:solidFill>
              </a:rPr>
              <a:t>Смысловое чтение – метапредметный навык , составляющие его части входят в </a:t>
            </a:r>
            <a:r>
              <a:rPr lang="ru-RU" altLang="ru-RU" sz="3200" b="1" u="sng" dirty="0" err="1">
                <a:solidFill>
                  <a:srgbClr val="C00000"/>
                </a:solidFill>
              </a:rPr>
              <a:t>сруктуру</a:t>
            </a:r>
            <a:r>
              <a:rPr lang="ru-RU" altLang="ru-RU" sz="3200" b="1" u="sng" dirty="0">
                <a:solidFill>
                  <a:srgbClr val="C00000"/>
                </a:solidFill>
              </a:rPr>
              <a:t> всех УУД:</a:t>
            </a:r>
            <a:br>
              <a:rPr lang="ru-RU" altLang="ru-RU" sz="3200" b="1" dirty="0">
                <a:latin typeface="Cambria" panose="02040503050406030204" pitchFamily="18" charset="0"/>
              </a:rPr>
            </a:br>
            <a:br>
              <a:rPr lang="ru-RU" altLang="ru-RU" sz="2800" b="1" dirty="0"/>
            </a:br>
            <a:endParaRPr lang="ru-RU" altLang="ru-RU" sz="2800" b="1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1A4074D-72A7-7A07-7ABB-1CA4472DF599}"/>
              </a:ext>
            </a:extLst>
          </p:cNvPr>
          <p:cNvSpPr txBox="1">
            <a:spLocks/>
          </p:cNvSpPr>
          <p:nvPr/>
        </p:nvSpPr>
        <p:spPr bwMode="auto">
          <a:xfrm>
            <a:off x="0" y="3398912"/>
            <a:ext cx="9144000" cy="3459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eaLnBrk="0" hangingPunct="0">
              <a:buFont typeface="Wingdings" pitchFamily="2" charset="2"/>
              <a:buChar char="q"/>
              <a:defRPr/>
            </a:pPr>
            <a:r>
              <a:rPr lang="ru-RU" sz="2400" b="1" dirty="0">
                <a:solidFill>
                  <a:srgbClr val="574A16"/>
                </a:solidFill>
              </a:rPr>
              <a:t>познавательные УУД- </a:t>
            </a:r>
            <a:r>
              <a:rPr lang="ru-RU" sz="2000" dirty="0">
                <a:solidFill>
                  <a:srgbClr val="574A16"/>
                </a:solidFill>
              </a:rPr>
              <a:t>владение основами смыслового чтения художественных и познавательных текстов; умение выделять существенную информацию из текстов разных видов; умение осуществлять анализ объектов с выделением существенных и несущественных признаков; умение осуществлять синтез как составление целого из частей; умение осуществлять сравнение и классификацию по заданным критериям; умение устанавливать причинно-следственные связи; умение доказывать; выдвижение гипотез и их обоснование;</a:t>
            </a:r>
          </a:p>
        </p:txBody>
      </p:sp>
      <p:sp>
        <p:nvSpPr>
          <p:cNvPr id="8196" name="Rectangle 8">
            <a:extLst>
              <a:ext uri="{FF2B5EF4-FFF2-40B4-BE49-F238E27FC236}">
                <a16:creationId xmlns:a16="http://schemas.microsoft.com/office/drawing/2014/main" id="{966F9D36-32C6-6188-9588-C8BEDBB87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50"/>
            <a:ext cx="265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004A9789-5BE5-54DA-E07E-56EB12F4C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052736"/>
            <a:ext cx="7239000" cy="1143000"/>
          </a:xfrm>
        </p:spPr>
        <p:txBody>
          <a:bodyPr/>
          <a:lstStyle/>
          <a:p>
            <a:r>
              <a:rPr lang="ru-RU" altLang="ru-RU" b="1" u="sng" dirty="0">
                <a:solidFill>
                  <a:srgbClr val="002060"/>
                </a:solidFill>
              </a:rPr>
              <a:t>Читательские умения:</a:t>
            </a:r>
          </a:p>
        </p:txBody>
      </p:sp>
      <p:sp>
        <p:nvSpPr>
          <p:cNvPr id="9219" name="Содержимое 2">
            <a:extLst>
              <a:ext uri="{FF2B5EF4-FFF2-40B4-BE49-F238E27FC236}">
                <a16:creationId xmlns:a16="http://schemas.microsoft.com/office/drawing/2014/main" id="{45F0D08F-2F25-94FE-F0FA-5BABFFB72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2492896"/>
            <a:ext cx="7596336" cy="45624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работать с заголовками (ПУУД);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определять характер книги (ПУУД);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формулировать тему небольшого текста (ПУУД);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выявлять в тексте слова и выражения, значения которых непонятно (ПУУД, ЛУУД);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пользоваться толковым словарём (ПУУД);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выделять опорные слова (ПУУД);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обмениваться полученными сведениями (КУУД);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извлекать необходимую информацию (ПУУД);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2400" b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>
            <a:extLst>
              <a:ext uri="{FF2B5EF4-FFF2-40B4-BE49-F238E27FC236}">
                <a16:creationId xmlns:a16="http://schemas.microsoft.com/office/drawing/2014/main" id="{DC58F6A0-F73F-0910-5EDA-193DA3B1F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1844824"/>
            <a:ext cx="7315200" cy="609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логично, последовательно излагать ответ, понимать прочитанный текст (ПУУД, КУУД)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выборочное чтение (ПУУД, КУУД);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составлять план к прочитанному тексту (ПУУД, РУУД);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самостоятельно выполнять задания на основе текста (ПУУД, РУУД);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составление схем, таблиц (ПУУД, РУУД);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осознавать авторское и собственное отношение к персонажам (ПУУД, ЛУУД);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находить главную мысль (ПУУД);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400" b="0" dirty="0"/>
              <a:t>готовить сообщения (ПУУД, РУУД).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2400" b="0" dirty="0"/>
          </a:p>
          <a:p>
            <a:pPr>
              <a:buFont typeface="Wingdings" panose="05000000000000000000" pitchFamily="2" charset="2"/>
              <a:buChar char="q"/>
            </a:pPr>
            <a:endParaRPr lang="ru-RU" altLang="ru-RU" sz="2400" b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9EC3F4A8-2C9E-7909-C996-B2735DEFC9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5832424"/>
              </p:ext>
            </p:extLst>
          </p:nvPr>
        </p:nvGraphicFramePr>
        <p:xfrm>
          <a:off x="0" y="-99392"/>
          <a:ext cx="9144000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B3D9A-BF7E-FFF9-FBD0-6BB0C5B84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404664"/>
            <a:ext cx="8991600" cy="1805136"/>
          </a:xfrm>
        </p:spPr>
        <p:txBody>
          <a:bodyPr>
            <a:normAutofit fontScale="90000"/>
          </a:bodyPr>
          <a:lstStyle/>
          <a:p>
            <a:br>
              <a:rPr lang="ru-RU" sz="3200" b="1" dirty="0"/>
            </a:br>
            <a:br>
              <a:rPr lang="ru-RU" sz="3200" b="1" dirty="0"/>
            </a:br>
            <a:r>
              <a:rPr lang="ru-RU" sz="3200" b="1" dirty="0"/>
              <a:t>Актуальность проблемы развития устной речи обучающихся  начальных классов.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96A268-20DC-A838-C39E-32AABB172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512" y="2276872"/>
            <a:ext cx="9028112" cy="44287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Проблема эффективной речи особенно важна сегодня, когда растёт значение правильного, убедительного слова. Современная школа должна подготовить человека думающего и чувствующего, который не только имеет знания, но и умеет использовать эти знания в жизни, который умеет общаться и обладает внутренней культурой.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65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2D74A-DA62-7A73-436D-4FF1C261F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340768"/>
            <a:ext cx="8991600" cy="1600200"/>
          </a:xfrm>
        </p:spPr>
        <p:txBody>
          <a:bodyPr/>
          <a:lstStyle/>
          <a:p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Актуальность проблемы развития устной речи обучающихся  начальных классов.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CF869C-344D-BF23-BFE0-381F5E803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3284984"/>
            <a:ext cx="8884096" cy="2028056"/>
          </a:xfrm>
        </p:spPr>
        <p:txBody>
          <a:bodyPr/>
          <a:lstStyle/>
          <a:p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Цель не в том, чтобы ученик знал как можно больше, а в том, чтобы он умел действовать и решать проблемы в любых ситуациях.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907170"/>
      </p:ext>
    </p:extLst>
  </p:cSld>
  <p:clrMapOvr>
    <a:masterClrMapping/>
  </p:clrMapOvr>
</p:sld>
</file>

<file path=ppt/theme/theme1.xml><?xml version="1.0" encoding="utf-8"?>
<a:theme xmlns:a="http://schemas.openxmlformats.org/drawingml/2006/main" name="книг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3536AC-B4A1-4E0B-B6E7-0186F6B99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книги</Template>
  <TotalTime>447</TotalTime>
  <Words>1826</Words>
  <Application>Microsoft Office PowerPoint</Application>
  <PresentationFormat>Экран (4:3)</PresentationFormat>
  <Paragraphs>207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</vt:lpstr>
      <vt:lpstr>Garamond</vt:lpstr>
      <vt:lpstr>Times New Roman</vt:lpstr>
      <vt:lpstr>Wingdings</vt:lpstr>
      <vt:lpstr>книги</vt:lpstr>
      <vt:lpstr>Презентация PowerPoint</vt:lpstr>
      <vt:lpstr>Смысловое чтение – получение лишь той информации, которая необходима читателю.</vt:lpstr>
      <vt:lpstr> Смысловое чтение – метапредметный навык , составляющие его части входят в структуру всех УУД:  </vt:lpstr>
      <vt:lpstr> Смысловое чтение – метапредметный навык , составляющие его части входят в сруктуру всех УУД:  </vt:lpstr>
      <vt:lpstr>Читательские умения:</vt:lpstr>
      <vt:lpstr>Презентация PowerPoint</vt:lpstr>
      <vt:lpstr>Презентация PowerPoint</vt:lpstr>
      <vt:lpstr>  Актуальность проблемы развития устной речи обучающихся  начальных классов.</vt:lpstr>
      <vt:lpstr>Актуальность проблемы развития устной речи обучающихся  начальных классов.</vt:lpstr>
      <vt:lpstr>Приёмы по формированию смыслового чтения</vt:lpstr>
      <vt:lpstr>Читаем и спрашиваем</vt:lpstr>
      <vt:lpstr>Задай вопрос</vt:lpstr>
      <vt:lpstr>Дневник двойных записей</vt:lpstr>
      <vt:lpstr>Чтение с пометками</vt:lpstr>
      <vt:lpstr>Ассоциативный куст</vt:lpstr>
      <vt:lpstr>Ассоциативный куст</vt:lpstr>
      <vt:lpstr>Составление  вопросного плана </vt:lpstr>
      <vt:lpstr>Ромашка Блума</vt:lpstr>
      <vt:lpstr>Ромашка               Блума</vt:lpstr>
      <vt:lpstr>Классификация вопросов Б.Блума:</vt:lpstr>
      <vt:lpstr>Классификация вопросов Б.Блума:</vt:lpstr>
      <vt:lpstr>Классификация вопросов Б.Блума:</vt:lpstr>
      <vt:lpstr>Классификация вопросов Б.Блума:</vt:lpstr>
      <vt:lpstr>Классификация вопросов Б.Блума:</vt:lpstr>
      <vt:lpstr>Классификация вопросов Б.Блума:</vt:lpstr>
      <vt:lpstr>Антиципация – это предвосхищение, предугадывание содержания. </vt:lpstr>
      <vt:lpstr>Разновидности    антиципации:</vt:lpstr>
      <vt:lpstr>Приём: «Тонкие» и «толстые» вопросы (форма таблицы)</vt:lpstr>
      <vt:lpstr>  Прием «Толстые и тонкие вопросы»   </vt:lpstr>
      <vt:lpstr>Прием «Толстые и тонкие вопросы»</vt:lpstr>
      <vt:lpstr> Чтение с остановками   </vt:lpstr>
      <vt:lpstr>Чтение с остановками </vt:lpstr>
      <vt:lpstr>Чтение с остановками </vt:lpstr>
      <vt:lpstr>Приём таблица «ЗХУ»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шаблон</dc:title>
  <dc:creator>зоя павловна</dc:creator>
  <cp:lastModifiedBy>НАТАЛЬЯ ГУРИМСКАЯ</cp:lastModifiedBy>
  <cp:revision>50</cp:revision>
  <dcterms:created xsi:type="dcterms:W3CDTF">2015-11-08T05:25:26Z</dcterms:created>
  <dcterms:modified xsi:type="dcterms:W3CDTF">2022-11-27T10:37:08Z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TC030007630</vt:lpwstr>
  </property>
</Properties>
</file>