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22" autoAdjust="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86D77-8C17-48AE-AD39-E708DBBCF0C1}" type="datetimeFigureOut">
              <a:rPr lang="ru-RU" smtClean="0"/>
              <a:t>25.12.2021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2578CAC-ACAC-4A41-9584-E6D6F8CE99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86D77-8C17-48AE-AD39-E708DBBCF0C1}" type="datetimeFigureOut">
              <a:rPr lang="ru-RU" smtClean="0"/>
              <a:t>25.12.2021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78CAC-ACAC-4A41-9584-E6D6F8CE99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86D77-8C17-48AE-AD39-E708DBBCF0C1}" type="datetimeFigureOut">
              <a:rPr lang="ru-RU" smtClean="0"/>
              <a:t>25.12.2021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78CAC-ACAC-4A41-9584-E6D6F8CE99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86D77-8C17-48AE-AD39-E708DBBCF0C1}" type="datetimeFigureOut">
              <a:rPr lang="ru-RU" smtClean="0"/>
              <a:t>25.12.2021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2578CAC-ACAC-4A41-9584-E6D6F8CE99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86D77-8C17-48AE-AD39-E708DBBCF0C1}" type="datetimeFigureOut">
              <a:rPr lang="ru-RU" smtClean="0"/>
              <a:t>25.12.2021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78CAC-ACAC-4A41-9584-E6D6F8CE992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86D77-8C17-48AE-AD39-E708DBBCF0C1}" type="datetimeFigureOut">
              <a:rPr lang="ru-RU" smtClean="0"/>
              <a:t>25.12.2021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78CAC-ACAC-4A41-9584-E6D6F8CE99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86D77-8C17-48AE-AD39-E708DBBCF0C1}" type="datetimeFigureOut">
              <a:rPr lang="ru-RU" smtClean="0"/>
              <a:t>25.12.2021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2578CAC-ACAC-4A41-9584-E6D6F8CE9929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86D77-8C17-48AE-AD39-E708DBBCF0C1}" type="datetimeFigureOut">
              <a:rPr lang="ru-RU" smtClean="0"/>
              <a:t>25.12.2021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78CAC-ACAC-4A41-9584-E6D6F8CE99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86D77-8C17-48AE-AD39-E708DBBCF0C1}" type="datetimeFigureOut">
              <a:rPr lang="ru-RU" smtClean="0"/>
              <a:t>25.12.2021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78CAC-ACAC-4A41-9584-E6D6F8CE99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86D77-8C17-48AE-AD39-E708DBBCF0C1}" type="datetimeFigureOut">
              <a:rPr lang="ru-RU" smtClean="0"/>
              <a:t>25.12.2021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78CAC-ACAC-4A41-9584-E6D6F8CE99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86D77-8C17-48AE-AD39-E708DBBCF0C1}" type="datetimeFigureOut">
              <a:rPr lang="ru-RU" smtClean="0"/>
              <a:t>25.12.2021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78CAC-ACAC-4A41-9584-E6D6F8CE9929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F486D77-8C17-48AE-AD39-E708DBBCF0C1}" type="datetimeFigureOut">
              <a:rPr lang="ru-RU" smtClean="0"/>
              <a:t>25.12.2021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2578CAC-ACAC-4A41-9584-E6D6F8CE992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404664"/>
            <a:ext cx="8458200" cy="1222375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Секреты английского языка: инфинитив или герундий</a:t>
            </a:r>
            <a:endParaRPr lang="ru-RU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437112"/>
            <a:ext cx="8458200" cy="914400"/>
          </a:xfrm>
        </p:spPr>
        <p:txBody>
          <a:bodyPr>
            <a:noAutofit/>
          </a:bodyPr>
          <a:lstStyle/>
          <a:p>
            <a:pPr algn="r"/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 учитель английского языка </a:t>
            </a:r>
            <a:endParaRPr lang="en-US" sz="1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СШ №10 г. Тейково Ивановской области</a:t>
            </a:r>
          </a:p>
          <a:p>
            <a:pPr algn="r"/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Лукьянова Ольга Игоревна</a:t>
            </a:r>
            <a:endParaRPr lang="ru-RU" sz="1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75432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 мы используем инфинитив?</a:t>
            </a:r>
            <a:r>
              <a:rPr lang="ru-RU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вопросительных слов </a:t>
            </a:r>
            <a:r>
              <a:rPr lang="en-US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Where</a:t>
            </a:r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?, </a:t>
            </a:r>
            <a:r>
              <a:rPr lang="en-US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When</a:t>
            </a:r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?, </a:t>
            </a:r>
            <a:r>
              <a:rPr lang="en-US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Who</a:t>
            </a:r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?, </a:t>
            </a:r>
            <a:r>
              <a:rPr lang="en-US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</a:t>
            </a:r>
            <a:r>
              <a:rPr lang="ru-RU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0" indent="0" algn="ctr">
              <a:buNone/>
            </a:pPr>
            <a:endParaRPr lang="ru-RU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translate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word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Where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buy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these books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dirty="0">
              <a:solidFill>
                <a:srgbClr val="0000FF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75270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 мы используем инфинитив?</a:t>
            </a:r>
            <a:r>
              <a:rPr lang="ru-RU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Глаголы </a:t>
            </a:r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конструкции, после которых всегда употребляется </a:t>
            </a:r>
            <a:r>
              <a:rPr lang="ru-RU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инфинитив.</a:t>
            </a:r>
            <a:endParaRPr lang="ru-RU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en-US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promise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help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you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(agree, refuse, promise, threaten, after, attempt, manage, fail, decide, plan, arrange, hope, help, appear, seem, pretend, afford, forget, tend, want (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хотеть</a:t>
            </a: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wish, choose, demand, learn (how), can’t wait, would like (love, prefer), can’t </a:t>
            </a:r>
            <a:r>
              <a:rPr lang="en-US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afford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50526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инфинитив, и герундий</a:t>
            </a:r>
            <a:r>
              <a:rPr lang="ru-RU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en-US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prefer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read</a:t>
            </a: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ing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this book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en-US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prefer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read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this book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(like, love, hate, intend, prefer, begin, start, </a:t>
            </a:r>
            <a:r>
              <a:rPr lang="en-US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continue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без изменения смысла</a:t>
            </a:r>
            <a:r>
              <a:rPr lang="en-US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18246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инфинитив, и герундий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 </a:t>
            </a:r>
            <a:r>
              <a:rPr lang="en-US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stopped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smok</a:t>
            </a: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ing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 </a:t>
            </a:r>
            <a:r>
              <a:rPr lang="en-US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stopped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smoke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(remember, regret, stop, try, go on, allow (permit), need (want), </a:t>
            </a: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continue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с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изменением 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смысла</a:t>
            </a: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b="1" dirty="0" smtClean="0"/>
          </a:p>
          <a:p>
            <a:pPr marL="0" indent="0" algn="ctr">
              <a:buNone/>
            </a:pPr>
            <a:endParaRPr lang="ru-RU" dirty="0"/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16849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одних и тех же глаголов с изменением смысла</a:t>
            </a:r>
            <a:r>
              <a:rPr lang="ru-RU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008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42582281"/>
              </p:ext>
            </p:extLst>
          </p:nvPr>
        </p:nvGraphicFramePr>
        <p:xfrm>
          <a:off x="304800" y="1554163"/>
          <a:ext cx="8686800" cy="4699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43400"/>
                <a:gridCol w="4343400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Инфинитив 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2390" marR="723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Герундий 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2390" marR="7239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</a:pPr>
                      <a:r>
                        <a:rPr lang="ru-RU" sz="1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1.</a:t>
                      </a:r>
                      <a:r>
                        <a:rPr lang="en-US" sz="1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remember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</a:pPr>
                      <a:r>
                        <a:rPr lang="ru-RU" sz="1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(относится к будущему времени)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</a:pPr>
                      <a:r>
                        <a:rPr lang="en-US" sz="1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Remember to post the letter.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Не забудь отправить письмо.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2390" marR="723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</a:pPr>
                      <a:r>
                        <a:rPr lang="en-US" sz="1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1.remember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</a:pPr>
                      <a:r>
                        <a:rPr lang="en-US" sz="1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ru-RU" sz="1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относится к прошлому</a:t>
                      </a:r>
                      <a:r>
                        <a:rPr lang="en-US" sz="1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)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</a:pPr>
                      <a:r>
                        <a:rPr lang="en-US" sz="1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Remember posting the letter.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Я помню, что отправлял письмо.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2390" marR="7239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</a:pPr>
                      <a:r>
                        <a:rPr lang="en-US" sz="1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2.regret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</a:pPr>
                      <a:r>
                        <a:rPr lang="en-US" sz="1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ru-RU" sz="1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вежливая фраза</a:t>
                      </a:r>
                      <a:r>
                        <a:rPr lang="en-US" sz="1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)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</a:pPr>
                      <a:r>
                        <a:rPr lang="en-US" sz="1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I regret to inform you that …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С сожалением довожу до Вашего сведения…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2390" marR="723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</a:pPr>
                      <a:r>
                        <a:rPr lang="en-US" sz="1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2.regret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</a:pPr>
                      <a:r>
                        <a:rPr lang="en-US" sz="1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ru-RU" sz="1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относится к прошлому</a:t>
                      </a:r>
                      <a:r>
                        <a:rPr lang="en-US" sz="1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)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</a:pPr>
                      <a:r>
                        <a:rPr lang="en-US" sz="1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He regrets calling her.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Он сожалеет, что позвонил ей.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2390" marR="7239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</a:pPr>
                      <a:r>
                        <a:rPr lang="en-US" sz="1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3.stop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</a:pPr>
                      <a:r>
                        <a:rPr lang="en-US" sz="1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ru-RU" sz="1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цель</a:t>
                      </a:r>
                      <a:r>
                        <a:rPr lang="en-US" sz="1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)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</a:pPr>
                      <a:r>
                        <a:rPr lang="en-US" sz="1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He stopped to smoke.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Он остановился, чтобы закурить.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2390" marR="723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</a:pPr>
                      <a:r>
                        <a:rPr lang="ru-RU" sz="1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3.</a:t>
                      </a:r>
                      <a:r>
                        <a:rPr lang="en-US" sz="1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stop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</a:pPr>
                      <a:r>
                        <a:rPr lang="ru-RU" sz="1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(прекращение действия)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</a:pPr>
                      <a:r>
                        <a:rPr lang="en-US" sz="1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He stopped smoking</a:t>
                      </a:r>
                      <a:r>
                        <a:rPr lang="ru-RU" sz="10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.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Он бросил курить.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2390" marR="7239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</a:pPr>
                      <a:r>
                        <a:rPr lang="en-US" sz="1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4.try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</a:pPr>
                      <a:r>
                        <a:rPr lang="en-US" sz="1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ru-RU" sz="1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прилагается усилие</a:t>
                      </a:r>
                      <a:r>
                        <a:rPr lang="en-US" sz="1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)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</a:pPr>
                      <a:r>
                        <a:rPr lang="en-US" sz="1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Try to finish the work by 6.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Постарайся закончить работу к шести.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2390" marR="723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</a:pPr>
                      <a:r>
                        <a:rPr lang="en-US" sz="1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4.try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</a:pPr>
                      <a:r>
                        <a:rPr lang="en-US" sz="1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ru-RU" sz="1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пробуются варианты</a:t>
                      </a:r>
                      <a:r>
                        <a:rPr lang="en-US" sz="1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)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</a:pPr>
                      <a:r>
                        <a:rPr lang="en-US" sz="1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Try changing the colour.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Попробуй изменить цвет.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2390" marR="7239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56456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одних и тех же глаголов с изменением смысла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7541013"/>
              </p:ext>
            </p:extLst>
          </p:nvPr>
        </p:nvGraphicFramePr>
        <p:xfrm>
          <a:off x="304800" y="1554163"/>
          <a:ext cx="8686800" cy="3616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43400"/>
                <a:gridCol w="4343400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Инфинитив </a:t>
                      </a:r>
                      <a:endParaRPr lang="ru-RU" sz="18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Герундий </a:t>
                      </a:r>
                      <a:endParaRPr lang="ru-RU" sz="18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6520" marR="9652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</a:pPr>
                      <a:r>
                        <a:rPr lang="en-US" sz="1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5.go on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</a:pPr>
                      <a:r>
                        <a:rPr lang="en-US" sz="1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ru-RU" sz="1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смена темы</a:t>
                      </a:r>
                      <a:r>
                        <a:rPr lang="en-US" sz="1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)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</a:pPr>
                      <a:r>
                        <a:rPr lang="en-US" sz="1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Then we went on to talk about music.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Затем мы начали говорить о музыке.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2390" marR="723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</a:pPr>
                      <a:r>
                        <a:rPr lang="ru-RU" sz="1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5.</a:t>
                      </a:r>
                      <a:r>
                        <a:rPr lang="en-US" sz="1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go on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</a:pPr>
                      <a:r>
                        <a:rPr lang="ru-RU" sz="1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(та же тема)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</a:pPr>
                      <a:r>
                        <a:rPr lang="en-US" sz="1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We went talking on about her illnesses.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Мы продолжили говорить о её болезнях.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2390" marR="7239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</a:pPr>
                      <a:r>
                        <a:rPr lang="en-US" sz="1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6.allow (permit)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</a:pPr>
                      <a:r>
                        <a:rPr lang="en-US" sz="1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ru-RU" sz="1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наличие дополнения</a:t>
                      </a:r>
                      <a:r>
                        <a:rPr lang="en-US" sz="1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)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</a:pPr>
                      <a:r>
                        <a:rPr lang="en-US" sz="1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We don’t allow (permit) </a:t>
                      </a:r>
                      <a:r>
                        <a:rPr lang="en-US" sz="1000" b="1" u="sng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children</a:t>
                      </a:r>
                      <a:r>
                        <a:rPr lang="en-US" sz="1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to smoke.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Мы не разрешаем детям курить.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2390" marR="723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</a:pPr>
                      <a:r>
                        <a:rPr lang="en-US" sz="1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6.allow (permit)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</a:pPr>
                      <a:r>
                        <a:rPr lang="en-US" sz="1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ru-RU" sz="1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отсутствие дополнения</a:t>
                      </a:r>
                      <a:r>
                        <a:rPr lang="en-US" sz="1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)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</a:pPr>
                      <a:r>
                        <a:rPr lang="en-US" sz="1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We don’t allow (permit) smoking here.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Мы не разрешаем здесь курить.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2390" marR="7239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</a:pPr>
                      <a:r>
                        <a:rPr lang="en-US" sz="1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7. need (want)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</a:pPr>
                      <a:r>
                        <a:rPr lang="en-US" sz="1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ru-RU" sz="1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активное значение</a:t>
                      </a:r>
                      <a:r>
                        <a:rPr lang="en-US" sz="1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)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</a:pPr>
                      <a:r>
                        <a:rPr lang="en-US" sz="1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We need (want) to finish by 6.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Нам нужно (мы хотим0 закончить к шести часам.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2390" marR="723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</a:pPr>
                      <a:r>
                        <a:rPr lang="en-US" sz="1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7. need (want)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</a:pPr>
                      <a:r>
                        <a:rPr lang="en-US" sz="1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ru-RU" sz="1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пассивное значение</a:t>
                      </a:r>
                      <a:r>
                        <a:rPr lang="en-US" sz="1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)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</a:pPr>
                      <a:r>
                        <a:rPr lang="en-US" sz="1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The coat needs (wants) cleaning</a:t>
                      </a:r>
                      <a:r>
                        <a:rPr lang="en-US" sz="10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.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Пальто нуждается в чистке.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2390" marR="7239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72394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Let’s practice!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I 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learn English _________________ (to travel).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I enjoy _________________ (to listen) to rock music.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I like  _________________ (to dance).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I look forward to _________________ (to see) you.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Try _________________ (to do) yoga.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Where_________________ (to park) my car?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He pretended _________________ (to be) ill.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 _________________ (to collect) stamps is my hobby.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9. Try _________________ (to be) on time.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10. It is easy _________________ (to find).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72756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Let’s check!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travel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listening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dance, dancing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seeing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doing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park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be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8.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collecting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9.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be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10.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find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22661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Опорные схемы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US" sz="96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Gerund</a:t>
            </a:r>
            <a:endParaRPr lang="ru-RU" sz="96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Образование </a:t>
            </a:r>
            <a:r>
              <a:rPr lang="en-US" sz="72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Verb + ing</a:t>
            </a:r>
            <a:endParaRPr lang="ru-RU" sz="72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Употребление</a:t>
            </a:r>
          </a:p>
          <a:p>
            <a:pPr marL="0" indent="0">
              <a:buNone/>
            </a:pPr>
            <a:r>
              <a:rPr lang="ru-RU" sz="72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После </a:t>
            </a:r>
            <a:r>
              <a:rPr lang="ru-RU" sz="72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всех предлогов</a:t>
            </a:r>
            <a:r>
              <a:rPr lang="ru-RU" sz="72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72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Когда </a:t>
            </a:r>
            <a:r>
              <a:rPr lang="ru-RU" sz="72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глагол становится подлежащим и дополнением в предложении</a:t>
            </a:r>
            <a:r>
              <a:rPr lang="ru-RU" sz="72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72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72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Глаголы и конструкции, после которых всегда употребляется герундий.</a:t>
            </a:r>
          </a:p>
          <a:p>
            <a:pPr marL="0" indent="0">
              <a:buNone/>
            </a:pPr>
            <a:r>
              <a:rPr lang="en-US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finish,</a:t>
            </a:r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enjoy, mind, suggest, imagine, regret, admit, deny, avoid, consider, involve, practice, miss,</a:t>
            </a:r>
            <a:r>
              <a:rPr lang="ru-RU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risk, dislike, give up (=stop), put off (= postpone), go on (keep on) (= continue), can’t help (stand), </a:t>
            </a:r>
            <a:r>
              <a:rPr lang="ru-RU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конструкции с</a:t>
            </a:r>
            <a:r>
              <a:rPr lang="en-US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go </a:t>
            </a:r>
            <a:r>
              <a:rPr lang="ru-RU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en-US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</a:t>
            </a:r>
            <a:endParaRPr lang="ru-RU" sz="7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72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Глаголы, после которых употребляется герундий (без изменения смысла)</a:t>
            </a:r>
          </a:p>
          <a:p>
            <a:pPr marL="0" indent="0">
              <a:buNone/>
            </a:pPr>
            <a:r>
              <a:rPr lang="en-US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like, love, hate, intend, prefer, begin, start, </a:t>
            </a:r>
            <a:r>
              <a:rPr lang="en-US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continue</a:t>
            </a:r>
            <a:endParaRPr lang="ru-RU" sz="7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72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ru-RU" sz="72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Глаголы, после которых употребляется герундий </a:t>
            </a:r>
            <a:r>
              <a:rPr lang="ru-RU" sz="72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 изменением смысла)</a:t>
            </a:r>
          </a:p>
          <a:p>
            <a:pPr marL="0" indent="0">
              <a:buNone/>
            </a:pPr>
            <a:r>
              <a:rPr lang="en-US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remember</a:t>
            </a:r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(помнить – о прошлом), </a:t>
            </a:r>
            <a:r>
              <a:rPr lang="en-US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regret</a:t>
            </a:r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(сожалеть), </a:t>
            </a:r>
            <a:r>
              <a:rPr lang="en-US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stop</a:t>
            </a:r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(перестать что-то делать), </a:t>
            </a:r>
            <a:r>
              <a:rPr lang="en-US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try</a:t>
            </a:r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(попробовать), </a:t>
            </a:r>
            <a:r>
              <a:rPr lang="en-US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 </a:t>
            </a:r>
            <a:r>
              <a:rPr lang="en-US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</a:t>
            </a:r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(продолжать по той же теме), </a:t>
            </a:r>
            <a:r>
              <a:rPr lang="en-US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allow (permit</a:t>
            </a:r>
            <a:r>
              <a:rPr lang="en-US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(отсутствие дополнения), </a:t>
            </a:r>
            <a:r>
              <a:rPr lang="en-US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need (want</a:t>
            </a:r>
            <a:r>
              <a:rPr lang="en-US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(пассивное значение)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6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1200" dirty="0"/>
          </a:p>
          <a:p>
            <a:pPr marL="0" indent="0">
              <a:buNone/>
            </a:pPr>
            <a:endParaRPr lang="ru-RU" sz="11200" dirty="0"/>
          </a:p>
          <a:p>
            <a:pPr marL="0" indent="0">
              <a:buNone/>
            </a:pPr>
            <a:endParaRPr lang="ru-RU" sz="11200" dirty="0"/>
          </a:p>
          <a:p>
            <a:pPr marL="0" indent="0">
              <a:buNone/>
            </a:pPr>
            <a:endParaRPr lang="ru-RU" sz="11200" b="1" dirty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ru-RU" sz="11200" b="1" dirty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ru-RU" sz="11200" dirty="0"/>
          </a:p>
          <a:p>
            <a:pPr marL="0" indent="0" algn="ctr">
              <a:buNone/>
            </a:pPr>
            <a:endParaRPr lang="ru-RU" sz="11200" dirty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ru-RU" sz="11200" dirty="0">
              <a:solidFill>
                <a:srgbClr val="0000FF"/>
              </a:solidFill>
            </a:endParaRPr>
          </a:p>
          <a:p>
            <a:pPr marL="514350" indent="-514350">
              <a:buAutoNum type="arabicPeriod"/>
            </a:pPr>
            <a:endParaRPr lang="ru-RU" sz="2200" b="1" dirty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b="1" dirty="0" smtClean="0"/>
              <a:t> 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66984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Опорные схемы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Infinitive</a:t>
            </a:r>
            <a:endParaRPr lang="ru-RU" sz="16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Образование </a:t>
            </a:r>
            <a:r>
              <a:rPr lang="en-US" sz="16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ru-RU" sz="16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en-US" sz="16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Verb</a:t>
            </a:r>
            <a:endParaRPr lang="ru-RU" sz="16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Употребление</a:t>
            </a:r>
          </a:p>
          <a:p>
            <a:pPr marL="0" indent="0">
              <a:buNone/>
            </a:pPr>
            <a:r>
              <a:rPr lang="ru-RU" sz="16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6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После любых прилагательных.</a:t>
            </a:r>
            <a:endParaRPr lang="ru-RU" sz="16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16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Причина</a:t>
            </a:r>
            <a:r>
              <a:rPr lang="en-US" sz="16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16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…).</a:t>
            </a:r>
          </a:p>
          <a:p>
            <a:pPr marL="0" indent="0">
              <a:buNone/>
            </a:pPr>
            <a:r>
              <a:rPr lang="ru-RU" sz="16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После вопросительных слов </a:t>
            </a:r>
            <a:r>
              <a:rPr lang="en-US" sz="16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Where</a:t>
            </a:r>
            <a:r>
              <a:rPr lang="ru-RU" sz="16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?, </a:t>
            </a:r>
            <a:r>
              <a:rPr lang="en-US" sz="16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When</a:t>
            </a:r>
            <a:r>
              <a:rPr lang="ru-RU" sz="16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?, </a:t>
            </a:r>
            <a:r>
              <a:rPr lang="en-US" sz="16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Who</a:t>
            </a:r>
            <a:r>
              <a:rPr lang="ru-RU" sz="16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?, </a:t>
            </a:r>
            <a:r>
              <a:rPr lang="en-US" sz="16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</a:t>
            </a:r>
            <a:r>
              <a:rPr lang="ru-RU" sz="16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0" indent="0">
              <a:buNone/>
            </a:pPr>
            <a:r>
              <a:rPr lang="ru-RU" sz="16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Глаголы и конструкции, после которых всегда употребляется инфинитив.</a:t>
            </a:r>
          </a:p>
          <a:p>
            <a:pPr marL="0" indent="0">
              <a:buNone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agree, refuse, promise, threaten, after, attempt, manage, fail, decide, plan, arrange, hope, help, appear, seem, pretend, afford, forget, tend, want (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хотеть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wish, choose, demand, learn (how), can’t wait, would like (love, prefer), can’t afford </a:t>
            </a:r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16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6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Глаголы, после которых употребляется </a:t>
            </a:r>
            <a:r>
              <a:rPr lang="ru-RU" sz="16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инфинитив </a:t>
            </a:r>
            <a:r>
              <a:rPr lang="ru-RU" sz="16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(без изменения смысла)</a:t>
            </a:r>
          </a:p>
          <a:p>
            <a:pPr marL="0" indent="0">
              <a:buNone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like, love, hate, intend, prefer, begin, start, continue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ru-RU" sz="16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Глаголы, после которых употребляется </a:t>
            </a:r>
            <a:r>
              <a:rPr lang="ru-RU" sz="16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инфинитив </a:t>
            </a:r>
            <a:r>
              <a:rPr lang="ru-RU" sz="16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 изменением смысла)</a:t>
            </a:r>
          </a:p>
          <a:p>
            <a:pPr marL="0" indent="0">
              <a:buNone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remember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(не забудь – о будущем), 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regret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сожалением – вежливая фраза), 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stop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(остановиться), 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try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постараться), 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 on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(сменить тему), 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allow (permit)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(наличие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дополнения), 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need (want)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(активное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значение)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31753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инфинитив, и герундий</a:t>
            </a:r>
            <a:endParaRPr lang="ru-RU" b="1" dirty="0">
              <a:solidFill>
                <a:srgbClr val="008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b="1" dirty="0" smtClean="0"/>
          </a:p>
          <a:p>
            <a:endParaRPr lang="ru-RU" b="1" dirty="0"/>
          </a:p>
          <a:p>
            <a:r>
              <a:rPr lang="en-US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 </a:t>
            </a:r>
            <a:r>
              <a:rPr lang="en-US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stopped smoking</a:t>
            </a:r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 </a:t>
            </a:r>
            <a:r>
              <a:rPr lang="en-US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stopped to smoke</a:t>
            </a:r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0513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00FF"/>
                </a:solidFill>
              </a:rPr>
              <a:t/>
            </a:r>
            <a:br>
              <a:rPr lang="ru-RU" b="1" dirty="0">
                <a:solidFill>
                  <a:srgbClr val="0000FF"/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b="1" dirty="0" smtClean="0">
              <a:solidFill>
                <a:srgbClr val="0000FF"/>
              </a:solidFill>
            </a:endParaRPr>
          </a:p>
          <a:p>
            <a:pPr marL="0" indent="0" algn="ctr">
              <a:buNone/>
            </a:pPr>
            <a:r>
              <a:rPr lang="en-US" sz="6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Thank you for listening</a:t>
            </a:r>
            <a:endParaRPr lang="ru-RU" sz="60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74396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8229600" cy="1143000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Gerund</a:t>
            </a:r>
            <a:r>
              <a:rPr lang="ru-RU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008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Verb + </a:t>
            </a:r>
            <a:r>
              <a:rPr lang="en-US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ing</a:t>
            </a:r>
            <a:endParaRPr lang="ru-RU" b="1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b="1" dirty="0">
              <a:solidFill>
                <a:srgbClr val="0000FF"/>
              </a:solidFill>
            </a:endParaRPr>
          </a:p>
          <a:p>
            <a:pPr marL="0" indent="0" algn="ctr">
              <a:buNone/>
            </a:pPr>
            <a:endParaRPr lang="ru-RU" dirty="0" smtClean="0">
              <a:solidFill>
                <a:srgbClr val="0000FF"/>
              </a:solidFill>
            </a:endParaRPr>
          </a:p>
          <a:p>
            <a:pPr marL="0" indent="0" algn="ctr">
              <a:buNone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cook</a:t>
            </a: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ing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read</a:t>
            </a: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ing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play</a:t>
            </a: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ing</a:t>
            </a:r>
            <a:endParaRPr lang="ru-RU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24311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1354162"/>
          </a:xfrm>
        </p:spPr>
        <p:txBody>
          <a:bodyPr>
            <a:noAutofit/>
          </a:bodyPr>
          <a:lstStyle/>
          <a:p>
            <a:r>
              <a:rPr lang="ru-RU" b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 мы используем герундий?</a:t>
            </a:r>
            <a:r>
              <a:rPr lang="ru-RU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008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После </a:t>
            </a:r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всех </a:t>
            </a:r>
            <a:r>
              <a:rPr lang="ru-RU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предлогов.</a:t>
            </a:r>
          </a:p>
          <a:p>
            <a:pPr algn="ctr"/>
            <a:endParaRPr lang="ru-RU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She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 good </a:t>
            </a: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swimm</a:t>
            </a: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ing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ctr">
              <a:buNone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Thank you </a:t>
            </a: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help</a:t>
            </a: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ing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me.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44141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 мы используем герундий?</a:t>
            </a:r>
            <a:r>
              <a:rPr lang="ru-RU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огда </a:t>
            </a:r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глагол становится </a:t>
            </a:r>
            <a:r>
              <a:rPr lang="ru-RU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подлежащим и дополнением </a:t>
            </a:r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предложении.</a:t>
            </a:r>
            <a:endParaRPr lang="ru-RU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Travell</a:t>
            </a:r>
            <a:r>
              <a:rPr lang="en-US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ing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so exciting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My hobby is </a:t>
            </a:r>
            <a:r>
              <a:rPr lang="en-US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collect</a:t>
            </a:r>
            <a:r>
              <a:rPr lang="en-US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ing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stamps.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84663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 мы используем герундий?</a:t>
            </a:r>
            <a:r>
              <a:rPr lang="ru-RU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Глаголы </a:t>
            </a:r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конструкции, после которых всегда употребляется герундий</a:t>
            </a:r>
            <a:r>
              <a:rPr lang="ru-RU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ctr">
              <a:buNone/>
            </a:pPr>
            <a:endParaRPr lang="ru-RU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 </a:t>
            </a:r>
            <a:r>
              <a:rPr lang="en-US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finished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translat</a:t>
            </a: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ing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this article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finish,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enjoy</a:t>
            </a: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mind, suggest, imagine, regret, admit, deny, avoid, consider, involve, practice, </a:t>
            </a:r>
            <a:r>
              <a:rPr lang="en-US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miss,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risk</a:t>
            </a: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dislike, give up (=stop), put off (= postpone), go on (keep on) (= continue), can’t help (stand), 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конструкции с</a:t>
            </a: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go 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do)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27451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b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Infinitive</a:t>
            </a:r>
            <a:r>
              <a:rPr lang="ru-RU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008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b="1" dirty="0" smtClean="0">
              <a:solidFill>
                <a:srgbClr val="0000FF"/>
              </a:solidFill>
            </a:endParaRPr>
          </a:p>
          <a:p>
            <a:pPr marL="0" indent="0" algn="ctr">
              <a:buNone/>
            </a:pPr>
            <a:r>
              <a:rPr lang="en-US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ru-RU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 </a:t>
            </a:r>
            <a:r>
              <a:rPr lang="en-US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Verb</a:t>
            </a:r>
            <a:endParaRPr lang="ru-RU" b="1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cook, </a:t>
            </a: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read, </a:t>
            </a: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play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65609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 мы используем </a:t>
            </a:r>
            <a:r>
              <a:rPr lang="ru-RU" b="1" dirty="0" smtClean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инфинитив?</a:t>
            </a:r>
            <a:r>
              <a:rPr lang="ru-RU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После </a:t>
            </a:r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любых прилагательных.</a:t>
            </a:r>
            <a:endParaRPr lang="ru-RU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Nice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meet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you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Nice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see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you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pPr marL="0" indent="0" algn="ctr">
              <a:buNone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 </a:t>
            </a:r>
            <a:r>
              <a:rPr lang="en-US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difficult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forget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456247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 мы используем инфинитив?</a:t>
            </a:r>
            <a:r>
              <a:rPr lang="ru-RU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Причина.</a:t>
            </a:r>
            <a:endParaRPr lang="ru-RU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came </a:t>
            </a: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buy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some books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ctr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(чтобы купить)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 called  </a:t>
            </a: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say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“Sorry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”.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(чтобы сказать)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946224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194</TotalTime>
  <Words>1292</Words>
  <Application>Microsoft Office PowerPoint</Application>
  <PresentationFormat>Экран (4:3)</PresentationFormat>
  <Paragraphs>215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Трек</vt:lpstr>
      <vt:lpstr>Секреты английского языка: инфинитив или герундий</vt:lpstr>
      <vt:lpstr>И инфинитив, и герундий</vt:lpstr>
      <vt:lpstr>Gerund </vt:lpstr>
      <vt:lpstr>Когда мы используем герундий? </vt:lpstr>
      <vt:lpstr>Когда мы используем герундий? </vt:lpstr>
      <vt:lpstr>Когда мы используем герундий? </vt:lpstr>
      <vt:lpstr>Infinitive </vt:lpstr>
      <vt:lpstr>Когда мы используем инфинитив? </vt:lpstr>
      <vt:lpstr>Когда мы используем инфинитив? </vt:lpstr>
      <vt:lpstr>Когда мы используем инфинитив? </vt:lpstr>
      <vt:lpstr>Когда мы используем инфинитив? </vt:lpstr>
      <vt:lpstr>И инфинитив, и герундий </vt:lpstr>
      <vt:lpstr>И инфинитив, и герундий</vt:lpstr>
      <vt:lpstr>После одних и тех же глаголов с изменением смысла </vt:lpstr>
      <vt:lpstr>После одних и тех же глаголов с изменением смысла</vt:lpstr>
      <vt:lpstr>Let’s practice!</vt:lpstr>
      <vt:lpstr>Let’s check!</vt:lpstr>
      <vt:lpstr>Опорные схемы</vt:lpstr>
      <vt:lpstr>Опорные схемы</vt:lpstr>
      <vt:lpstr>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32</cp:revision>
  <dcterms:created xsi:type="dcterms:W3CDTF">2021-11-16T20:18:03Z</dcterms:created>
  <dcterms:modified xsi:type="dcterms:W3CDTF">2021-12-24T21:40:20Z</dcterms:modified>
</cp:coreProperties>
</file>