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8" r:id="rId4"/>
    <p:sldId id="257" r:id="rId5"/>
    <p:sldId id="281" r:id="rId6"/>
    <p:sldId id="2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6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756" y="-102"/>
      </p:cViewPr>
      <p:guideLst>
        <p:guide orient="horz" pos="2205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6068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6350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1456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4323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783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46675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3412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03312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9435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5618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0884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D2061-E05A-4A9F-987E-F042EA569538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B7CEE-DD34-483C-A471-3557526E13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277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nglish35\Downloads\khf_Malenkijj_Muk_-_Doroga_dobra_66390491-1.mp3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pleer.com/song/19630735/Iz_k_f_Malenkij_Muk_-_Doroga_dobra/" TargetMode="External"/><Relationship Id="rId3" Type="http://schemas.openxmlformats.org/officeDocument/2006/relationships/hyperlink" Target="2ahUKEwjixIKeovP4AhXo-ioKHTqmBp0QMygIegUIARDOAQ" TargetMode="External"/><Relationship Id="rId7" Type="http://schemas.openxmlformats.org/officeDocument/2006/relationships/hyperlink" Target="https://www.google.com/imgres?imgurl=http://www.planetaskazok.ru/images/stories/oseeva/sinie_listya/img_040.jpg&amp;imgrefurl=http://www.planetaskazok.ru/oseevavalskzsth/pecheneoseevaval&amp;tbnid=OJODBsy6vyHJDM&amp;vet=12ahUKEwi6kqynofP4AhVLl4sKHWnJA1EQMygBegUIARCtAQ..i&amp;docid=i48bph5Usac-2M&amp;w=540&amp;h=396&amp;q=%D0%BE%D1%81%D0%B5%D0%B5%D0%B2%D0%B0%20%D0%BF%D0%B5%D1%87%D0%B5%D0%BD%D1%8C%D0%B5%20%D1%80%D0%B8%D1%81%D1%83%D0%BD%D0%BE%D0%BA&amp;ved=2ahUKEwi6kqynofP4AhVLl4sKHWnJA1EQMygBegUIARCtAQ" TargetMode="External"/><Relationship Id="rId2" Type="http://schemas.openxmlformats.org/officeDocument/2006/relationships/hyperlink" Target="https://www.google.com/imgres?imgurl=https://www.miloserdie.ru/wp-content/uploads/2018/04/019348-1.jpg?x41640&amp;imgrefurl=https://drugolia.livejournal.com/5371675.html&amp;tbnid=Misf_TsfXNtLEM&amp;vet=12ahUKEwjixIKeovP4AhXo-ioKHTqmBp0QMygIegUIARDOAQ..i&amp;docid=JwaENx7ziSE14M&amp;w=570&amp;h=383&amp;q=%D0%BE%D1%81%D0%B5%D0%B5%D0%B2%D0%B0%20%D0%BA%D0%B0%D1%80%D1%82%D0%B8%D0%BD%D0%BA%D0%B0&amp;ved=2ahUKEwjixIKeovP4AhXo-ioKHTqmBp0QMygIegUIARDOAQ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D0%BE%D1%81%D1%82%D0%BE%20%D1%81%D1%82%D0%B0%D1%80%D1%83%D1%88%D0%BA%D0%B0%20%D1%80%D0%B8%D1%81%D1%83%D0%BD%D0%BE%D0%BA&amp;ved=2ahUKEwiFkYL4ofP4AhUimIsKHTw-CEcQMygBegUIARCsAQ" TargetMode="External"/><Relationship Id="rId5" Type="http://schemas.openxmlformats.org/officeDocument/2006/relationships/hyperlink" Target="https://www.google.com/imgres?imgurl=http://cdn01.ru/files/users/images/a5/35/a535461d804b4e0f6a4919ef6d38b009.jpg&amp;imgrefurl=http://www.bolshoyvopros.ru/questions/3325155-oseeva-prosto-starushka-risunok-kak-narisovat-kartinki-kakie-est.html&amp;tbnid=fi5mLVNCoHbqNM&amp;vet=12ahUKEwiFkYL4ofP4AhUimIsKHTw-CEcQMygBegUIARCsAQ..i&amp;docid=n6_1boIu7G0FgM&amp;w=659&amp;h=417&amp;q=%D0%BE%D1%81%D0%B5%D0%B5%D0%B2%D0%B0%20%D0%BF%D1%80%D0%BE%D1%81%D1%82%D0%BE%20%D1%81%D1%82%D0%B0%D1%80%D1%83%D1%88%D0%BA%D0%B0%20%D1%80%D0%B8%D1%81%D1%83%D0%BD%D0%BE%D0%BA&amp;ved=2ahUKEwiFkYL4ofP4AhUimIsKHTw-CEcQMygBegUIARCsAQ" TargetMode="External"/><Relationship Id="rId4" Type="http://schemas.openxmlformats.org/officeDocument/2006/relationships/hyperlink" Target="https://www.google.com/imgres?imgurl=http://www.planetaskazok.ru/images/stories/oseeva/sinie_listya/img_020.jpg&amp;imgrefurl=http://www.planetaskazok.ru/oseevavalskzsth/horosheeoseevaval&amp;tbnid=Bey1-jION-e0_M&amp;vet=12ahUKEwieybbdofP4AhWBjosKHenHA50QMygBegUIARCxAQ..i&amp;docid=4cUxu__ozLXiIM&amp;w=429&amp;h=560&amp;q=%D0%BE%D1%81%D0%B5%D0%B5%D0%B2%D0%B0%20%D1%85%D0%BE%D1%80%D0%BE%D1%88%D0%B5%D0%B5%20%D1%80%D0%B8%D1%81%D1%83%D0%BD%D0%BE%D0%BA&amp;ved=2ahUKEwieybbdofP4AhWBjosKHenHA50QMygBegUIARCxA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5394" y="2096121"/>
            <a:ext cx="105939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 доброты. В. Осеева.</a:t>
            </a:r>
          </a:p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о доброте</a:t>
            </a:r>
            <a:endParaRPr lang="en-GB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8104" y="3846285"/>
            <a:ext cx="10072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Дергунова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Валентиновна,  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	 учитель начальных классов МБОУ Гимназия № 44 г. Иркутск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8725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137" y="667658"/>
            <a:ext cx="10916920" cy="5548494"/>
          </a:xfrm>
        </p:spPr>
        <p:txBody>
          <a:bodyPr>
            <a:norm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buNone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39223" y="680477"/>
          <a:ext cx="8128003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</a:tblGrid>
              <a:tr h="370840"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39224" y="1425060"/>
          <a:ext cx="8128003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</a:tblGrid>
              <a:tr h="370840"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20431" y="2185107"/>
          <a:ext cx="8128003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</a:tblGrid>
              <a:tr h="370840"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55440" y="2957763"/>
          <a:ext cx="8128003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</a:tblGrid>
              <a:tr h="370840">
                <a:tc>
                  <a:txBody>
                    <a:bodyPr/>
                    <a:lstStyle/>
                    <a:p>
                      <a:endParaRPr lang="ru-RU" sz="4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-207885" y="3729445"/>
          <a:ext cx="8128003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</a:tblGrid>
              <a:tr h="370840"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14062" y="4482345"/>
          <a:ext cx="8128003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-849086" y="5239414"/>
          <a:ext cx="8128003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  <a:gridCol w="625231"/>
              </a:tblGrid>
              <a:tr h="370840"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415279" y="667415"/>
          <a:ext cx="698137" cy="5334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69813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69210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137" y="667658"/>
            <a:ext cx="10916920" cy="5548494"/>
          </a:xfrm>
        </p:spPr>
        <p:txBody>
          <a:bodyPr>
            <a:norm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buNone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140926" y="2991395"/>
            <a:ext cx="3526971" cy="331796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 rot="281339">
            <a:off x="4754879" y="3944985"/>
            <a:ext cx="2325188" cy="2638698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38774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доброта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sp>
        <p:nvSpPr>
          <p:cNvPr id="19" name="Месяц 18"/>
          <p:cNvSpPr/>
          <p:nvPr/>
        </p:nvSpPr>
        <p:spPr>
          <a:xfrm rot="16200000">
            <a:off x="5669283" y="5042263"/>
            <a:ext cx="522514" cy="992778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апля 19"/>
          <p:cNvSpPr/>
          <p:nvPr/>
        </p:nvSpPr>
        <p:spPr>
          <a:xfrm rot="4704485">
            <a:off x="1985554" y="1397728"/>
            <a:ext cx="2181497" cy="2050869"/>
          </a:xfrm>
          <a:prstGeom prst="teardrop">
            <a:avLst>
              <a:gd name="adj" fmla="val 15050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апля 20"/>
          <p:cNvSpPr/>
          <p:nvPr/>
        </p:nvSpPr>
        <p:spPr>
          <a:xfrm rot="1700094">
            <a:off x="1223556" y="4229415"/>
            <a:ext cx="2181497" cy="2050869"/>
          </a:xfrm>
          <a:prstGeom prst="teardrop">
            <a:avLst>
              <a:gd name="adj" fmla="val 15050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апля 21"/>
          <p:cNvSpPr/>
          <p:nvPr/>
        </p:nvSpPr>
        <p:spPr>
          <a:xfrm rot="11494066">
            <a:off x="7820294" y="1563191"/>
            <a:ext cx="2181497" cy="2050869"/>
          </a:xfrm>
          <a:prstGeom prst="teardrop">
            <a:avLst>
              <a:gd name="adj" fmla="val 15050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апля 22"/>
          <p:cNvSpPr/>
          <p:nvPr/>
        </p:nvSpPr>
        <p:spPr>
          <a:xfrm rot="14052109">
            <a:off x="8447314" y="4149635"/>
            <a:ext cx="2181497" cy="2050869"/>
          </a:xfrm>
          <a:prstGeom prst="teardrop">
            <a:avLst>
              <a:gd name="adj" fmla="val 15050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апля 23"/>
          <p:cNvSpPr/>
          <p:nvPr/>
        </p:nvSpPr>
        <p:spPr>
          <a:xfrm rot="8040555">
            <a:off x="4847837" y="91567"/>
            <a:ext cx="2181497" cy="2101229"/>
          </a:xfrm>
          <a:prstGeom prst="teardrop">
            <a:avLst>
              <a:gd name="adj" fmla="val 15050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9210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3142" y="544285"/>
            <a:ext cx="11234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000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val="0"/>
              </a:ext>
            </a:extLst>
          </a:blip>
          <a:srcRect l="19588" t="-60" r="22398"/>
          <a:stretch>
            <a:fillRect/>
          </a:stretch>
        </p:blipFill>
        <p:spPr>
          <a:xfrm>
            <a:off x="911424" y="548680"/>
            <a:ext cx="4663440" cy="57607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78933" y="5621776"/>
            <a:ext cx="35985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В. А. Осеева</a:t>
            </a:r>
            <a:endParaRPr lang="ru-RU" sz="4800" dirty="0"/>
          </a:p>
        </p:txBody>
      </p:sp>
      <p:pic>
        <p:nvPicPr>
          <p:cNvPr id="6" name="Рисунок 5" descr="C:\Users\english35\Downloads\Без названия (4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2948" y="1149531"/>
            <a:ext cx="4376057" cy="513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923315" y="209006"/>
            <a:ext cx="3248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«Хорошее»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Users\english35\Downloads\Без названия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3234" y="2299063"/>
            <a:ext cx="5473337" cy="403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165670" y="404948"/>
            <a:ext cx="5734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«Просто старушка»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Печень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8993" y="1763485"/>
            <a:ext cx="4990012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570619" y="574765"/>
            <a:ext cx="3670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«Печенье»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61404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1" grpId="0"/>
      <p:bldP spid="11" grpId="1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137" y="667658"/>
            <a:ext cx="10916920" cy="5548494"/>
          </a:xfrm>
        </p:spPr>
        <p:txBody>
          <a:bodyPr>
            <a:norm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000" algn="just">
              <a:buNone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140926" y="2991395"/>
            <a:ext cx="3526971" cy="331796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 rot="281339">
            <a:off x="4754879" y="3944985"/>
            <a:ext cx="2325188" cy="2638698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38774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доброта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sp>
        <p:nvSpPr>
          <p:cNvPr id="19" name="Месяц 18"/>
          <p:cNvSpPr/>
          <p:nvPr/>
        </p:nvSpPr>
        <p:spPr>
          <a:xfrm rot="16200000">
            <a:off x="5669283" y="5042263"/>
            <a:ext cx="522514" cy="992778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апля 19"/>
          <p:cNvSpPr/>
          <p:nvPr/>
        </p:nvSpPr>
        <p:spPr>
          <a:xfrm rot="4704485">
            <a:off x="1985554" y="1397728"/>
            <a:ext cx="2181497" cy="2050869"/>
          </a:xfrm>
          <a:prstGeom prst="teardrop">
            <a:avLst>
              <a:gd name="adj" fmla="val 15050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апля 20"/>
          <p:cNvSpPr/>
          <p:nvPr/>
        </p:nvSpPr>
        <p:spPr>
          <a:xfrm rot="1700094">
            <a:off x="1223556" y="4229415"/>
            <a:ext cx="2181497" cy="2050869"/>
          </a:xfrm>
          <a:prstGeom prst="teardrop">
            <a:avLst>
              <a:gd name="adj" fmla="val 15050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апля 21"/>
          <p:cNvSpPr/>
          <p:nvPr/>
        </p:nvSpPr>
        <p:spPr>
          <a:xfrm rot="11494066">
            <a:off x="7820294" y="1563191"/>
            <a:ext cx="2181497" cy="2050869"/>
          </a:xfrm>
          <a:prstGeom prst="teardrop">
            <a:avLst>
              <a:gd name="adj" fmla="val 15050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апля 22"/>
          <p:cNvSpPr/>
          <p:nvPr/>
        </p:nvSpPr>
        <p:spPr>
          <a:xfrm rot="14042811">
            <a:off x="8447314" y="4136572"/>
            <a:ext cx="2181497" cy="2050869"/>
          </a:xfrm>
          <a:prstGeom prst="teardrop">
            <a:avLst>
              <a:gd name="adj" fmla="val 15050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апля 23"/>
          <p:cNvSpPr/>
          <p:nvPr/>
        </p:nvSpPr>
        <p:spPr>
          <a:xfrm rot="8040555">
            <a:off x="4847837" y="91567"/>
            <a:ext cx="2181497" cy="2101229"/>
          </a:xfrm>
          <a:prstGeom prst="teardrop">
            <a:avLst>
              <a:gd name="adj" fmla="val 150505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 rot="20783572">
            <a:off x="1259181" y="4911337"/>
            <a:ext cx="2881784" cy="390525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33333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отзывчивость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 rot="1836517">
            <a:off x="1951695" y="2423388"/>
            <a:ext cx="2815191" cy="663493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33333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бескорыстие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 rot="16425521">
            <a:off x="4610464" y="1279278"/>
            <a:ext cx="2868551" cy="574766"/>
          </a:xfrm>
          <a:prstGeom prst="rect">
            <a:avLst/>
          </a:prstGeom>
        </p:spPr>
        <p:txBody>
          <a:bodyPr wrap="none" fromWordArt="1">
            <a:prstTxWarp prst="textFadeLeft">
              <a:avLst>
                <a:gd name="adj" fmla="val 33333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искренность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 rot="19856774">
            <a:off x="7130159" y="2627306"/>
            <a:ext cx="2923048" cy="561702"/>
          </a:xfrm>
          <a:prstGeom prst="rect">
            <a:avLst/>
          </a:prstGeom>
        </p:spPr>
        <p:txBody>
          <a:bodyPr wrap="none" fromWordArt="1">
            <a:prstTxWarp prst="textFadeLeft">
              <a:avLst>
                <a:gd name="adj" fmla="val 33333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щедрость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 rot="557627">
            <a:off x="7641220" y="4797688"/>
            <a:ext cx="2972498" cy="495505"/>
          </a:xfrm>
          <a:prstGeom prst="rect">
            <a:avLst/>
          </a:prstGeom>
        </p:spPr>
        <p:txBody>
          <a:bodyPr wrap="none" fromWordArt="1">
            <a:prstTxWarp prst="textFadeLeft">
              <a:avLst>
                <a:gd name="adj" fmla="val 33333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внимательность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/>
              <a:latin typeface="Times New Roman"/>
              <a:cs typeface="Times New Roman"/>
            </a:endParaRPr>
          </a:p>
        </p:txBody>
      </p:sp>
      <p:pic>
        <p:nvPicPr>
          <p:cNvPr id="25" name="khf_Malenkijj_Muk_-_Doroga_dobra_66390491-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9336" y="6021288"/>
            <a:ext cx="799159" cy="7664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9210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147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1028" grpId="0"/>
      <p:bldP spid="2050" grpId="0"/>
      <p:bldP spid="2052" grpId="0"/>
      <p:bldP spid="2053" grpId="0"/>
      <p:bldP spid="20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9182"/>
            <a:ext cx="10515600" cy="706029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068" y="1224734"/>
            <a:ext cx="11652069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google.com/imgres?imgurl=https%3A%2F%2Fwww.miloserdie.ru%2Fwp-content%2Fuploads%2F2018%2F04%2F019348-1.jpg%3Fx41640&amp;imgrefurl=https%3A%2F%2Fdrugolia.livejournal.com%2F5371675.html&amp;tbnid=Misf_TsfXNtLEM&amp;vet=12ahUKEwjixIKeovP4AhXo-ioKHTqmBp0QMygIegUIARDOAQ..i&amp;docid=JwaENx7ziSE14M&amp;w=570&amp;h=383&amp;q=%D0%BE%D1%81%D0%B5%D0%B5%D0%B2%D0%B0%20%D0%BA%D0%B0%D1%80%D1%82%D0%B8%D0%BD%D0%BA%D0%B0&amp;ved=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2ahUKEwjixIKeovP4AhXo-ioKHTqmBp0QMygIegUIARDOAQ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ru-RU" sz="1400" u="sng" dirty="0" smtClean="0">
                <a:hlinkClick r:id="rId4"/>
              </a:rPr>
              <a:t>https://www.google.com/imgres?imgurl=http%3A%2F%2Fwww.planetaskazok.ru%2Fimages%2Fstories%2Foseeva%2Fsinie_listya%2Fimg_020.jpg&amp;imgrefurl=http%3A%2F%2Fwww.planetaskazok.ru%2Foseevavalskzsth%2Fhorosheeoseevaval&amp;tbnid=Bey1-jION-e0_M&amp;vet=12ahUKEwieybbdofP4AhWBjosKHenHA50QMygBegUIARCxAQ..i&amp;docid=4cUxu__ozLXiIM&amp;w=429&amp;h=560&amp;q=%D0%BE%D1%81%D0%B5%D0%B5%D0%B2%D0%B0%20%D1%85%D0%BE%D1%80%D0%BE%D1%88%D0%B5%D0%B5%20%D1%80%D0%B8%D1%81%D1%83%D0%BD%D0%BE%D0%BA&amp;ved=2ahUKEwieybbdofP4AhWBjosKHenHA50QMygBegUIARCxAQ</a:t>
            </a:r>
            <a:endParaRPr lang="ru-RU" sz="1400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ru-RU" sz="1400" u="sng" dirty="0" smtClean="0">
                <a:hlinkClick r:id="rId5"/>
              </a:rPr>
              <a:t>https://www.google.com/imgres?imgurl=http%3A%2F%2Fcdn01.ru%2Ffiles%2Fusers%2Fimages%2Fa5%2F35%2Fa535461d804b4e0f6a4919ef6d38b009.jpg&amp;imgrefurl=http%3A%2F%2Fwww.bolshoyvopros.ru%2Fquestions%2F3325155-oseeva-prosto-starushka-risunok-kak-narisovat-kartinki-kakie-est.html&amp;tbnid=fi5mLVNCoHbqNM&amp;vet=12ahUKEwiFkYL4ofP4AhUimIsKHTw-CEcQMygBegUIARCsAQ..i&amp;docid=n6_1boIu7G0FgM&amp;w=659&amp;h=417&amp;q=%D0%BE%D1%81%D0%B5%D0%B5%D0%B2%D0%B0%20%D0%BF%D1%80%</a:t>
            </a:r>
            <a:r>
              <a:rPr lang="ru-RU" sz="1400" u="sng" dirty="0" smtClean="0">
                <a:hlinkClick r:id="rId6" action="ppaction://hlinkfile"/>
              </a:rPr>
              <a:t>D0%BE%D1%81%D1%82%D0%BE%20%D1%81%D1%82%D0%B0%D1%80%D1%83%D1%88%D0%BA%D0%B0%20%D1%80%D0%B8%D1%81%D1%83%D0%BD%D0%BE%D0%BA&amp;ved=2ahUKEwiFkYL4ofP4AhUimIsKHTw-CEcQMygBegUIARCsAQ</a:t>
            </a:r>
            <a:endParaRPr lang="ru-RU" sz="1400" u="sng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ru-RU" sz="1400" u="sng" dirty="0" smtClean="0">
                <a:hlinkClick r:id="rId7"/>
              </a:rPr>
              <a:t>https://www.google.com/imgres?imgurl=http%3A%2F%2Fwww.planetaskazok.ru%2Fimages%2Fstories%2Foseeva%2Fsinie_listya%2Fimg_040.jpg&amp;imgrefurl=http%3A%2F%2Fwww.planetaskazok.ru%2Foseevavalskzsth%2Fpecheneoseevaval&amp;tbnid=OJODBsy6vyHJDM&amp;vet=12ahUKEwi6kqynofP4AhVLl4sKHWnJA1EQMygBegUIARCtAQ..i&amp;docid=i48bph5Usac-2M&amp;w=540&amp;h=396&amp;q=%D0%BE%D1%81%D0%B5%D0%B5%D0%B2%D0%B0%20%D0%BF%D0%B5%D1%87%D0%B5%D0%BD%D1%8C%D0%B5%20%D1%80%D0%B8%D1%81%D1%83%D0%BD%D0%BE%D0%BA&amp;ved=2ahUKEwi6kqynofP4AhVLl4sKHWnJA1EQMygBegUIARCtAQ</a:t>
            </a:r>
            <a:endParaRPr lang="ru-RU" sz="1400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ru-RU" sz="1400" u="sng" dirty="0" smtClean="0">
                <a:hlinkClick r:id="rId8"/>
              </a:rPr>
              <a:t>https://ipleer.com/song/19630735/Iz_k_f_Malenkij_Muk_-_Doroga_dobra/</a:t>
            </a:r>
            <a:endParaRPr lang="ru-RU" sz="1400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39234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4869</TotalTime>
  <Words>132</Words>
  <Application>Microsoft Office PowerPoint</Application>
  <PresentationFormat>Произвольный</PresentationFormat>
  <Paragraphs>79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Интернет-ресурсы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english35</cp:lastModifiedBy>
  <cp:revision>134</cp:revision>
  <dcterms:created xsi:type="dcterms:W3CDTF">2022-02-17T14:22:13Z</dcterms:created>
  <dcterms:modified xsi:type="dcterms:W3CDTF">2022-07-24T11:39:32Z</dcterms:modified>
</cp:coreProperties>
</file>