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88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1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7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99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666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338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383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6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5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2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649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9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74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78005">
              <a:srgbClr val="DEEBF7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28495-041F-40FD-832A-1F3C46116F84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F6EF8-96D5-4565-A2B0-A557D139D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0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30.xml"/><Relationship Id="rId18" Type="http://schemas.openxmlformats.org/officeDocument/2006/relationships/slide" Target="slide25.xml"/><Relationship Id="rId26" Type="http://schemas.openxmlformats.org/officeDocument/2006/relationships/slide" Target="slide18.xml"/><Relationship Id="rId3" Type="http://schemas.openxmlformats.org/officeDocument/2006/relationships/slide" Target="slide5.xml"/><Relationship Id="rId21" Type="http://schemas.openxmlformats.org/officeDocument/2006/relationships/slide" Target="slide28.xml"/><Relationship Id="rId7" Type="http://schemas.openxmlformats.org/officeDocument/2006/relationships/slide" Target="slide9.xml"/><Relationship Id="rId12" Type="http://schemas.openxmlformats.org/officeDocument/2006/relationships/slide" Target="slide29.xml"/><Relationship Id="rId17" Type="http://schemas.openxmlformats.org/officeDocument/2006/relationships/slide" Target="slide24.xml"/><Relationship Id="rId25" Type="http://schemas.openxmlformats.org/officeDocument/2006/relationships/slide" Target="slide17.xml"/><Relationship Id="rId33" Type="http://schemas.openxmlformats.org/officeDocument/2006/relationships/image" Target="../media/image2.png"/><Relationship Id="rId2" Type="http://schemas.openxmlformats.org/officeDocument/2006/relationships/slide" Target="slide4.xml"/><Relationship Id="rId16" Type="http://schemas.openxmlformats.org/officeDocument/2006/relationships/slide" Target="slide34.xml"/><Relationship Id="rId20" Type="http://schemas.openxmlformats.org/officeDocument/2006/relationships/slide" Target="slide27.xml"/><Relationship Id="rId29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16.xml"/><Relationship Id="rId32" Type="http://schemas.openxmlformats.org/officeDocument/2006/relationships/slide" Target="slide35.xml"/><Relationship Id="rId5" Type="http://schemas.openxmlformats.org/officeDocument/2006/relationships/slide" Target="slide7.xml"/><Relationship Id="rId15" Type="http://schemas.openxmlformats.org/officeDocument/2006/relationships/slide" Target="slide32.xml"/><Relationship Id="rId23" Type="http://schemas.openxmlformats.org/officeDocument/2006/relationships/slide" Target="slide15.xml"/><Relationship Id="rId28" Type="http://schemas.openxmlformats.org/officeDocument/2006/relationships/slide" Target="slide20.xml"/><Relationship Id="rId10" Type="http://schemas.openxmlformats.org/officeDocument/2006/relationships/slide" Target="slide12.xml"/><Relationship Id="rId19" Type="http://schemas.openxmlformats.org/officeDocument/2006/relationships/slide" Target="slide26.xml"/><Relationship Id="rId31" Type="http://schemas.openxmlformats.org/officeDocument/2006/relationships/slide" Target="slide23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31.xml"/><Relationship Id="rId22" Type="http://schemas.openxmlformats.org/officeDocument/2006/relationships/slide" Target="slide14.xml"/><Relationship Id="rId27" Type="http://schemas.openxmlformats.org/officeDocument/2006/relationships/slide" Target="slide19.xml"/><Relationship Id="rId30" Type="http://schemas.openxmlformats.org/officeDocument/2006/relationships/slide" Target="slide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226" y="966915"/>
            <a:ext cx="9144000" cy="23876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Знатоки русского языка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226" y="3592894"/>
            <a:ext cx="9144000" cy="165576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0556" y1="9778" x2="50556" y2="9778"/>
                        <a14:foregroundMark x1="49889" y1="44667" x2="49889" y2="44667"/>
                        <a14:foregroundMark x1="63778" y1="41444" x2="63778" y2="41444"/>
                      </a14:backgroundRemoval>
                    </a14:imgEffect>
                  </a14:imgLayer>
                </a14:imgProps>
              </a:ext>
            </a:extLst>
          </a:blip>
          <a:srcRect l="35506" r="22656"/>
          <a:stretch/>
        </p:blipFill>
        <p:spPr>
          <a:xfrm>
            <a:off x="0" y="0"/>
            <a:ext cx="28692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6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240" y="330799"/>
            <a:ext cx="1154887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“Состав слова”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 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слово, где нет приставки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30380" y="4813517"/>
            <a:ext cx="29801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асписание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71281" y="4813517"/>
            <a:ext cx="24656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раскопка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9909" y="3572432"/>
            <a:ext cx="24888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расхотеть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46163" y="3572432"/>
            <a:ext cx="2250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29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176" y="364849"/>
            <a:ext cx="116220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“Состав слова”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слово такого же состава, как слово “слезинка”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22629" y="4761984"/>
            <a:ext cx="22958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38928" y="4671223"/>
            <a:ext cx="22672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8176" y="4671223"/>
            <a:ext cx="23413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ригорки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4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88" y="271606"/>
            <a:ext cx="1163116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“Состав слова”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 от прилагательных однокоренные существительные:</a:t>
            </a: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62032" y="4315788"/>
            <a:ext cx="15835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елый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8301" y="5440968"/>
            <a:ext cx="15087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40289" y="4315788"/>
            <a:ext cx="1744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37623" y="5440968"/>
            <a:ext cx="2050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88184" y="4315788"/>
            <a:ext cx="2294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9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8766"/>
            <a:ext cx="123444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“Состав слова”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баллов</a:t>
            </a:r>
          </a:p>
          <a:p>
            <a:endParaRPr lang="ru-RU" dirty="0" smtClean="0"/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мой находится в “цене”,</a:t>
            </a: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“очерке” найди приставку мне,</a:t>
            </a: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 мой в “тетрадке” все встречали,</a:t>
            </a: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Вся же – в дневнике я и в журнале.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23411" y="5530302"/>
            <a:ext cx="3264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6376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80" y="481330"/>
            <a:ext cx="112928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“Правила”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Исправь ошибки: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полоскал собаку.</a:t>
            </a:r>
          </a:p>
          <a:p>
            <a:pPr algn="ctr"/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Мама отварила дверь.</a:t>
            </a:r>
          </a:p>
          <a:p>
            <a:endParaRPr lang="ru-RU" sz="2800" dirty="0" smtClean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9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624" y="424607"/>
            <a:ext cx="1128369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“Правила”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слово пишется с твёрдым знаком?</a:t>
            </a: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57559" y="4001143"/>
            <a:ext cx="2652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вы....ехать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5671" y="5194416"/>
            <a:ext cx="28564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об...летели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1679" y="4001141"/>
            <a:ext cx="23782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руч...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ями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1679" y="5194415"/>
            <a:ext cx="30135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едобный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85179" y="3937888"/>
            <a:ext cx="4427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5944" y="5084684"/>
            <a:ext cx="4764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5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1219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“Правила”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орфограмму в корне слова “рассказ”</a:t>
            </a: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92617" y="5146050"/>
            <a:ext cx="4079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Двойной согласный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5708" y="3998501"/>
            <a:ext cx="56307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Парный звонкий согласный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16412" y="2850952"/>
            <a:ext cx="7031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Проверяемый безударный гласный</a:t>
            </a:r>
          </a:p>
        </p:txBody>
      </p:sp>
    </p:spTree>
    <p:extLst>
      <p:ext uri="{BB962C8B-B14F-4D97-AF65-F5344CB8AC3E}">
        <p14:creationId xmlns:p14="http://schemas.microsoft.com/office/powerpoint/2010/main" val="363866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96007"/>
            <a:ext cx="1173175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“Правила”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 </a:t>
            </a:r>
          </a:p>
          <a:p>
            <a:endParaRPr lang="ru-RU" sz="5400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ошибки 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sz="2800" dirty="0" smtClean="0"/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Колекция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раний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расвет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6246" y="4935766"/>
            <a:ext cx="83764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Коллекция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ранний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рассвет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67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976" y="360599"/>
            <a:ext cx="1175918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“Правила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слове не пишется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«ь»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40318" y="3837284"/>
            <a:ext cx="23520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глуш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8207" y="5114412"/>
            <a:ext cx="32562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товарищ...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04495" y="3810818"/>
            <a:ext cx="19236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ноч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194" y="5110027"/>
            <a:ext cx="19479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дич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08956" y="3787557"/>
            <a:ext cx="5004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16605" y="3761385"/>
            <a:ext cx="5004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16605" y="5060594"/>
            <a:ext cx="5004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9639" y="5350099"/>
            <a:ext cx="438807" cy="4519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35753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040" y="278767"/>
            <a:ext cx="1154887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“Фразеологизмы”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словом устойчивые выражения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95593" y="3539561"/>
            <a:ext cx="49024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Мозолить глаза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79217" y="3541928"/>
            <a:ext cx="47573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 надоедать 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3501" y="4596356"/>
            <a:ext cx="4182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Клевать носом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22601" y="4596356"/>
            <a:ext cx="71356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задремать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мгновение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95593" y="5518048"/>
            <a:ext cx="45111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Бить баклуши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02485" y="5518048"/>
            <a:ext cx="51758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бездельничать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3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2080"/>
            <a:ext cx="1219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«Знатоки русского языка»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 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выявление уровня владения учащимися видами речевой деятельности и умениями по русскому языку и речи, орфографическими навыками.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по изученным темам; 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устную речь; 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процессы, обогащать словарный запас учащихся;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формирования умений взаимодействовать в процессе совместной деятельности; 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побудить у детей стремление к самостоятельной поисковой деятельности;</a:t>
            </a:r>
          </a:p>
          <a:p>
            <a:pPr marL="285750" indent="-285750">
              <a:buFontTx/>
              <a:buChar char="-"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воспитанию любви к родному языку</a:t>
            </a:r>
          </a:p>
          <a:p>
            <a:endParaRPr lang="ru-RU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Формируемые УУД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Регулятивные: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 и оценивать свои действия при работе со словесно – образным материалом при сотрудничестве с одноклассниками, действовать в учебном сотрудничестве в соответствии с принятой ролью; преобразовывать практическую задачу в познавательную; проявлять познавательную инициативу в учебном сотрудничестве.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Познавательные: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небольшие сообщения в устной форме, выделять информацию из текстов в связи с учебной задачей;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Коммуникативные: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на позицию партнёра в общении и взаимодействии, умение договариваться и приходить к общему решению;</a:t>
            </a:r>
          </a:p>
          <a:p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Предметные: соблюдать в повседневной жизни нормы речевого этикета и правила устного общения (умение слушать, реагировать на реплики, собственное мнение, аргументировать его с учетом ситуации общения)</a:t>
            </a: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0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272" y="255068"/>
            <a:ext cx="116768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“Фразеологизмы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фразеологический оборот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52566" y="3409351"/>
            <a:ext cx="89143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двух словах он допустил три ошибки.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7125" y="4840086"/>
            <a:ext cx="86251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двух словах изложите свою просьбу.</a:t>
            </a:r>
          </a:p>
        </p:txBody>
      </p:sp>
    </p:spTree>
    <p:extLst>
      <p:ext uri="{BB962C8B-B14F-4D97-AF65-F5344CB8AC3E}">
        <p14:creationId xmlns:p14="http://schemas.microsoft.com/office/powerpoint/2010/main" val="264679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588" y="204331"/>
            <a:ext cx="1159795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“Фразеологизмы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 фразеологизм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03200" y="3497541"/>
            <a:ext cx="43327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на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лыжах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1240" y="4665762"/>
            <a:ext cx="50806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на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цыпочках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01570" y="5833983"/>
            <a:ext cx="40670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в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школу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9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1497"/>
            <a:ext cx="1171346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“Фразеологизмы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Закончи…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339044"/>
            <a:ext cx="72511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Дружнее этих двух ребят на свете не найдёшь.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них обычно говорят: водой ...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22620" y="2554487"/>
            <a:ext cx="2458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разольёшь)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3568597"/>
            <a:ext cx="6805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исходили городок буквально вдоль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21543" y="3568597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(поперёк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4367263"/>
            <a:ext cx="5722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так устали мы в дороге, что еле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76558" y="4367263"/>
            <a:ext cx="2951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(притащили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5165929"/>
            <a:ext cx="6492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 твой просит украдкой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списать из тетрадки.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надо! Ведь этим ты другу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окажешь…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97209" y="5596816"/>
            <a:ext cx="3109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медвежью услугу)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8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472" y="212582"/>
            <a:ext cx="11356848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“Фразеологизмы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  <a:p>
            <a:endParaRPr lang="ru-RU" sz="700" dirty="0" smtClean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словом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63994" y="2678784"/>
            <a:ext cx="33470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Водить за нос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76531" y="2678784"/>
            <a:ext cx="3458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обманывать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4216" y="3244179"/>
            <a:ext cx="399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Развешивать уши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76531" y="3244179"/>
            <a:ext cx="38352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подслушивать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2601" y="3858222"/>
            <a:ext cx="2867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Точить зубы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76531" y="3858222"/>
            <a:ext cx="23952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злиться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0535" y="4396754"/>
            <a:ext cx="3389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Клевать носом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76531" y="4396754"/>
            <a:ext cx="29106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задремать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91076" y="4928066"/>
            <a:ext cx="4912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из мухи слона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76531" y="4938981"/>
            <a:ext cx="41804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преувеличивать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7822" y="5442074"/>
            <a:ext cx="3702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Прикусить язык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87900" y="5438771"/>
            <a:ext cx="2933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замолчать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13331" y="5967008"/>
            <a:ext cx="3098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Чесать языки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87900" y="5960165"/>
            <a:ext cx="24119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олтать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6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416" y="178594"/>
            <a:ext cx="116616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“Синонимы и антонимы”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 к словам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90302" y="3288764"/>
            <a:ext cx="39212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Опрятный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11471" y="3288764"/>
            <a:ext cx="4108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(аккуратный)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99698" y="4212094"/>
            <a:ext cx="30116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Афиша –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1240" y="4212094"/>
            <a:ext cx="40247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(объявление)</a:t>
            </a:r>
          </a:p>
        </p:txBody>
      </p:sp>
    </p:spTree>
    <p:extLst>
      <p:ext uri="{BB962C8B-B14F-4D97-AF65-F5344CB8AC3E}">
        <p14:creationId xmlns:p14="http://schemas.microsoft.com/office/powerpoint/2010/main" val="307766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752" y="297466"/>
            <a:ext cx="1157630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“Синонимы и антонимы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словосочетания одним словом –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синонимом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44887" y="3814187"/>
            <a:ext cx="60449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тихий разговор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7608" y="3814187"/>
            <a:ext cx="20671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(шёпот)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5901" y="4551895"/>
            <a:ext cx="32306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 дуба –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87259" y="4551895"/>
            <a:ext cx="22731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(жёлудь)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55773" y="5331353"/>
            <a:ext cx="59406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 автомобиля –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7608" y="5321336"/>
            <a:ext cx="21659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(шофёр)</a:t>
            </a:r>
          </a:p>
        </p:txBody>
      </p:sp>
    </p:spTree>
    <p:extLst>
      <p:ext uri="{BB962C8B-B14F-4D97-AF65-F5344CB8AC3E}">
        <p14:creationId xmlns:p14="http://schemas.microsoft.com/office/powerpoint/2010/main" val="45360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464" y="297466"/>
            <a:ext cx="115671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“Синонимы и антонимы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слову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антоним</a:t>
            </a:r>
          </a:p>
          <a:p>
            <a:endParaRPr lang="ru-RU" dirty="0" smtClean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95837" y="3715462"/>
            <a:ext cx="28384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Скорый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4243" y="3708801"/>
            <a:ext cx="26656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ыстрый,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17977" y="3697172"/>
            <a:ext cx="3289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медленный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6266" y="4528169"/>
            <a:ext cx="23723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Скука –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31195" y="4528170"/>
            <a:ext cx="21723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веселье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11673" y="4528169"/>
            <a:ext cx="19121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тоска,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84361" y="5438918"/>
            <a:ext cx="24465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–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58386" y="5413742"/>
            <a:ext cx="24976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потерять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66311" y="5442980"/>
            <a:ext cx="21920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искать, </a:t>
            </a:r>
          </a:p>
        </p:txBody>
      </p:sp>
    </p:spTree>
    <p:extLst>
      <p:ext uri="{BB962C8B-B14F-4D97-AF65-F5344CB8AC3E}">
        <p14:creationId xmlns:p14="http://schemas.microsoft.com/office/powerpoint/2010/main" val="371071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464" y="260655"/>
            <a:ext cx="11594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“Синонимы и антонимы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прилагательному синоним 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8250" y="3509578"/>
            <a:ext cx="57496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Свежая рубашка –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42627" y="3497856"/>
            <a:ext cx="51768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(чистая, грязная)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8250" y="5017057"/>
            <a:ext cx="50397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Свежая газета – 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3288" y="5005335"/>
            <a:ext cx="5806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(новая, вчерашняя)</a:t>
            </a:r>
          </a:p>
        </p:txBody>
      </p:sp>
    </p:spTree>
    <p:extLst>
      <p:ext uri="{BB962C8B-B14F-4D97-AF65-F5344CB8AC3E}">
        <p14:creationId xmlns:p14="http://schemas.microsoft.com/office/powerpoint/2010/main" val="10111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901" y="264436"/>
            <a:ext cx="1147665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“Синонимы и антонимы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</a:t>
            </a:r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словосочетания, в которых слова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бархатный, </a:t>
            </a:r>
            <a:r>
              <a:rPr lang="ru-RU" sz="5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употреблены </a:t>
            </a:r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переносном </a:t>
            </a:r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значении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2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588" y="262089"/>
            <a:ext cx="115886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“Всё обо всём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существительные женского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рода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752719" y="5474215"/>
            <a:ext cx="21305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1731" y="4205267"/>
            <a:ext cx="17090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77379" y="2917678"/>
            <a:ext cx="22812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ветвью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7812" y="5492857"/>
            <a:ext cx="29290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деревни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58500" y="4205267"/>
            <a:ext cx="25190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дочери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53844" y="2917677"/>
            <a:ext cx="17169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99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9019" y="1012712"/>
            <a:ext cx="2684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и буквы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4371" y="1842678"/>
            <a:ext cx="24851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слова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973" y="5699329"/>
            <a:ext cx="2930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2096" y="3525812"/>
            <a:ext cx="23770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 и антонимы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4552" y="4858792"/>
            <a:ext cx="16648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825" y="2683215"/>
            <a:ext cx="2464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обо всём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3474720" y="89011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5277824" y="89011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7080928" y="90331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884032" y="909402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10687136" y="89011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3474720" y="184267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5277824" y="184267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7080928" y="184267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8884032" y="184267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10687136" y="184267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74720" y="279524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5277824" y="279524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7080928" y="2782038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8884032" y="278100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10687136" y="279524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3474720" y="3747802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5277824" y="3747802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>
            <a:hlinkClick r:id="rId19" action="ppaction://hlinksldjump"/>
          </p:cNvPr>
          <p:cNvSpPr/>
          <p:nvPr/>
        </p:nvSpPr>
        <p:spPr>
          <a:xfrm>
            <a:off x="7080928" y="373978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вал 27">
            <a:hlinkClick r:id="rId20" action="ppaction://hlinksldjump"/>
          </p:cNvPr>
          <p:cNvSpPr/>
          <p:nvPr/>
        </p:nvSpPr>
        <p:spPr>
          <a:xfrm>
            <a:off x="8884032" y="373978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Овал 28">
            <a:hlinkClick r:id="rId21" action="ppaction://hlinksldjump"/>
          </p:cNvPr>
          <p:cNvSpPr/>
          <p:nvPr/>
        </p:nvSpPr>
        <p:spPr>
          <a:xfrm>
            <a:off x="10687136" y="373978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Овал 29">
            <a:hlinkClick r:id="rId22" action="ppaction://hlinksldjump"/>
          </p:cNvPr>
          <p:cNvSpPr/>
          <p:nvPr/>
        </p:nvSpPr>
        <p:spPr>
          <a:xfrm>
            <a:off x="3474720" y="470036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вал 30">
            <a:hlinkClick r:id="rId23" action="ppaction://hlinksldjump"/>
          </p:cNvPr>
          <p:cNvSpPr/>
          <p:nvPr/>
        </p:nvSpPr>
        <p:spPr>
          <a:xfrm>
            <a:off x="5277824" y="4700364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вал 31">
            <a:hlinkClick r:id="rId24" action="ppaction://hlinksldjump"/>
          </p:cNvPr>
          <p:cNvSpPr/>
          <p:nvPr/>
        </p:nvSpPr>
        <p:spPr>
          <a:xfrm>
            <a:off x="7080928" y="469753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Овал 32">
            <a:hlinkClick r:id="rId25" action="ppaction://hlinksldjump"/>
          </p:cNvPr>
          <p:cNvSpPr/>
          <p:nvPr/>
        </p:nvSpPr>
        <p:spPr>
          <a:xfrm>
            <a:off x="8884032" y="469753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вал 33">
            <a:hlinkClick r:id="rId26" action="ppaction://hlinksldjump"/>
          </p:cNvPr>
          <p:cNvSpPr/>
          <p:nvPr/>
        </p:nvSpPr>
        <p:spPr>
          <a:xfrm>
            <a:off x="10687136" y="4697530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Овал 34">
            <a:hlinkClick r:id="rId27" action="ppaction://hlinksldjump"/>
          </p:cNvPr>
          <p:cNvSpPr/>
          <p:nvPr/>
        </p:nvSpPr>
        <p:spPr>
          <a:xfrm>
            <a:off x="3474720" y="565292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вал 35">
            <a:hlinkClick r:id="rId28" action="ppaction://hlinksldjump"/>
          </p:cNvPr>
          <p:cNvSpPr/>
          <p:nvPr/>
        </p:nvSpPr>
        <p:spPr>
          <a:xfrm>
            <a:off x="5277824" y="565292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вал 36">
            <a:hlinkClick r:id="rId29" action="ppaction://hlinksldjump"/>
          </p:cNvPr>
          <p:cNvSpPr/>
          <p:nvPr/>
        </p:nvSpPr>
        <p:spPr>
          <a:xfrm>
            <a:off x="7080928" y="565292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Овал 37">
            <a:hlinkClick r:id="rId30" action="ppaction://hlinksldjump"/>
          </p:cNvPr>
          <p:cNvSpPr/>
          <p:nvPr/>
        </p:nvSpPr>
        <p:spPr>
          <a:xfrm>
            <a:off x="8884032" y="565292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вал 38">
            <a:hlinkClick r:id="rId31" action="ppaction://hlinksldjump"/>
          </p:cNvPr>
          <p:cNvSpPr/>
          <p:nvPr/>
        </p:nvSpPr>
        <p:spPr>
          <a:xfrm>
            <a:off x="10687136" y="5652926"/>
            <a:ext cx="1391920" cy="8299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hlinkClick r:id="rId32" action="ppaction://hlinksldjump"/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1999111" y="6672168"/>
            <a:ext cx="192889" cy="18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4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1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1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2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2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2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2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2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animClr clrSpc="rgb" dir="cw">
                                      <p:cBhvr>
                                        <p:cTn id="2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EBF6"/>
                                      </p:to>
                                    </p:animClr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animClr clrSpc="rgb" dir="cw">
                                      <p:cBhvr>
                                        <p:cTn id="2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E5D5"/>
                                      </p:to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88" y="253318"/>
            <a:ext cx="116677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“Всё обо всём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лишнее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11250" y="3087240"/>
            <a:ext cx="19076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слеза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36812" y="4611414"/>
            <a:ext cx="36565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слезливый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78879" y="3087240"/>
            <a:ext cx="27677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слезать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045" y="4611414"/>
            <a:ext cx="30934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слезинка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79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" y="189310"/>
            <a:ext cx="11750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“Всё обо всём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в котором ударение падает на второй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62140" y="4128754"/>
            <a:ext cx="24077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06108" y="4128754"/>
            <a:ext cx="22955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66717" y="5232569"/>
            <a:ext cx="1709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поняла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65538" y="5269145"/>
            <a:ext cx="2113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красивее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2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253318"/>
            <a:ext cx="116128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“Всё обо всём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Чёрный ящик</a:t>
            </a: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891">
                        <a14:foregroundMark x1="52826" y1="25391" x2="52826" y2="253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37376" y="2973612"/>
            <a:ext cx="6362699" cy="35409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0363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4320" y="2817426"/>
            <a:ext cx="7287768" cy="3697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изобретение Джонатана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Карра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придуманное для того, чтобы дети охотнее тянулись к знаниям? Он же сделал первые 500 тонн того, что находится в чёрном ящике. Что там?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7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090" y="718142"/>
            <a:ext cx="5559552" cy="55595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7213" y="5617913"/>
            <a:ext cx="94669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печенье в виде букв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54386" y="390585"/>
            <a:ext cx="46554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Чёрный ящик</a:t>
            </a: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83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176" y="225886"/>
            <a:ext cx="116768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“Всё обо всём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баллов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существительным подходящие по смыслу прилагательные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Шампунь, тюль, рояль, фамилия, пюре.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9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6032" y="2393014"/>
            <a:ext cx="116768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отлично справились с игрой! Поздравляю победителей!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5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20" y="747048"/>
            <a:ext cx="118770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“Звуки и буквы”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</a:t>
            </a: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букву, которая обозначает непарный согласный звук.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3018" y="4763125"/>
            <a:ext cx="142378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8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endParaRPr lang="ru-RU" sz="8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4374" y="4763125"/>
            <a:ext cx="7809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8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94467" y="4763125"/>
            <a:ext cx="99899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8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51119" y="4763125"/>
            <a:ext cx="142378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8800" dirty="0"/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1703304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7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160" y="540157"/>
            <a:ext cx="1169416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“Звуки и буквы”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буквы никогда не бывают большими в именах собственных?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9549" y="4582775"/>
            <a:ext cx="4623382" cy="92333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«Ъ»  «Ы»  «Ь»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4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80" y="177582"/>
            <a:ext cx="117348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“Звуки и буквы”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 </a:t>
            </a: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ответ.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слове яростный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86600" y="5227023"/>
            <a:ext cx="3603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букв, 7 звуков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6585" y="3957469"/>
            <a:ext cx="3603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букв, 8 звуков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6584" y="5227023"/>
            <a:ext cx="3603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букв, 9 звуков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86600" y="3886349"/>
            <a:ext cx="3603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букв, 8 звуков</a:t>
            </a: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1700256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19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08" y="226516"/>
            <a:ext cx="117856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“Звуки и буквы”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 </a:t>
            </a:r>
          </a:p>
          <a:p>
            <a:endParaRPr lang="ru-RU" dirty="0"/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слова, где все согласные звуки твёрдые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222" y="4294624"/>
            <a:ext cx="14247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86672" y="5002510"/>
            <a:ext cx="19367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пашешь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71782" y="5002510"/>
            <a:ext cx="14063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1596" y="4288254"/>
            <a:ext cx="1215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23421" y="4294624"/>
            <a:ext cx="9941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58672" y="4294624"/>
            <a:ext cx="19573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можешь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5266" y="4996140"/>
            <a:ext cx="12034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матч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99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0" y="203200"/>
            <a:ext cx="117144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“Звуки и буквы”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баллов</a:t>
            </a:r>
          </a:p>
          <a:p>
            <a:pPr algn="ctr"/>
            <a:endParaRPr lang="ru-RU" dirty="0" smtClean="0"/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раз встречается звук “ш” в предложении?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тот хорош,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лицом пригож.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тот хорош,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для дела гож.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65386" y="4256278"/>
            <a:ext cx="132394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7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616" y="989552"/>
            <a:ext cx="11521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“Состав слова”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 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слова, которая служит для связи слов в предложении это…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5910" y="4779447"/>
            <a:ext cx="38628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704320" y="6390640"/>
            <a:ext cx="487680" cy="4673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4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1092</Words>
  <Application>Microsoft Office PowerPoint</Application>
  <PresentationFormat>Широкоэкранный</PresentationFormat>
  <Paragraphs>333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Тема Office</vt:lpstr>
      <vt:lpstr>Знатоки русского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русского языка</dc:title>
  <dc:creator>Светлана</dc:creator>
  <cp:lastModifiedBy>Светлана</cp:lastModifiedBy>
  <cp:revision>37</cp:revision>
  <dcterms:created xsi:type="dcterms:W3CDTF">2022-11-18T18:12:11Z</dcterms:created>
  <dcterms:modified xsi:type="dcterms:W3CDTF">2022-11-19T20:46:32Z</dcterms:modified>
</cp:coreProperties>
</file>