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83" r:id="rId4"/>
    <p:sldId id="260" r:id="rId5"/>
    <p:sldId id="262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</p:sldIdLst>
  <p:sldSz cx="9144000" cy="6858000" type="screen4x3"/>
  <p:notesSz cx="6858000" cy="9144000"/>
  <p:custDataLst>
    <p:tags r:id="rId2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fill>
          <a:solidFill>
            <a:schemeClr val="accent1">
              <a:tint val="40000"/>
            </a:schemeClr>
          </a:solidFill>
        </a:fill>
      </a:tcStyle>
    </a:band1H>
    <a:band1V>
      <a:tcStyle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slide" Target="slides/slide18.xml" /><Relationship Id="rId2" Type="http://schemas.openxmlformats.org/officeDocument/2006/relationships/slide" Target="slides/slide1.xml" /><Relationship Id="rId20" Type="http://schemas.openxmlformats.org/officeDocument/2006/relationships/slide" Target="slides/slide19.xml" /><Relationship Id="rId21" Type="http://schemas.openxmlformats.org/officeDocument/2006/relationships/slide" Target="slides/slide20.xml" /><Relationship Id="rId22" Type="http://schemas.openxmlformats.org/officeDocument/2006/relationships/slide" Target="slides/slide21.xml" /><Relationship Id="rId23" Type="http://schemas.openxmlformats.org/officeDocument/2006/relationships/slide" Target="slides/slide22.xml" /><Relationship Id="rId24" Type="http://schemas.openxmlformats.org/officeDocument/2006/relationships/slide" Target="slides/slide23.xml" /><Relationship Id="rId25" Type="http://schemas.openxmlformats.org/officeDocument/2006/relationships/slide" Target="slides/slide24.xml" /><Relationship Id="rId26" Type="http://schemas.openxmlformats.org/officeDocument/2006/relationships/slide" Target="slides/slide25.xml" /><Relationship Id="rId27" Type="http://schemas.openxmlformats.org/officeDocument/2006/relationships/slide" Target="slides/slide26.xml" /><Relationship Id="rId28" Type="http://schemas.openxmlformats.org/officeDocument/2006/relationships/tags" Target="tags/tag1.xml" /><Relationship Id="rId29" Type="http://schemas.openxmlformats.org/officeDocument/2006/relationships/presProps" Target="presProps.xml" /><Relationship Id="rId3" Type="http://schemas.openxmlformats.org/officeDocument/2006/relationships/slide" Target="slides/slide2.xml" /><Relationship Id="rId30" Type="http://schemas.openxmlformats.org/officeDocument/2006/relationships/viewProps" Target="viewProps.xml" /><Relationship Id="rId31" Type="http://schemas.openxmlformats.org/officeDocument/2006/relationships/theme" Target="theme/theme1.xml" /><Relationship Id="rId32" Type="http://schemas.openxmlformats.org/officeDocument/2006/relationships/tableStyles" Target="tableStyles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ct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609EB-6174-462C-AA02-D1909A1F0D67}" type="datetimeFigureOut">
              <a:rPr lang="ru-RU" smtClean="0"/>
              <a:t>07.08.2012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68105-4CF2-4618-ABB7-5A56C531E9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ct val="0"/>
              </a:spcBef>
              <a:spcAft>
                <a:spcPct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609EB-6174-462C-AA02-D1909A1F0D67}" type="datetimeFigureOut">
              <a:rPr lang="ru-RU" smtClean="0"/>
              <a:t>07.08.2012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68105-4CF2-4618-ABB7-5A56C531E9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609EB-6174-462C-AA02-D1909A1F0D67}" type="datetimeFigureOut">
              <a:rPr lang="ru-RU" smtClean="0"/>
              <a:t>07.08.2012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68105-4CF2-4618-ABB7-5A56C531E9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</a:lstStyle>
          <a:p>
            <a:fld id="{D39609EB-6174-462C-AA02-D1909A1F0D67}" type="datetimeFigureOut">
              <a:rPr lang="ru-RU" smtClean="0"/>
              <a:t>07.08.2012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</a:lstStyle>
          <a:p>
            <a:fld id="{71D68105-4CF2-4618-ABB7-5A56C531E98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  <p:sldLayoutId id="2147483690" r:id="rId3"/>
  </p:sldLayoutIdLst>
  <p:transition/>
  <p:timing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Tx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Tx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Tx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Tx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Tx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Tx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Tx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jpeg" /><Relationship Id="rId3" Type="http://schemas.openxmlformats.org/officeDocument/2006/relationships/hyperlink" Target="http://img15.nnm.ru/imagez/gallery/d/6/6/d/9/d66d90939c523de32f94e6a65f05b6bd_full.jpg" TargetMode="Externa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1.jpeg" /><Relationship Id="rId3" Type="http://schemas.openxmlformats.org/officeDocument/2006/relationships/hyperlink" Target="http://www.plantarium.ru/dat/plants/5/560/72560_660902e5.jpg" TargetMode="External" /><Relationship Id="rId4" Type="http://schemas.openxmlformats.org/officeDocument/2006/relationships/image" Target="../media/image12.jpeg" /><Relationship Id="rId5" Type="http://schemas.openxmlformats.org/officeDocument/2006/relationships/hyperlink" Target="http://geobotany.narod.ru/dugi/ja-29.jpg" TargetMode="External" /><Relationship Id="rId6" Type="http://schemas.openxmlformats.org/officeDocument/2006/relationships/image" Target="../media/image13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4.jpeg" /><Relationship Id="rId3" Type="http://schemas.openxmlformats.org/officeDocument/2006/relationships/image" Target="../media/image15.jpeg" /><Relationship Id="rId4" Type="http://schemas.openxmlformats.org/officeDocument/2006/relationships/image" Target="../media/image16.jpeg" /><Relationship Id="rId5" Type="http://schemas.openxmlformats.org/officeDocument/2006/relationships/image" Target="../media/image17.jpeg" /><Relationship Id="rId6" Type="http://schemas.openxmlformats.org/officeDocument/2006/relationships/hyperlink" Target="http://en.academic.ru/pictures/enwiki/72/Haddock,_Boston_Aquarium.JPG" TargetMode="External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8.jpeg" /><Relationship Id="rId3" Type="http://schemas.openxmlformats.org/officeDocument/2006/relationships/hyperlink" Target="http://aborigen.rybolov.de/img/basar.jpg" TargetMode="External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9.jpeg" /><Relationship Id="rId3" Type="http://schemas.openxmlformats.org/officeDocument/2006/relationships/hyperlink" Target="http://www.rusbiophoto.com/images/pages/01000237.jpg" TargetMode="External" /><Relationship Id="rId4" Type="http://schemas.openxmlformats.org/officeDocument/2006/relationships/image" Target="../media/image20.jpeg" /><Relationship Id="rId5" Type="http://schemas.openxmlformats.org/officeDocument/2006/relationships/hyperlink" Target="http://images.yandex.ru/yandsearch?text=%D0%B3%D0%B0%D0%B3%D0%B0%D1%80%D1%8B%20%D0%BA%D0%B0%D1%80%D1%82%D0%B8%D0%BD%D0%BA%D0%B0&amp;img_url=i021.radikal.ru/1103/5d/fd7a0a432c7e.jpg&amp;pos=1&amp;rpt=simage&amp;lr=2&amp;noreask=1" TargetMode="External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1.jpeg" /><Relationship Id="rId3" Type="http://schemas.openxmlformats.org/officeDocument/2006/relationships/image" Target="../media/image22.jpeg" /><Relationship Id="rId4" Type="http://schemas.openxmlformats.org/officeDocument/2006/relationships/hyperlink" Target="http://images.yandex.ru/yandsearch?p=1&amp;text=%D1%87%D0%B8%D1%81%D1%82%D0%B8%D0%BA%D0%B8%20%D0%B3%D0%BD%D0%B5%D0%B7%D0%B4%D0%BE%20%D1%87%D0%B8%D1%81%D1%82%D0%B8%D0%BA%D0%B0%20%D0%BA%D0%B0%D1%80%D1%82%D0%B8%D0%BD%D0%BA%D0%B8&amp;img_url=imagess3.enature.com/birds/birds_l/bd0586_1l.jpg&amp;pos=27&amp;rpt=simage" TargetMode="External" /><Relationship Id="rId5" Type="http://schemas.openxmlformats.org/officeDocument/2006/relationships/image" Target="../media/image23.jpeg" /><Relationship Id="rId6" Type="http://schemas.openxmlformats.org/officeDocument/2006/relationships/hyperlink" Target="http://images.yandex.ru/yandsearch?text=%D1%87%D0%B8%D1%81%D1%82%D0%B8%D0%BA%D0%B8%20%D0%BA%D0%B0%D1%80%D1%82%D0%B8%D0%BD%D0%BA%D0%B8&amp;noreask=1&amp;img_url=media1.fanparty.ru/images/fanclubs/Ptitsy/gallery/862226_ptitsy_pic.jpg&amp;pos=0&amp;rpt=simage&amp;lr=2" TargetMode="External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4.jpeg" /><Relationship Id="rId3" Type="http://schemas.openxmlformats.org/officeDocument/2006/relationships/hyperlink" Target="http://images.nationalgeographic.com/wpf/media-live/photos/000/287/cache/thick-billed-murre-iceland_28775_600x450.jpg" TargetMode="External" /><Relationship Id="rId4" Type="http://schemas.openxmlformats.org/officeDocument/2006/relationships/image" Target="../media/image25.jpeg" /><Relationship Id="rId5" Type="http://schemas.openxmlformats.org/officeDocument/2006/relationships/hyperlink" Target="http://www.kandalaksha-reserve.org/foto_gallery/photos_pticy/kaira_gnezdo.jpg" TargetMode="External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6.jpeg" /><Relationship Id="rId3" Type="http://schemas.openxmlformats.org/officeDocument/2006/relationships/hyperlink" Target="http://images.yandex.ru/yandsearch?text=%D1%82%D1%83%D0%BF%D0%B8%D0%BA%D0%B8%20%D0%B3%D0%BD%D0%B5%D0%B7%D0%B4%D0%BE%20%D1%82%D1%83%D0%BF%D0%B8%D0%BA%D0%BE%D0%B2%20%20%D0%BA%D0%B0%D1%80%D1%82%D0%B8%D0%BD%D0%BA%D0%B8&amp;noreask=1&amp;img_url=www.vokrugsveta.ru/img/cmn/2007/02/28/012.jpg&amp;pos=7&amp;rpt=simage&amp;lr=2" TargetMode="External" /><Relationship Id="rId4" Type="http://schemas.openxmlformats.org/officeDocument/2006/relationships/image" Target="../media/image27.jpeg" /><Relationship Id="rId5" Type="http://schemas.openxmlformats.org/officeDocument/2006/relationships/hyperlink" Target="http://images.yandex.ru/yandsearch?text=%D1%82%D1%83%D0%BF%D0%B8%D0%BA%D0%B8%20%D0%B3%D0%BD%D0%B5%D0%B7%D0%B4%D0%BE%20%D1%82%D1%83%D0%BF%D0%B8%D0%BA%D0%BE%D0%B2%20%20%D0%BA%D0%B0%D1%80%D1%82%D0%B8%D0%BD%D0%BA%D0%B8&amp;noreask=1&amp;img_url=pics.livejournal.com/estranic/pic/000eb5zc&amp;pos=15&amp;rpt=simage&amp;lr=2" TargetMode="External" /><Relationship Id="rId6" Type="http://schemas.openxmlformats.org/officeDocument/2006/relationships/image" Target="../media/image28.jpeg" /><Relationship Id="rId7" Type="http://schemas.openxmlformats.org/officeDocument/2006/relationships/hyperlink" Target="http://images.yandex.ru/yandsearch?text=%D1%82%D1%83%D0%BF%D0%B8%D0%BA%D0%B8%20%20%D0%BA%D0%B0%D1%80%D1%82%D0%B8%D0%BD%D0%BA%D0%B8&amp;noreask=1&amp;img_url=bm.img.com.ua/img/prikol/images/large/8/5/188258_420016.jpg&amp;pos=6&amp;rpt=simage&amp;lr=2" TargetMode="External" /><Relationship Id="rId8" Type="http://schemas.openxmlformats.org/officeDocument/2006/relationships/image" Target="../media/image29.jpeg" /><Relationship Id="rId9" Type="http://schemas.openxmlformats.org/officeDocument/2006/relationships/hyperlink" Target="http://images.yandex.ru/yandsearch?text=%D1%82%D1%83%D0%BF%D0%B8%D0%BA%D0%B8%20%D0%B3%D0%BD%D0%B5%D0%B7%D0%B4%D0%BE%20%D1%82%D1%83%D0%BF%D0%B8%D0%BA%D0%BE%D0%B2%20%20%D0%BA%D0%B0%D1%80%D1%82%D0%B8%D0%BD%D0%BA%D0%B8&amp;noreask=1&amp;img_url=www.zooclub.ru/attach/fotogal/oboi/birds/13.jpg&amp;pos=13&amp;rpt=simage&amp;lr=2" TargetMode="External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0.jpeg" /><Relationship Id="rId3" Type="http://schemas.openxmlformats.org/officeDocument/2006/relationships/hyperlink" Target="http://images.yandex.ru/yandsearch?text=%D1%87%D0%B0%D0%B9%D0%BA%D0%B8%20%D0%BA%D0%B0%D1%80%D1%82%D0%B8%D0%BD%D0%BA%D0%B8&amp;img_url=baikaltravel.ucoz.ru/_ph/1/697798413.jpg&amp;pos=4&amp;rpt=simage&amp;lr=2&amp;noreask=1" TargetMode="External" /><Relationship Id="rId4" Type="http://schemas.openxmlformats.org/officeDocument/2006/relationships/image" Target="../media/image31.jpeg" /><Relationship Id="rId5" Type="http://schemas.openxmlformats.org/officeDocument/2006/relationships/hyperlink" Target="http://images.yandex.ru/yandsearch?text=%D0%B3%D0%BD%D0%B5%D0%B7%D0%B4%D0%BE%20%D1%87%D0%B0%D0%B9%D0%BA%D0%B8%20%D0%BA%D0%B0%D1%80%D1%82%D0%B8%D0%BD%D0%BA%D0%B8&amp;img_url=www.brodyaga.org/upload/blog/280/065.jpg&amp;pos=1&amp;rpt=simage" TargetMode="External" /><Relationship Id="rId6" Type="http://schemas.openxmlformats.org/officeDocument/2006/relationships/image" Target="../media/image32.jpeg" /><Relationship Id="rId7" Type="http://schemas.openxmlformats.org/officeDocument/2006/relationships/hyperlink" Target="http://images.yandex.ru/yandsearch?text=%D0%B3%D0%BD%D0%B5%D0%B7%D0%B4%D0%BE%20%D1%87%D0%B0%D0%B9%D0%BA%D0%B8%20%D0%BA%D0%B0%D1%80%D1%82%D0%B8%D0%BD%D0%BA%D0%B8&amp;img_url=img-fotki.yandex.ru/get/3504/lisihka04.1/0_b31d_2a998fda_XL&amp;pos=16&amp;rpt=simage" TargetMode="External" /><Relationship Id="rId8" Type="http://schemas.openxmlformats.org/officeDocument/2006/relationships/image" Target="../media/image33.jpe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4.jpeg" /><Relationship Id="rId3" Type="http://schemas.openxmlformats.org/officeDocument/2006/relationships/hyperlink" Target="http://www.birdphotography.com/species/photos/ltja-1.jpg" TargetMode="External" /><Relationship Id="rId4" Type="http://schemas.openxmlformats.org/officeDocument/2006/relationships/image" Target="../media/image35.jpeg" /><Relationship Id="rId5" Type="http://schemas.openxmlformats.org/officeDocument/2006/relationships/hyperlink" Target="http://www.taimyrsky.ru/images/2010/080.jpg" TargetMode="External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6.jpeg" /><Relationship Id="rId3" Type="http://schemas.openxmlformats.org/officeDocument/2006/relationships/hyperlink" Target="http://pics.livejournal.com/asaratov/pic/00hbgwwb" TargetMode="External" /><Relationship Id="rId4" Type="http://schemas.openxmlformats.org/officeDocument/2006/relationships/image" Target="../media/image37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8.jpeg" /><Relationship Id="rId3" Type="http://schemas.openxmlformats.org/officeDocument/2006/relationships/hyperlink" Target="http://images.yandex.ru/yandsearch?text=%D0%BC%D0%BE%D1%80%D0%B6%20%D0%BA%D0%B0%D1%80%D1%82%D0%B8%D0%BD%D0%BA%D0%B8&amp;img_url=rewalls.com/pic/201010/1366x768/reWalls.com-4027.jpg&amp;pos=1&amp;rpt=simage&amp;lr=2&amp;noreask=1" TargetMode="External" /><Relationship Id="rId4" Type="http://schemas.openxmlformats.org/officeDocument/2006/relationships/image" Target="../media/image39.jpe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0.jpeg" /><Relationship Id="rId3" Type="http://schemas.openxmlformats.org/officeDocument/2006/relationships/hyperlink" Target="http://s39.radikal.ru/i084/0903/19/c0bd8be13450t.jpg" TargetMode="External" /><Relationship Id="rId4" Type="http://schemas.openxmlformats.org/officeDocument/2006/relationships/image" Target="../media/image41.jpeg" /><Relationship Id="rId5" Type="http://schemas.openxmlformats.org/officeDocument/2006/relationships/hyperlink" Target="http://www.starsclub.ru/animal/morzhy/morzhy_kotiki_photo_28.jpg" TargetMode="External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2.jpeg" /><Relationship Id="rId3" Type="http://schemas.openxmlformats.org/officeDocument/2006/relationships/hyperlink" Target="http://s.primamedia.ru/f/big/96/95369.jpg" TargetMode="External" /><Relationship Id="rId4" Type="http://schemas.openxmlformats.org/officeDocument/2006/relationships/image" Target="../media/image43.jpeg" /><Relationship Id="rId5" Type="http://schemas.openxmlformats.org/officeDocument/2006/relationships/hyperlink" Target="http://www.yeniansiklopedi.com/wp-content/uploads/2011/10/balina-avi.jpg" TargetMode="External" /><Relationship Id="rId6" Type="http://schemas.openxmlformats.org/officeDocument/2006/relationships/image" Target="../media/image44.jpeg" /><Relationship Id="rId7" Type="http://schemas.openxmlformats.org/officeDocument/2006/relationships/hyperlink" Target="http://images.yandex.ru/yandsearch?text=%D0%BA%D0%B8%D1%82%D0%BE%D0%B2%D1%8B%D0%B9%20%D1%83%D1%81%20%D1%84%D0%BE%D1%82%D0%BE&amp;img_url=www.sakhalin.ru/boomerang/sea/Image/fakt/fakt-(43).jpg&amp;pos=1&amp;rpt=simage&amp;lr=2&amp;noreask=1" TargetMode="External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5.jpeg" /><Relationship Id="rId3" Type="http://schemas.openxmlformats.org/officeDocument/2006/relationships/hyperlink" Target="http://img1.liveinternet.ru/images/attach/c/4/79/579/79579953_narval.jpg" TargetMode="External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6.jpeg" /><Relationship Id="rId3" Type="http://schemas.openxmlformats.org/officeDocument/2006/relationships/hyperlink" Target="http://s.primamedia.ru/f/big/125/124257.jpg" TargetMode="External" /><Relationship Id="rId4" Type="http://schemas.openxmlformats.org/officeDocument/2006/relationships/image" Target="../media/image47.jpeg" /><Relationship Id="rId5" Type="http://schemas.openxmlformats.org/officeDocument/2006/relationships/hyperlink" Target="http://www.nowosib.com/uploads/posts/2012-05/1336975073_fa74b6f9df16283a546957b68926f5b806cbf653_450.jpg" TargetMode="External" /><Relationship Id="rId6" Type="http://schemas.openxmlformats.org/officeDocument/2006/relationships/image" Target="../media/image48.jpeg" /><Relationship Id="rId7" Type="http://schemas.openxmlformats.org/officeDocument/2006/relationships/hyperlink" Target="http://images.yandex.ru/yandsearch?text=%D0%BB%D0%BE%D0%B2%20%D1%80%D1%8B%D0%B1%D1%8B%20%D0%B2%20%D0%B1%D0%B0%D1%80%D0%B5%D0%BD%D1%86%D0%B5%D0%B2%D0%BE%D0%BC%20%D0%BC%D0%BE%D1%80%D0%B5%20%D0%BA%D0%B0%D1%80%D1%82%D0%B8%D0%BD%D0%BA%D0%B8&amp;img_url=novostivl.ru/files/files/85/32785.jpg&amp;pos=2&amp;rpt=simage" TargetMode="External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10" Type="http://schemas.openxmlformats.org/officeDocument/2006/relationships/image" Target="../media/image53.jpeg" /><Relationship Id="rId11" Type="http://schemas.openxmlformats.org/officeDocument/2006/relationships/hyperlink" Target="http://images.yandex.ru/yandsearch?p=4&amp;text=%D0%B7%D0%B0%D0%BF%D0%BE%D0%B2%D0%B5%D0%B4%D0%BD%D0%B8%D0%BA%20%D0%BE%D1%81%D1%82%D1%80%D0%BE%D0%B2%D0%B0%20%D0%92%D1%80%D0%B0%D0%BD%D0%B3%D0%B5%D0%BB%D1%8F%20%D0%BA%D0%B0%D1%80%D1%82%D0%B8%D0%BD%D0%BA%D0%B8&amp;noreask=1&amp;img_url=kartina55.narod.ru/Kartina55/OW/Zveri/OW_Z_019.JPG&amp;pos=87&amp;rpt=simage&amp;lr=2" TargetMode="External" /><Relationship Id="rId12" Type="http://schemas.openxmlformats.org/officeDocument/2006/relationships/image" Target="../media/image54.jpeg" /><Relationship Id="rId13" Type="http://schemas.openxmlformats.org/officeDocument/2006/relationships/hyperlink" Target="http://images.yandex.ru/yandsearch?text=%D0%91%D0%95%D0%9B%D0%AB%D0%95%20%D0%93%D0%A3%D0%A1%D0%98&amp;img_url=mrb-fg.narod.ru/chen-hyperborea.jpg&amp;pos=0&amp;rpt=simage&amp;lr=2&amp;noreask=1" TargetMode="External" /><Relationship Id="rId2" Type="http://schemas.openxmlformats.org/officeDocument/2006/relationships/image" Target="../media/image49.jpeg" /><Relationship Id="rId3" Type="http://schemas.openxmlformats.org/officeDocument/2006/relationships/hyperlink" Target="http://www.holidaykey.ru/data/image/chukotka1.jpg" TargetMode="External" /><Relationship Id="rId4" Type="http://schemas.openxmlformats.org/officeDocument/2006/relationships/image" Target="../media/image50.jpeg" /><Relationship Id="rId5" Type="http://schemas.openxmlformats.org/officeDocument/2006/relationships/hyperlink" Target="http://images.yandex.ru/yandsearch?text=%D0%B7%D0%B0%D0%BF%D0%BE%D0%B2%D0%B5%D0%B4%D0%BD%D0%B8%D0%BA%20%D0%BE%D1%81%D1%82%D1%80%D0%BE%D0%B2%D0%B0%20%D0%92%D1%80%D0%B0%D0%BD%D0%B3%D0%B5%D0%BB%D1%8F%20%D0%BA%D0%B0%D1%80%D1%82%D0%B8%D0%BD%D0%BA%D0%B8&amp;img_url=www.greenpeace.org/russia/Global/russia/image/2009/1/62604.jpg&amp;pos=0&amp;rpt=simage&amp;lr=2&amp;noreask=1" TargetMode="External" /><Relationship Id="rId6" Type="http://schemas.openxmlformats.org/officeDocument/2006/relationships/image" Target="../media/image51.jpeg" /><Relationship Id="rId7" Type="http://schemas.openxmlformats.org/officeDocument/2006/relationships/hyperlink" Target="http://images.yandex.ru/yandsearch?p=1&amp;text=%D0%B7%D0%B0%D0%BF%D0%BE%D0%B2%D0%B5%D0%B4%D0%BD%D0%B8%D0%BA%20%D0%BE%D1%81%D1%82%D1%80%D0%BE%D0%B2%D0%B0%20%D0%92%D1%80%D0%B0%D0%BD%D0%B3%D0%B5%D0%BB%D1%8F%20%D0%BA%D0%B0%D1%80%D1%82%D0%B8%D0%BD%D0%BA%D0%B8&amp;noreask=1&amp;img_url=www.zapoved.net:8080/catalog/img_originals/3695.jpg&amp;pos=38&amp;rpt=simage&amp;lr=2" TargetMode="External" /><Relationship Id="rId8" Type="http://schemas.openxmlformats.org/officeDocument/2006/relationships/image" Target="../media/image52.jpeg" /><Relationship Id="rId9" Type="http://schemas.openxmlformats.org/officeDocument/2006/relationships/hyperlink" Target="http://images.yandex.ru/yandsearch?p=4&amp;text=%D0%B7%D0%B0%D0%BF%D0%BE%D0%B2%D0%B5%D0%B4%D0%BD%D0%B8%D0%BA%20%D0%BE%D1%81%D1%82%D1%80%D0%BE%D0%B2%D0%B0%20%D0%92%D1%80%D0%B0%D0%BD%D0%B3%D0%B5%D0%BB%D1%8F%20%D0%BA%D0%B0%D1%80%D1%82%D0%B8%D0%BD%D0%BA%D0%B8&amp;noreask=1&amp;img_url=kartina55.narod.ru/Kartina55/OW/Zveri/OW_Z_070.JPG&amp;pos=96&amp;rpt=simage&amp;lr=2" TargetMode="External" /></Relationships>
</file>

<file path=ppt/slides/_rels/slide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10" Type="http://schemas.openxmlformats.org/officeDocument/2006/relationships/hyperlink" Target="http://www.norge.ru/news?page=1266" TargetMode="External" /><Relationship Id="rId11" Type="http://schemas.openxmlformats.org/officeDocument/2006/relationships/hyperlink" Target="http://www.pcwalls.ru/animal_1719.html" TargetMode="External" /><Relationship Id="rId12" Type="http://schemas.openxmlformats.org/officeDocument/2006/relationships/hyperlink" Target="http://forum.zoologist.ru/viewtopic.php?id=884&amp;p=3" TargetMode="External" /><Relationship Id="rId13" Type="http://schemas.openxmlformats.org/officeDocument/2006/relationships/hyperlink" Target="http://fayette.ru/lapus.html" TargetMode="External" /><Relationship Id="rId14" Type="http://schemas.openxmlformats.org/officeDocument/2006/relationships/hyperlink" Target="http://www.tepid.ru/bowhead-whale.html" TargetMode="External" /><Relationship Id="rId15" Type="http://schemas.openxmlformats.org/officeDocument/2006/relationships/hyperlink" Target="http://www.liveinternet.ru/community/la_fauna/" TargetMode="External" /><Relationship Id="rId16" Type="http://schemas.openxmlformats.org/officeDocument/2006/relationships/hyperlink" Target="http://sat-elita.info/prochee/ptichij-bazar-na-saxaline/" TargetMode="External" /><Relationship Id="rId17" Type="http://schemas.openxmlformats.org/officeDocument/2006/relationships/hyperlink" Target="http://fotki.yandex.ru/users/lisihka04/view/45853/" TargetMode="External" /><Relationship Id="rId18" Type="http://schemas.openxmlformats.org/officeDocument/2006/relationships/hyperlink" Target="http://photo-sever.ru/razvitie-severa.html" TargetMode="External" /><Relationship Id="rId19" Type="http://schemas.openxmlformats.org/officeDocument/2006/relationships/hyperlink" Target="http://www.nowosib.com/2012/05/14/" TargetMode="External" /><Relationship Id="rId2" Type="http://schemas.openxmlformats.org/officeDocument/2006/relationships/hyperlink" Target="http://www.nickelca.ru/krai/gallery/view_image/8578-2.htm" TargetMode="External" /><Relationship Id="rId20" Type="http://schemas.openxmlformats.org/officeDocument/2006/relationships/hyperlink" Target="http://gorod.tomsk.ru/index-1292738947.php" TargetMode="External" /><Relationship Id="rId21" Type="http://schemas.openxmlformats.org/officeDocument/2006/relationships/hyperlink" Target="http://www.taimyrsky.ru/images/2010/080.htm" TargetMode="External" /><Relationship Id="rId22" Type="http://schemas.openxmlformats.org/officeDocument/2006/relationships/hyperlink" Target="http://ponimai.su/cmspage/1942/--------------" TargetMode="External" /><Relationship Id="rId23" Type="http://schemas.openxmlformats.org/officeDocument/2006/relationships/hyperlink" Target="http://ru.wikipedia.org/wiki/%C1%E5%EB%FB%E9_%EC%E5%E4%E2%E5%E4%FC" TargetMode="External" /><Relationship Id="rId24" Type="http://schemas.openxmlformats.org/officeDocument/2006/relationships/hyperlink" Target="http://photopolygon.com/snaps/details/7912" TargetMode="External" /><Relationship Id="rId25" Type="http://schemas.openxmlformats.org/officeDocument/2006/relationships/hyperlink" Target="http://www.naturall.ru/node/3?page=0,1" TargetMode="External" /><Relationship Id="rId3" Type="http://schemas.openxmlformats.org/officeDocument/2006/relationships/hyperlink" Target="http://onua.com.ua/4541-krasota-severnogo-siyaniya-73-fotografii.html" TargetMode="External" /><Relationship Id="rId4" Type="http://schemas.openxmlformats.org/officeDocument/2006/relationships/hyperlink" Target="http://www.wallpampers.ru/nature/9000" TargetMode="External" /><Relationship Id="rId5" Type="http://schemas.openxmlformats.org/officeDocument/2006/relationships/hyperlink" Target="http://www.knowbiology.ru/rastenia/mhi.html" TargetMode="External" /><Relationship Id="rId6" Type="http://schemas.openxmlformats.org/officeDocument/2006/relationships/hyperlink" Target="http://nowa.cc/showthread.php?t=318512&amp;page=2" TargetMode="External" /><Relationship Id="rId7" Type="http://schemas.openxmlformats.org/officeDocument/2006/relationships/hyperlink" Target="http://www.plantarium.ru/page/image/id/72560.html" TargetMode="External" /><Relationship Id="rId8" Type="http://schemas.openxmlformats.org/officeDocument/2006/relationships/hyperlink" Target="http://fotoalbom.su/show_report.php?id=720&amp;pf=5&amp;pc=1" TargetMode="External" /><Relationship Id="rId9" Type="http://schemas.openxmlformats.org/officeDocument/2006/relationships/hyperlink" Target="http://flover.org.ua/?plants/indoor&amp;skip=810" TargetMode="Externa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.jpeg" /><Relationship Id="rId3" Type="http://schemas.openxmlformats.org/officeDocument/2006/relationships/hyperlink" Target="http://img0.liveinternet.ru/images/attach/c/2/64/900/64900976_21.jpg" TargetMode="Externa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Relationship Id="rId3" Type="http://schemas.openxmlformats.org/officeDocument/2006/relationships/hyperlink" Target="http://img-fotki.yandex.ru/get/5600/yaipkins.2c/0_45130_eb5132fa_XL.jpg" TargetMode="Externa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.jpeg" /><Relationship Id="rId3" Type="http://schemas.openxmlformats.org/officeDocument/2006/relationships/hyperlink" Target="http://www.zhaba.ru/_pics/0yec6xus7kjhfrpn.jpg" TargetMode="Externa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6.jpeg" /><Relationship Id="rId3" Type="http://schemas.openxmlformats.org/officeDocument/2006/relationships/hyperlink" Target="http://foto.qrz.ru/albums/userpics/10410/normal_leto_na__arkticeskom__poberez%FCe.jpg" TargetMode="Externa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7.jpeg" /><Relationship Id="rId3" Type="http://schemas.openxmlformats.org/officeDocument/2006/relationships/hyperlink" Target="http://www.vvv.ru/objects/photos_23/photos-11528-img-b.jpg" TargetMode="External" /><Relationship Id="rId4" Type="http://schemas.openxmlformats.org/officeDocument/2006/relationships/image" Target="../media/image8.jpeg" /><Relationship Id="rId5" Type="http://schemas.openxmlformats.org/officeDocument/2006/relationships/hyperlink" Target="http://img-fotki.yandex.ru/get/5305/mr-serg-bask.1467/0_89763_5ee0d16f_XL" TargetMode="Externa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9.jpeg" /><Relationship Id="rId3" Type="http://schemas.openxmlformats.org/officeDocument/2006/relationships/hyperlink" Target="http://www.knowbiology.ru/pics/xn7gcn5ykj.jpg" TargetMode="External" /><Relationship Id="rId4" Type="http://schemas.openxmlformats.org/officeDocument/2006/relationships/image" Target="../media/image10.jpeg" /><Relationship Id="rId5" Type="http://schemas.openxmlformats.org/officeDocument/2006/relationships/hyperlink" Target="http://s40.radikal.ru/i089/1106/02/18f2bf644fed.jpg" TargetMode="Externa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428604"/>
            <a:ext cx="8358246" cy="1143008"/>
          </a:xfrm>
        </p:spPr>
        <p:txBody>
          <a:bodyPr>
            <a:normAutofit fontScale="90000"/>
          </a:bodyPr>
          <a:lstStyle/>
          <a:p>
            <a:r>
              <a:rPr lang="ru-RU" smtClean="0">
                <a:solidFill>
                  <a:srgbClr val="0070C0"/>
                </a:solidFill>
              </a:rPr>
              <a:t>Зона арктических пустынь</a:t>
            </a:r>
            <a:br>
              <a:rPr lang="ru-RU" smtClean="0">
                <a:solidFill>
                  <a:srgbClr val="0070C0"/>
                </a:solidFill>
              </a:rPr>
            </a:br>
            <a:r>
              <a:rPr lang="ru-RU" sz="1200" b="0" smtClean="0">
                <a:solidFill>
                  <a:schemeClr val="tx1"/>
                </a:solidFill>
                <a:effectLst/>
              </a:rPr>
              <a:t>Автор презентации Бурякова Елена Анатольевна учитель начальных классов лицея № 344 Санкт - Петербурга</a:t>
            </a:r>
            <a:endParaRPr lang="ru-RU" b="0">
              <a:solidFill>
                <a:srgbClr val="0070C0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2786058"/>
            <a:ext cx="7772400" cy="2928958"/>
          </a:xfrm>
        </p:spPr>
        <p:txBody>
          <a:bodyPr/>
          <a:lstStyle/>
          <a:p>
            <a:r>
              <a:rPr lang="ru-RU" smtClean="0"/>
              <a:t>А</a:t>
            </a:r>
            <a:endParaRPr lang="ru-RU"/>
          </a:p>
        </p:txBody>
      </p:sp>
      <p:pic>
        <p:nvPicPr>
          <p:cNvPr id="4" name="i-main-pic" descr="Картинка 17 из 6792">
            <a:hlinkClick r:id="rId3" tgtFrame="_blank"/>
          </p:cNvPr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428596" y="2071678"/>
            <a:ext cx="8358246" cy="4500594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428604"/>
            <a:ext cx="8280494" cy="4643470"/>
          </a:xfrm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5572140"/>
            <a:ext cx="8501122" cy="928694"/>
          </a:xfrm>
        </p:spPr>
        <p:txBody>
          <a:bodyPr>
            <a:normAutofit/>
          </a:bodyPr>
          <a:lstStyle/>
          <a:p>
            <a:r>
              <a:rPr lang="ru-RU" sz="1800" smtClean="0">
                <a:solidFill>
                  <a:schemeClr val="tx1"/>
                </a:solidFill>
              </a:rPr>
              <a:t>Цветковые растения ютятся в защищенных от ветра местах: низинах, трещинах скал. Полярный лютик ( слева), камнеломка ( в центре ), полярный мак ( справа ). </a:t>
            </a:r>
            <a:endParaRPr lang="ru-RU" sz="1800">
              <a:solidFill>
                <a:schemeClr val="tx1"/>
              </a:solidFill>
            </a:endParaRPr>
          </a:p>
        </p:txBody>
      </p:sp>
      <p:pic>
        <p:nvPicPr>
          <p:cNvPr id="4" name="i-main-pic" descr="Картинка 12 из 86">
            <a:hlinkClick r:id="rId3" tgtFrame="_blank"/>
          </p:cNvPr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285721" y="357166"/>
            <a:ext cx="2857519" cy="3643338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5" name="i-main-pic" descr="Картинка 12 из 4234">
            <a:hlinkClick r:id="rId5" tgtFrame="_blank"/>
          </p:cNvPr>
          <p:cNvPicPr/>
          <p:nvPr/>
        </p:nvPicPr>
        <p:blipFill>
          <a:blip r:embed="rId4"/>
          <a:stretch>
            <a:fillRect/>
          </a:stretch>
        </p:blipFill>
        <p:spPr bwMode="auto">
          <a:xfrm>
            <a:off x="5929322" y="357166"/>
            <a:ext cx="2857519" cy="3571900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6" name="Рисунок 5" descr="http://flover.org.ua/prog/data/upimages/saxifraga6.jpg"/>
          <p:cNvPicPr/>
          <p:nvPr/>
        </p:nvPicPr>
        <p:blipFill>
          <a:blip r:embed="rId6"/>
          <a:stretch>
            <a:fillRect/>
          </a:stretch>
        </p:blipFill>
        <p:spPr bwMode="auto">
          <a:xfrm>
            <a:off x="3143239" y="1928802"/>
            <a:ext cx="2786083" cy="3000396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428604"/>
            <a:ext cx="7772400" cy="464347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5500702"/>
            <a:ext cx="8572560" cy="1000132"/>
          </a:xfrm>
        </p:spPr>
        <p:txBody>
          <a:bodyPr>
            <a:normAutofit fontScale="92500"/>
          </a:bodyPr>
          <a:lstStyle/>
          <a:p>
            <a:r>
              <a:rPr lang="ru-RU" sz="1800" smtClean="0">
                <a:solidFill>
                  <a:schemeClr val="tx1"/>
                </a:solidFill>
              </a:rPr>
              <a:t>В холодных водах Баренцева моря водятся ценные промысловые рыбы: треска, морской окунь ( верхний ряд ), камбала, пикша ( нижний ряд ).</a:t>
            </a:r>
            <a:endParaRPr lang="ru-RU" sz="1800" smtClean="0">
              <a:solidFill>
                <a:schemeClr val="tx1"/>
              </a:solidFill>
            </a:endParaRPr>
          </a:p>
          <a:p>
            <a:r>
              <a:rPr lang="ru-RU" sz="1800" smtClean="0">
                <a:solidFill>
                  <a:schemeClr val="tx1"/>
                </a:solidFill>
              </a:rPr>
              <a:t> </a:t>
            </a:r>
            <a:endParaRPr lang="ru-RU" sz="1800">
              <a:solidFill>
                <a:schemeClr val="tx1"/>
              </a:solidFill>
            </a:endParaRPr>
          </a:p>
        </p:txBody>
      </p:sp>
      <p:pic>
        <p:nvPicPr>
          <p:cNvPr id="4" name="Рисунок 3" descr="http://www.proshkolu.ru/content/media/pic/std/1000000/870000/869280-00816ad084899d7b.jpg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285721" y="357167"/>
            <a:ext cx="3643337" cy="2000263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5" name="Рисунок 4" descr="http://stat11.privet.ru/lr/0815287398d0b581084bc9c3ca36f02d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4929190" y="357167"/>
            <a:ext cx="3857652" cy="2000264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6" name="Рисунок 5" descr="http://www.livt.net/Clt/Ani/Cho/Ost/Pcm/Plr/plr002.jpg"/>
          <p:cNvPicPr/>
          <p:nvPr/>
        </p:nvPicPr>
        <p:blipFill>
          <a:blip r:embed="rId4"/>
          <a:stretch>
            <a:fillRect/>
          </a:stretch>
        </p:blipFill>
        <p:spPr bwMode="auto">
          <a:xfrm>
            <a:off x="357158" y="2643182"/>
            <a:ext cx="3429024" cy="2500330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8" name="i-main-pic" descr="Картинка 2 из 47649">
            <a:hlinkClick r:id="rId6" tgtFrame="_blank"/>
          </p:cNvPr>
          <p:cNvPicPr/>
          <p:nvPr/>
        </p:nvPicPr>
        <p:blipFill>
          <a:blip r:embed="rId5"/>
          <a:stretch>
            <a:fillRect/>
          </a:stretch>
        </p:blipFill>
        <p:spPr bwMode="auto">
          <a:xfrm>
            <a:off x="5072066" y="2786059"/>
            <a:ext cx="3714776" cy="2214578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357166"/>
            <a:ext cx="8183880" cy="3143272"/>
          </a:xfrm>
        </p:spPr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4929198"/>
            <a:ext cx="8183880" cy="1571636"/>
          </a:xfrm>
        </p:spPr>
        <p:txBody>
          <a:bodyPr>
            <a:normAutofit/>
          </a:bodyPr>
          <a:lstStyle/>
          <a:p>
            <a:r>
              <a:rPr lang="ru-RU" smtClean="0">
                <a:solidFill>
                  <a:schemeClr val="tx1"/>
                </a:solidFill>
              </a:rPr>
              <a:t>Колонии птиц на скалах – примета Арктики. Совместное гнездование позволяет вместе отбиваться от хищников и экономить тепло. Все эти квартиранты добывают пищу в море. С середины августа опустеют птичьи базары, чтобы в мае вновь наполнить скалы шумом.</a:t>
            </a:r>
            <a:endParaRPr lang="ru-RU">
              <a:solidFill>
                <a:schemeClr val="tx1"/>
              </a:solidFill>
            </a:endParaRPr>
          </a:p>
        </p:txBody>
      </p:sp>
      <p:pic>
        <p:nvPicPr>
          <p:cNvPr id="4" name="i-main-pic" descr="Картинка 138 из 10729">
            <a:hlinkClick r:id="rId3" tgtFrame="_blank"/>
          </p:cNvPr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428596" y="357166"/>
            <a:ext cx="8358246" cy="4472029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28604"/>
            <a:ext cx="8183880" cy="4357718"/>
          </a:xfrm>
        </p:spPr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000636"/>
            <a:ext cx="8183880" cy="1044472"/>
          </a:xfrm>
        </p:spPr>
        <p:txBody>
          <a:bodyPr>
            <a:normAutofit lnSpcReduction="10000"/>
          </a:bodyPr>
          <a:lstStyle/>
          <a:p>
            <a:r>
              <a:rPr lang="ru-RU" smtClean="0">
                <a:solidFill>
                  <a:schemeClr val="tx1"/>
                </a:solidFill>
              </a:rPr>
              <a:t>Гагары всю жизнь проводят в море, выбираются на сушу только в период гнездования. Гнездо-лунка устраивается у кромки воды. Взлетает только с воды после разбега. Под водой может пробыть до 8 мин, проплыв при этом 300 м.</a:t>
            </a:r>
            <a:endParaRPr lang="ru-RU">
              <a:solidFill>
                <a:schemeClr val="tx1"/>
              </a:solidFill>
            </a:endParaRPr>
          </a:p>
        </p:txBody>
      </p:sp>
      <p:pic>
        <p:nvPicPr>
          <p:cNvPr id="5" name="i-main-pic" descr="Картинка 83 из 260">
            <a:hlinkClick r:id="rId3" tgtFrame="_blank"/>
          </p:cNvPr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4643438" y="357166"/>
            <a:ext cx="4143404" cy="4429156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6" name="Рисунок 5" descr="http://im8-tub-ru.yandex.net/i?id=260207562-64-72&amp;n=17">
            <a:hlinkClick r:id="rId5" tgtFrame="_blank"/>
          </p:cNvPr>
          <p:cNvPicPr/>
          <p:nvPr/>
        </p:nvPicPr>
        <p:blipFill>
          <a:blip r:embed="rId4"/>
          <a:stretch>
            <a:fillRect/>
          </a:stretch>
        </p:blipFill>
        <p:spPr bwMode="auto">
          <a:xfrm>
            <a:off x="500034" y="428604"/>
            <a:ext cx="4000528" cy="4357718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28604"/>
            <a:ext cx="8183880" cy="3643338"/>
          </a:xfrm>
        </p:spPr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143512"/>
            <a:ext cx="8183880" cy="1285884"/>
          </a:xfrm>
        </p:spPr>
        <p:txBody>
          <a:bodyPr/>
          <a:lstStyle/>
          <a:p>
            <a:r>
              <a:rPr lang="ru-RU" smtClean="0">
                <a:solidFill>
                  <a:schemeClr val="tx1"/>
                </a:solidFill>
              </a:rPr>
              <a:t>Чистики гнездятся парами в расщелинах скал, образуя колонии.</a:t>
            </a:r>
          </a:p>
          <a:p>
            <a:r>
              <a:rPr lang="ru-RU" smtClean="0">
                <a:solidFill>
                  <a:schemeClr val="tx1"/>
                </a:solidFill>
              </a:rPr>
              <a:t>Промышляют у побережья, питаются донными животными.</a:t>
            </a:r>
            <a:endParaRPr lang="ru-RU">
              <a:solidFill>
                <a:schemeClr val="tx1"/>
              </a:solidFill>
            </a:endParaRPr>
          </a:p>
        </p:txBody>
      </p:sp>
      <p:pic>
        <p:nvPicPr>
          <p:cNvPr id="5" name="Рисунок 4" descr="Чистик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285720" y="285728"/>
            <a:ext cx="4572000" cy="4500594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6" name="Рисунок 5" descr="http://im6-tub-ru.yandex.net/i?id=308157811-38-72">
            <a:hlinkClick r:id="rId4"/>
          </p:cNvPr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5500694" y="357166"/>
            <a:ext cx="2643206" cy="2000264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7" name="Рисунок 6" descr="http://im2-tub-ru.yandex.net/i?id=418058755-31-72">
            <a:hlinkClick r:id="rId6"/>
          </p:cNvPr>
          <p:cNvPicPr/>
          <p:nvPr/>
        </p:nvPicPr>
        <p:blipFill>
          <a:blip r:embed="rId5"/>
          <a:stretch>
            <a:fillRect/>
          </a:stretch>
        </p:blipFill>
        <p:spPr bwMode="auto">
          <a:xfrm>
            <a:off x="5572132" y="2571744"/>
            <a:ext cx="2500330" cy="2000264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28604"/>
            <a:ext cx="8183880" cy="392909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4714884"/>
            <a:ext cx="8183880" cy="1785950"/>
          </a:xfrm>
        </p:spPr>
        <p:txBody>
          <a:bodyPr/>
          <a:lstStyle/>
          <a:p>
            <a:r>
              <a:rPr lang="ru-RU" smtClean="0">
                <a:solidFill>
                  <a:schemeClr val="tx1"/>
                </a:solidFill>
              </a:rPr>
              <a:t>Кайры прекрасно ныряют, ловят рыбу и рачков подальше от берега, на больших глубинах. Селятся в 5-6 м над уровнем моря на узких карнизах. Гнёзд на строят. «Падая» с такой высоты птицы набирают скорость для взлёта.</a:t>
            </a:r>
          </a:p>
          <a:p>
            <a:r>
              <a:rPr lang="ru-RU" smtClean="0">
                <a:solidFill>
                  <a:schemeClr val="tx1"/>
                </a:solidFill>
              </a:rPr>
              <a:t>Птенцам кайр тоже удобно планировать на коротких крылышках с узких карнизов на воду.</a:t>
            </a:r>
            <a:endParaRPr lang="ru-RU">
              <a:solidFill>
                <a:schemeClr val="tx1"/>
              </a:solidFill>
            </a:endParaRPr>
          </a:p>
        </p:txBody>
      </p:sp>
      <p:pic>
        <p:nvPicPr>
          <p:cNvPr id="4" name="i-main-pic" descr="Картинка 3 из 81">
            <a:hlinkClick r:id="rId3" tgtFrame="_blank"/>
          </p:cNvPr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357159" y="357166"/>
            <a:ext cx="4429155" cy="4071966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5" name="i-main-pic" descr="Картинка 4 из 81">
            <a:hlinkClick r:id="rId5" tgtFrame="_blank"/>
          </p:cNvPr>
          <p:cNvPicPr/>
          <p:nvPr/>
        </p:nvPicPr>
        <p:blipFill>
          <a:blip r:embed="rId4"/>
          <a:stretch>
            <a:fillRect/>
          </a:stretch>
        </p:blipFill>
        <p:spPr bwMode="auto">
          <a:xfrm>
            <a:off x="5000628" y="357166"/>
            <a:ext cx="3829051" cy="4071966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357166"/>
            <a:ext cx="8183880" cy="3786214"/>
          </a:xfrm>
        </p:spPr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5000636"/>
            <a:ext cx="8715436" cy="1714512"/>
          </a:xfrm>
        </p:spPr>
        <p:txBody>
          <a:bodyPr/>
          <a:lstStyle/>
          <a:p>
            <a:r>
              <a:rPr lang="ru-RU" smtClean="0">
                <a:solidFill>
                  <a:schemeClr val="tx1"/>
                </a:solidFill>
              </a:rPr>
              <a:t>Тупики гнездятся в норах, реже в глубоких щелях между скал. На базарах занимают верхний этаж – торфяные обрывы или мягкий слой почвы. Норы выкапывают сами. Линяют в море после размножения, в это время летать не могут. Преследуя рыбу ныряет и плавает. Пойманную рыбу прижимает в шипу на верхней челюсти – это позволяет ловить рыбу, не выпуская из клюва добычу.</a:t>
            </a:r>
            <a:endParaRPr lang="ru-RU">
              <a:solidFill>
                <a:schemeClr val="tx1"/>
              </a:solidFill>
            </a:endParaRPr>
          </a:p>
        </p:txBody>
      </p:sp>
      <p:pic>
        <p:nvPicPr>
          <p:cNvPr id="4" name="Рисунок 3" descr="http://im4-tub-ru.yandex.net/i?id=303173577-02-72">
            <a:hlinkClick r:id="rId3"/>
          </p:cNvPr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285720" y="357166"/>
            <a:ext cx="2428892" cy="2571768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5" name="Рисунок 4" descr="http://im4-tub-ru.yandex.net/i?id=569122729-19-72">
            <a:hlinkClick r:id="rId5"/>
          </p:cNvPr>
          <p:cNvPicPr/>
          <p:nvPr/>
        </p:nvPicPr>
        <p:blipFill>
          <a:blip r:embed="rId4"/>
          <a:stretch>
            <a:fillRect/>
          </a:stretch>
        </p:blipFill>
        <p:spPr bwMode="auto">
          <a:xfrm>
            <a:off x="3143240" y="357166"/>
            <a:ext cx="2571768" cy="2428892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6" name="Рисунок 5" descr="http://im3-tub-ru.yandex.net/i?id=277981777-64-72">
            <a:hlinkClick r:id="rId7"/>
          </p:cNvPr>
          <p:cNvPicPr/>
          <p:nvPr/>
        </p:nvPicPr>
        <p:blipFill>
          <a:blip r:embed="rId6"/>
          <a:stretch>
            <a:fillRect/>
          </a:stretch>
        </p:blipFill>
        <p:spPr bwMode="auto">
          <a:xfrm>
            <a:off x="6072198" y="357166"/>
            <a:ext cx="2714644" cy="2571768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7" name="Рисунок 6" descr="http://im5-tub-ru.yandex.net/i?id=504842379-44-72">
            <a:hlinkClick r:id="rId9"/>
          </p:cNvPr>
          <p:cNvPicPr/>
          <p:nvPr/>
        </p:nvPicPr>
        <p:blipFill>
          <a:blip r:embed="rId8"/>
          <a:stretch>
            <a:fillRect/>
          </a:stretch>
        </p:blipFill>
        <p:spPr bwMode="auto">
          <a:xfrm>
            <a:off x="2786050" y="2895600"/>
            <a:ext cx="3000396" cy="2033598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357166"/>
            <a:ext cx="8183880" cy="3857652"/>
          </a:xfrm>
        </p:spPr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58" y="4929198"/>
            <a:ext cx="8429684" cy="1428760"/>
          </a:xfrm>
        </p:spPr>
        <p:txBody>
          <a:bodyPr/>
          <a:lstStyle/>
          <a:p>
            <a:r>
              <a:rPr lang="ru-RU" smtClean="0">
                <a:solidFill>
                  <a:schemeClr val="tx1"/>
                </a:solidFill>
              </a:rPr>
              <a:t>Полярные чайки гнездятся колониями на земле, на скалах. Гнездо – углубление в земле, чаще без подстилки, просто груда камней.</a:t>
            </a:r>
          </a:p>
          <a:p>
            <a:r>
              <a:rPr lang="ru-RU" smtClean="0">
                <a:solidFill>
                  <a:schemeClr val="tx1"/>
                </a:solidFill>
              </a:rPr>
              <a:t>Корм добывают как в море, так и на земле. Редко ныряют. Поедают рыбу, рачков, моллюсков, насекомых, разоряют гнезда других птиц, ягоды, семена. </a:t>
            </a:r>
            <a:endParaRPr lang="ru-RU">
              <a:solidFill>
                <a:schemeClr val="tx1"/>
              </a:solidFill>
            </a:endParaRPr>
          </a:p>
        </p:txBody>
      </p:sp>
      <p:pic>
        <p:nvPicPr>
          <p:cNvPr id="4" name="Рисунок 3" descr="http://im4-tub-ru.yandex.net/i?id=496259034-39-72&amp;n=17">
            <a:hlinkClick r:id="rId3" tgtFrame="_blank"/>
          </p:cNvPr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357158" y="357166"/>
            <a:ext cx="3500462" cy="2143140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6" name="Рисунок 5" descr="http://im7-tub-ru.yandex.net/i?id=515766282-27-72">
            <a:hlinkClick r:id="rId5"/>
          </p:cNvPr>
          <p:cNvPicPr/>
          <p:nvPr/>
        </p:nvPicPr>
        <p:blipFill>
          <a:blip r:embed="rId4"/>
          <a:stretch>
            <a:fillRect/>
          </a:stretch>
        </p:blipFill>
        <p:spPr bwMode="auto">
          <a:xfrm>
            <a:off x="500034" y="2714620"/>
            <a:ext cx="3000396" cy="1928826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7" name="Рисунок 6" descr="http://im7-tub-ru.yandex.net/i?id=44516629-27-72">
            <a:hlinkClick r:id="rId7"/>
          </p:cNvPr>
          <p:cNvPicPr/>
          <p:nvPr/>
        </p:nvPicPr>
        <p:blipFill>
          <a:blip r:embed="rId6"/>
          <a:stretch>
            <a:fillRect/>
          </a:stretch>
        </p:blipFill>
        <p:spPr bwMode="auto">
          <a:xfrm>
            <a:off x="4214810" y="2928934"/>
            <a:ext cx="2643206" cy="1928826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8" name="Рисунок 7" descr="http://img-fotki.yandex.ru/get/4914/45663966.d/0_69435_cbf1ced0_XL"/>
          <p:cNvPicPr/>
          <p:nvPr/>
        </p:nvPicPr>
        <p:blipFill>
          <a:blip r:embed="rId8"/>
          <a:stretch>
            <a:fillRect/>
          </a:stretch>
        </p:blipFill>
        <p:spPr bwMode="auto">
          <a:xfrm>
            <a:off x="4429124" y="357167"/>
            <a:ext cx="4271966" cy="2428892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285728"/>
            <a:ext cx="8183880" cy="4071966"/>
          </a:xfrm>
        </p:spPr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58" y="4714884"/>
            <a:ext cx="8429684" cy="1714512"/>
          </a:xfrm>
        </p:spPr>
        <p:txBody>
          <a:bodyPr/>
          <a:lstStyle/>
          <a:p>
            <a:r>
              <a:rPr lang="ru-RU" smtClean="0">
                <a:solidFill>
                  <a:schemeClr val="tx1"/>
                </a:solidFill>
              </a:rPr>
              <a:t>Поморники ближе к чайкам. Хищники. Основная пища – лемминги. Зимой – рыба. Занимают верхние этажи птичьих базаров. Разоряют гнёзда, поедают птенцов, в голодные годы съедают и собственные яйца. Скапливаются вокруг рыболовных судов, где питаются отходами рыболовства.</a:t>
            </a:r>
            <a:endParaRPr lang="ru-RU">
              <a:solidFill>
                <a:schemeClr val="tx1"/>
              </a:solidFill>
            </a:endParaRPr>
          </a:p>
        </p:txBody>
      </p:sp>
      <p:pic>
        <p:nvPicPr>
          <p:cNvPr id="4" name="i-main-pic" descr="Картинка 35 из 86">
            <a:hlinkClick r:id="rId3" tgtFrame="_blank"/>
          </p:cNvPr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357158" y="357166"/>
            <a:ext cx="3786214" cy="3571900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5" name="i-main-pic" descr="Картинка 3 из 86">
            <a:hlinkClick r:id="rId5" tgtFrame="_blank"/>
          </p:cNvPr>
          <p:cNvPicPr/>
          <p:nvPr/>
        </p:nvPicPr>
        <p:blipFill>
          <a:blip r:embed="rId4"/>
          <a:stretch>
            <a:fillRect/>
          </a:stretch>
        </p:blipFill>
        <p:spPr bwMode="auto">
          <a:xfrm>
            <a:off x="4429124" y="357166"/>
            <a:ext cx="4291007" cy="3786214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357166"/>
            <a:ext cx="8183880" cy="3714776"/>
          </a:xfrm>
        </p:spPr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4643446"/>
            <a:ext cx="8183880" cy="1785950"/>
          </a:xfrm>
        </p:spPr>
        <p:txBody>
          <a:bodyPr/>
          <a:lstStyle/>
          <a:p>
            <a:r>
              <a:rPr lang="ru-RU" smtClean="0">
                <a:solidFill>
                  <a:schemeClr val="tx1"/>
                </a:solidFill>
              </a:rPr>
              <a:t>Самый крупный наземный хищник. Ведёт одиночный образ жизни. Обитает на дрейфующих льдах. Зимой заходит на побережье.</a:t>
            </a:r>
          </a:p>
          <a:p>
            <a:r>
              <a:rPr lang="ru-RU" smtClean="0">
                <a:solidFill>
                  <a:schemeClr val="tx1"/>
                </a:solidFill>
              </a:rPr>
              <a:t>Занесен в Красную книгу России.</a:t>
            </a:r>
            <a:endParaRPr lang="ru-RU">
              <a:solidFill>
                <a:schemeClr val="tx1"/>
              </a:solidFill>
            </a:endParaRPr>
          </a:p>
        </p:txBody>
      </p:sp>
      <p:pic>
        <p:nvPicPr>
          <p:cNvPr id="4" name="i-main-pic" descr="Картинка 5 из 156669">
            <a:hlinkClick r:id="rId3" tgtFrame="_blank"/>
          </p:cNvPr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357158" y="357166"/>
            <a:ext cx="4000528" cy="3500462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6" name="Рисунок 5" descr="http://ponimai.su/public/user/03/4b/4ab8_10e2.jpg?c=265f"/>
          <p:cNvPicPr/>
          <p:nvPr/>
        </p:nvPicPr>
        <p:blipFill>
          <a:blip r:embed="rId4"/>
          <a:stretch>
            <a:fillRect/>
          </a:stretch>
        </p:blipFill>
        <p:spPr bwMode="auto">
          <a:xfrm>
            <a:off x="4643438" y="357166"/>
            <a:ext cx="4167188" cy="3429024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00042"/>
            <a:ext cx="8183880" cy="5537108"/>
          </a:xfrm>
        </p:spPr>
        <p:txBody>
          <a:bodyPr>
            <a:normAutofit/>
          </a:bodyPr>
          <a:lstStyle/>
          <a:p>
            <a:r>
              <a:rPr lang="ru-RU" sz="2000" smtClean="0">
                <a:solidFill>
                  <a:srgbClr val="0070C0"/>
                </a:solidFill>
              </a:rPr>
              <a:t>Урок № 29</a:t>
            </a:r>
            <a:br>
              <a:rPr lang="ru-RU" sz="2000" smtClean="0">
                <a:solidFill>
                  <a:srgbClr val="0070C0"/>
                </a:solidFill>
              </a:rPr>
            </a:br>
            <a:br>
              <a:rPr lang="ru-RU" sz="2000" smtClean="0">
                <a:solidFill>
                  <a:srgbClr val="0070C0"/>
                </a:solidFill>
              </a:rPr>
            </a:br>
            <a:r>
              <a:rPr lang="ru-RU" sz="2000" smtClean="0">
                <a:solidFill>
                  <a:srgbClr val="0070C0"/>
                </a:solidFill>
              </a:rPr>
              <a:t>Тема : Зона арктических пустынь</a:t>
            </a:r>
            <a:br>
              <a:rPr lang="ru-RU" sz="2000" smtClean="0">
                <a:solidFill>
                  <a:srgbClr val="0070C0"/>
                </a:solidFill>
              </a:rPr>
            </a:br>
            <a:br>
              <a:rPr lang="ru-RU" sz="2000" smtClean="0">
                <a:solidFill>
                  <a:srgbClr val="0070C0"/>
                </a:solidFill>
              </a:rPr>
            </a:br>
            <a:r>
              <a:rPr lang="ru-RU" sz="2000" smtClean="0">
                <a:solidFill>
                  <a:srgbClr val="0070C0"/>
                </a:solidFill>
              </a:rPr>
              <a:t>Этап урока: работа над новым материалом</a:t>
            </a:r>
            <a:br>
              <a:rPr lang="ru-RU" sz="2000" smtClean="0">
                <a:solidFill>
                  <a:srgbClr val="0070C0"/>
                </a:solidFill>
              </a:rPr>
            </a:br>
            <a:br>
              <a:rPr lang="ru-RU" sz="2000" smtClean="0">
                <a:solidFill>
                  <a:srgbClr val="0070C0"/>
                </a:solidFill>
              </a:rPr>
            </a:br>
            <a:r>
              <a:rPr lang="ru-RU" sz="2000" smtClean="0">
                <a:solidFill>
                  <a:srgbClr val="0070C0"/>
                </a:solidFill>
              </a:rPr>
              <a:t>Цели презентации :</a:t>
            </a:r>
            <a:br>
              <a:rPr lang="ru-RU" sz="2000" smtClean="0">
                <a:solidFill>
                  <a:srgbClr val="0070C0"/>
                </a:solidFill>
              </a:rPr>
            </a:br>
            <a:br>
              <a:rPr lang="ru-RU" sz="2000" smtClean="0">
                <a:solidFill>
                  <a:srgbClr val="0070C0"/>
                </a:solidFill>
              </a:rPr>
            </a:br>
            <a:r>
              <a:rPr lang="ru-RU" sz="2000" smtClean="0">
                <a:solidFill>
                  <a:srgbClr val="0070C0"/>
                </a:solidFill>
              </a:rPr>
              <a:t>1.  Иллюстрировать наглядными средствами информацию.</a:t>
            </a:r>
            <a:br>
              <a:rPr lang="ru-RU" sz="2000" smtClean="0">
                <a:solidFill>
                  <a:srgbClr val="0070C0"/>
                </a:solidFill>
              </a:rPr>
            </a:br>
            <a:r>
              <a:rPr lang="ru-RU" sz="2000" smtClean="0">
                <a:solidFill>
                  <a:srgbClr val="0070C0"/>
                </a:solidFill>
              </a:rPr>
              <a:t>2.  Формировать познавательную активность.</a:t>
            </a:r>
            <a:br>
              <a:rPr lang="ru-RU" sz="2000" smtClean="0">
                <a:solidFill>
                  <a:srgbClr val="0070C0"/>
                </a:solidFill>
              </a:rPr>
            </a:br>
            <a:r>
              <a:rPr lang="ru-RU" sz="2000" smtClean="0">
                <a:solidFill>
                  <a:srgbClr val="0070C0"/>
                </a:solidFill>
              </a:rPr>
              <a:t>3.  Расширять знания учащихся.</a:t>
            </a:r>
            <a:br>
              <a:rPr lang="ru-RU" sz="2000" smtClean="0">
                <a:solidFill>
                  <a:srgbClr val="0070C0"/>
                </a:solidFill>
              </a:rPr>
            </a:br>
            <a:br>
              <a:rPr lang="ru-RU" sz="2000" smtClean="0">
                <a:solidFill>
                  <a:srgbClr val="0070C0"/>
                </a:solidFill>
              </a:rPr>
            </a:br>
            <a:br>
              <a:rPr lang="ru-RU" sz="2000" smtClean="0">
                <a:solidFill>
                  <a:srgbClr val="0070C0"/>
                </a:solidFill>
              </a:rPr>
            </a:br>
            <a:br>
              <a:rPr lang="ru-RU" sz="2000" smtClean="0">
                <a:solidFill>
                  <a:srgbClr val="0070C0"/>
                </a:solidFill>
              </a:rPr>
            </a:br>
            <a:br>
              <a:rPr lang="ru-RU" sz="2000" smtClean="0">
                <a:solidFill>
                  <a:srgbClr val="0070C0"/>
                </a:solidFill>
              </a:rPr>
            </a:br>
            <a:endParaRPr lang="ru-RU" sz="200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28604"/>
            <a:ext cx="8183880" cy="4214842"/>
          </a:xfrm>
        </p:spPr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4643446"/>
            <a:ext cx="8183880" cy="1857388"/>
          </a:xfrm>
        </p:spPr>
        <p:txBody>
          <a:bodyPr>
            <a:normAutofit fontScale="92500" lnSpcReduction="10000"/>
          </a:bodyPr>
          <a:lstStyle/>
          <a:p>
            <a:r>
              <a:rPr lang="ru-RU" smtClean="0">
                <a:solidFill>
                  <a:schemeClr val="tx1"/>
                </a:solidFill>
              </a:rPr>
              <a:t>Моржи живут большими колониями. Осторожны. </a:t>
            </a:r>
          </a:p>
          <a:p>
            <a:r>
              <a:rPr lang="ru-RU" smtClean="0">
                <a:solidFill>
                  <a:schemeClr val="tx1"/>
                </a:solidFill>
              </a:rPr>
              <a:t>Самцы залегают на берегу, самки с детёнышами на льдинах. Моржиха кормит детёныша молоком до 1,5 лет, пока у него не вырастут клыки.</a:t>
            </a:r>
          </a:p>
          <a:p>
            <a:r>
              <a:rPr lang="ru-RU" smtClean="0">
                <a:solidFill>
                  <a:schemeClr val="tx1"/>
                </a:solidFill>
              </a:rPr>
              <a:t>Кормящийся морж плывёт у дна, прокладывая клыками борозду, на ходу выбирает из грунта моллюсков, а раковины выплёвывает.</a:t>
            </a:r>
          </a:p>
          <a:p>
            <a:r>
              <a:rPr lang="ru-RU" smtClean="0">
                <a:solidFill>
                  <a:schemeClr val="tx1"/>
                </a:solidFill>
              </a:rPr>
              <a:t>Занесён в Красную книгу России. </a:t>
            </a:r>
            <a:endParaRPr lang="ru-RU">
              <a:solidFill>
                <a:schemeClr val="tx1"/>
              </a:solidFill>
            </a:endParaRPr>
          </a:p>
        </p:txBody>
      </p:sp>
      <p:pic>
        <p:nvPicPr>
          <p:cNvPr id="4" name="Рисунок 3" descr="http://im0-tub-ru.yandex.net/i?id=162103869-31-72&amp;n=17">
            <a:hlinkClick r:id="rId3" tgtFrame="_blank"/>
          </p:cNvPr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285720" y="357166"/>
            <a:ext cx="4143404" cy="3571900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6" name="Рисунок 5" descr="http://zoopark.su/wp-content/uploads/2011/09/7373b3.jpg"/>
          <p:cNvPicPr/>
          <p:nvPr/>
        </p:nvPicPr>
        <p:blipFill>
          <a:blip r:embed="rId4"/>
          <a:stretch>
            <a:fillRect/>
          </a:stretch>
        </p:blipFill>
        <p:spPr bwMode="auto">
          <a:xfrm>
            <a:off x="4429124" y="357166"/>
            <a:ext cx="4357718" cy="3571899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2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357166"/>
            <a:ext cx="8183880" cy="4429156"/>
          </a:xfrm>
        </p:spPr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58" y="4929198"/>
            <a:ext cx="8429684" cy="1571636"/>
          </a:xfrm>
        </p:spPr>
        <p:txBody>
          <a:bodyPr>
            <a:normAutofit lnSpcReduction="10000"/>
          </a:bodyPr>
          <a:lstStyle/>
          <a:p>
            <a:r>
              <a:rPr lang="ru-RU" smtClean="0">
                <a:solidFill>
                  <a:schemeClr val="tx1"/>
                </a:solidFill>
              </a:rPr>
              <a:t>Для Арктики характерны три вида тюленей: гренландский, морской заяц, кольчатая нерпа. Большую часть времени проводит в воде. Вне воды неуклюж, ползает при помощи передних ласт. Покидает воду для отдыха, сна, размножения и линьки.</a:t>
            </a:r>
          </a:p>
          <a:p>
            <a:r>
              <a:rPr lang="ru-RU" smtClean="0">
                <a:solidFill>
                  <a:schemeClr val="tx1"/>
                </a:solidFill>
              </a:rPr>
              <a:t>Новорожденный тюлень зрячий, крупный. Мать прячет его среди льдин. Питаются тюлени рыбой и рачками.</a:t>
            </a:r>
            <a:endParaRPr lang="ru-RU">
              <a:solidFill>
                <a:schemeClr val="tx1"/>
              </a:solidFill>
            </a:endParaRPr>
          </a:p>
        </p:txBody>
      </p:sp>
      <p:pic>
        <p:nvPicPr>
          <p:cNvPr id="4" name="i-main-pic" descr="Картинка 9 из 159466">
            <a:hlinkClick r:id="rId3" tgtFrame="_blank"/>
          </p:cNvPr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357159" y="285728"/>
            <a:ext cx="4500593" cy="4572032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5" name="i-main-pic" descr="Картинка 13 из 52">
            <a:hlinkClick r:id="rId5" tgtFrame="_blank"/>
          </p:cNvPr>
          <p:cNvPicPr/>
          <p:nvPr/>
        </p:nvPicPr>
        <p:blipFill>
          <a:blip r:embed="rId4"/>
          <a:stretch>
            <a:fillRect/>
          </a:stretch>
        </p:blipFill>
        <p:spPr bwMode="auto">
          <a:xfrm>
            <a:off x="5000629" y="285728"/>
            <a:ext cx="3786214" cy="4429156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2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357166"/>
            <a:ext cx="8183880" cy="3786214"/>
          </a:xfrm>
        </p:spPr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4929198"/>
            <a:ext cx="8183880" cy="1643074"/>
          </a:xfrm>
        </p:spPr>
        <p:txBody>
          <a:bodyPr>
            <a:normAutofit fontScale="92500" lnSpcReduction="20000"/>
          </a:bodyPr>
          <a:lstStyle/>
          <a:p>
            <a:r>
              <a:rPr lang="ru-RU" smtClean="0">
                <a:solidFill>
                  <a:schemeClr val="tx1"/>
                </a:solidFill>
              </a:rPr>
              <a:t>Гренландский кит встречается в Чукотском, Беринговом морях.Масса взрослой особи 75-100 т. Ныряет на глубину до 200 м, остается под водой 40 мин. Питается планктоном. С каждой стороны пасти свисают 325-360 пластинок китового уса длиной до 4 м.Во время кормления кит с открытой пастью плывёт в толще воды, а осевший на усах планктон соскребает языком и заглатывает. Занесён в Красную книгу России. </a:t>
            </a:r>
            <a:endParaRPr lang="ru-RU">
              <a:solidFill>
                <a:schemeClr val="tx1"/>
              </a:solidFill>
            </a:endParaRPr>
          </a:p>
        </p:txBody>
      </p:sp>
      <p:pic>
        <p:nvPicPr>
          <p:cNvPr id="4" name="i-main-pic" descr="Картинка 18 из 1327">
            <a:hlinkClick r:id="rId3" tgtFrame="_blank"/>
          </p:cNvPr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428597" y="357166"/>
            <a:ext cx="4429156" cy="2928958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5" name="i-main-pic" descr="Картинка 59 из 1327">
            <a:hlinkClick r:id="rId5" tgtFrame="_blank"/>
          </p:cNvPr>
          <p:cNvPicPr/>
          <p:nvPr/>
        </p:nvPicPr>
        <p:blipFill>
          <a:blip r:embed="rId4"/>
          <a:stretch>
            <a:fillRect/>
          </a:stretch>
        </p:blipFill>
        <p:spPr bwMode="auto">
          <a:xfrm>
            <a:off x="5286380" y="357167"/>
            <a:ext cx="3500462" cy="4000527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6" name="Рисунок 5" descr="http://im2-tub-ru.yandex.net/i?id=282223551-24-72&amp;n=17">
            <a:hlinkClick r:id="rId7" tgtFrame="_blank"/>
          </p:cNvPr>
          <p:cNvPicPr/>
          <p:nvPr/>
        </p:nvPicPr>
        <p:blipFill>
          <a:blip r:embed="rId6"/>
          <a:stretch>
            <a:fillRect/>
          </a:stretch>
        </p:blipFill>
        <p:spPr bwMode="auto">
          <a:xfrm>
            <a:off x="2071670" y="3357562"/>
            <a:ext cx="2071702" cy="1428750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2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357166"/>
            <a:ext cx="8183880" cy="4143404"/>
          </a:xfrm>
        </p:spPr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58" y="4786322"/>
            <a:ext cx="8429684" cy="1785950"/>
          </a:xfrm>
        </p:spPr>
        <p:txBody>
          <a:bodyPr>
            <a:normAutofit lnSpcReduction="10000"/>
          </a:bodyPr>
          <a:lstStyle/>
          <a:p>
            <a:r>
              <a:rPr lang="ru-RU" smtClean="0">
                <a:solidFill>
                  <a:schemeClr val="tx1"/>
                </a:solidFill>
              </a:rPr>
              <a:t>Обитает в Северном Ледовитом океане, и только в нём. Зимой ( чтобы согреться) погружается на глубину до 1500 м. Такое погружение длится 25 мин, за день таких погружений 15. Питается моллюсками, рачками, рыбой. У нарвала всего 2 зуба, один не растёт вообще, а другой вымахивает до 3 м. «Рогом» нарвал при охоте не пользуется, а лёд проламывает и без его помощи. Занесён в Красную книгу России.</a:t>
            </a:r>
            <a:endParaRPr lang="ru-RU">
              <a:solidFill>
                <a:schemeClr val="tx1"/>
              </a:solidFill>
            </a:endParaRPr>
          </a:p>
        </p:txBody>
      </p:sp>
      <p:pic>
        <p:nvPicPr>
          <p:cNvPr id="4" name="i-main-pic" descr="Картинка 9 из 16807">
            <a:hlinkClick r:id="rId3" tgtFrame="_blank"/>
          </p:cNvPr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571472" y="428604"/>
            <a:ext cx="8072494" cy="4357718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2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357166"/>
            <a:ext cx="8183880" cy="3857652"/>
          </a:xfrm>
        </p:spPr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4929198"/>
            <a:ext cx="8183880" cy="1428760"/>
          </a:xfrm>
        </p:spPr>
        <p:txBody>
          <a:bodyPr/>
          <a:lstStyle/>
          <a:p>
            <a:r>
              <a:rPr lang="ru-RU" smtClean="0">
                <a:solidFill>
                  <a:schemeClr val="tx1"/>
                </a:solidFill>
              </a:rPr>
              <a:t>На островах и льдинах работают научные станции.</a:t>
            </a:r>
          </a:p>
          <a:p>
            <a:r>
              <a:rPr lang="ru-RU" smtClean="0">
                <a:solidFill>
                  <a:schemeClr val="tx1"/>
                </a:solidFill>
              </a:rPr>
              <a:t>Проложен Северный морской путь. Хоть человек и не является коренным жителем Арктики, но в морях Северного Ледовитого океана люди занимаются рыболовством, охотой.</a:t>
            </a:r>
            <a:endParaRPr lang="ru-RU">
              <a:solidFill>
                <a:schemeClr val="tx1"/>
              </a:solidFill>
            </a:endParaRPr>
          </a:p>
        </p:txBody>
      </p:sp>
      <p:pic>
        <p:nvPicPr>
          <p:cNvPr id="4" name="i-main-pic" descr="Картинка 4 из 13230">
            <a:hlinkClick r:id="rId3" tgtFrame="_blank"/>
          </p:cNvPr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357158" y="357166"/>
            <a:ext cx="4357718" cy="4000551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5" name="i-main-pic" descr="Картинка 111 из 5349">
            <a:hlinkClick r:id="rId5" tgtFrame="_blank"/>
          </p:cNvPr>
          <p:cNvPicPr/>
          <p:nvPr/>
        </p:nvPicPr>
        <p:blipFill>
          <a:blip r:embed="rId4"/>
          <a:stretch>
            <a:fillRect/>
          </a:stretch>
        </p:blipFill>
        <p:spPr bwMode="auto">
          <a:xfrm>
            <a:off x="5000628" y="357167"/>
            <a:ext cx="3857651" cy="3786213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6" name="Рисунок 5" descr="http://im7-tub-ru.yandex.net/i?id=504874055-34-72">
            <a:hlinkClick r:id="rId7"/>
          </p:cNvPr>
          <p:cNvPicPr/>
          <p:nvPr/>
        </p:nvPicPr>
        <p:blipFill>
          <a:blip r:embed="rId6"/>
          <a:stretch>
            <a:fillRect/>
          </a:stretch>
        </p:blipFill>
        <p:spPr bwMode="auto">
          <a:xfrm>
            <a:off x="3571868" y="3357562"/>
            <a:ext cx="2286016" cy="1566866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2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183880" cy="4071966"/>
          </a:xfrm>
        </p:spPr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4786322"/>
            <a:ext cx="8183880" cy="1857388"/>
          </a:xfrm>
        </p:spPr>
        <p:txBody>
          <a:bodyPr>
            <a:normAutofit fontScale="47500" lnSpcReduction="20000"/>
          </a:bodyPr>
          <a:lstStyle/>
          <a:p>
            <a:endParaRPr lang="ru-RU" smtClean="0"/>
          </a:p>
          <a:p>
            <a:r>
              <a:rPr lang="ru-RU" sz="2500" smtClean="0">
                <a:solidFill>
                  <a:srgbClr val="0070C0"/>
                </a:solidFill>
              </a:rPr>
              <a:t>                                           Заповедник «Остров Врангеля»</a:t>
            </a:r>
          </a:p>
          <a:p>
            <a:r>
              <a:rPr lang="ru-RU" sz="2500" smtClean="0">
                <a:solidFill>
                  <a:schemeClr val="tx1"/>
                </a:solidFill>
              </a:rPr>
              <a:t>Создан для сохранения и изучения типичных и уникальных экосистем островной  Арктики, а также таких видов как белый медведь, морж, единственная в России гнездовая популяция белого гуся. На острове акклиматизирован овцебык. </a:t>
            </a:r>
            <a:br>
              <a:rPr lang="ru-RU" sz="2500" smtClean="0">
                <a:solidFill>
                  <a:schemeClr val="tx1"/>
                </a:solidFill>
              </a:rPr>
            </a:br>
            <a:br>
              <a:rPr lang="ru-RU" sz="2500" smtClean="0">
                <a:solidFill>
                  <a:schemeClr val="tx1"/>
                </a:solidFill>
              </a:rPr>
            </a:br>
            <a:r>
              <a:rPr lang="ru-RU" sz="2500" smtClean="0">
                <a:solidFill>
                  <a:schemeClr val="tx1"/>
                </a:solidFill>
              </a:rPr>
              <a:t>Остров - главный "родильный дом" белых медведей в Российской Арктике.  Самый северный дальневосточный заповедник. Всего 20—25 дней в году температура не понижается ниже нуля. Представляет огромную ценность для палеонтологов — здесь в обилии сохранились останки мамонтов. Здесь они вымерли позже своих сородичей на материке — в Египте в то время уже были построены пирамиды</a:t>
            </a:r>
            <a:r>
              <a:rPr lang="ru-RU" sz="2500" smtClean="0"/>
              <a:t>.</a:t>
            </a:r>
            <a:br>
              <a:rPr lang="ru-RU" sz="2500" smtClean="0"/>
            </a:br>
            <a:endParaRPr lang="ru-RU" sz="2500" smtClean="0"/>
          </a:p>
          <a:p>
            <a:endParaRPr lang="ru-RU"/>
          </a:p>
        </p:txBody>
      </p:sp>
      <p:pic>
        <p:nvPicPr>
          <p:cNvPr id="4" name="i-main-pic" descr="Картинка 22 из 485">
            <a:hlinkClick r:id="rId3" tgtFrame="_blank"/>
          </p:cNvPr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357158" y="214290"/>
            <a:ext cx="3643338" cy="2500330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5" name="Рисунок 4" descr="http://im0-tub-ru.yandex.net/i?id=143412394-55-72&amp;n=17">
            <a:hlinkClick r:id="rId5" tgtFrame="_blank"/>
          </p:cNvPr>
          <p:cNvPicPr/>
          <p:nvPr/>
        </p:nvPicPr>
        <p:blipFill>
          <a:blip r:embed="rId4"/>
          <a:stretch>
            <a:fillRect/>
          </a:stretch>
        </p:blipFill>
        <p:spPr bwMode="auto">
          <a:xfrm>
            <a:off x="4357686" y="214290"/>
            <a:ext cx="4500594" cy="2500330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6" name="Рисунок 5" descr="http://im7-tub-ru.yandex.net/i?id=356318692-52-72">
            <a:hlinkClick r:id="rId7"/>
          </p:cNvPr>
          <p:cNvPicPr/>
          <p:nvPr/>
        </p:nvPicPr>
        <p:blipFill>
          <a:blip r:embed="rId6"/>
          <a:stretch>
            <a:fillRect/>
          </a:stretch>
        </p:blipFill>
        <p:spPr bwMode="auto">
          <a:xfrm>
            <a:off x="285720" y="2928934"/>
            <a:ext cx="2286016" cy="1785950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7" name="Рисунок 6" descr="http://im7-tub-ru.yandex.net/i?id=575225815-31-72">
            <a:hlinkClick r:id="rId9"/>
          </p:cNvPr>
          <p:cNvPicPr/>
          <p:nvPr/>
        </p:nvPicPr>
        <p:blipFill>
          <a:blip r:embed="rId8"/>
          <a:stretch>
            <a:fillRect/>
          </a:stretch>
        </p:blipFill>
        <p:spPr bwMode="auto">
          <a:xfrm>
            <a:off x="4286248" y="2928934"/>
            <a:ext cx="2143140" cy="1643074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8" name="Рисунок 7" descr="http://im0-tub-ru.yandex.net/i?id=236112741-45-72">
            <a:hlinkClick r:id="rId11"/>
          </p:cNvPr>
          <p:cNvPicPr/>
          <p:nvPr/>
        </p:nvPicPr>
        <p:blipFill>
          <a:blip r:embed="rId10"/>
          <a:stretch>
            <a:fillRect/>
          </a:stretch>
        </p:blipFill>
        <p:spPr bwMode="auto">
          <a:xfrm>
            <a:off x="6500826" y="2857496"/>
            <a:ext cx="2428892" cy="1643074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9" name="Рисунок 8" descr="http://im6-tub-ru.yandex.net/i?id=104053401-09-72&amp;n=17">
            <a:hlinkClick r:id="rId13" tgtFrame="_blank"/>
          </p:cNvPr>
          <p:cNvPicPr/>
          <p:nvPr/>
        </p:nvPicPr>
        <p:blipFill>
          <a:blip r:embed="rId12"/>
          <a:stretch>
            <a:fillRect/>
          </a:stretch>
        </p:blipFill>
        <p:spPr bwMode="auto">
          <a:xfrm>
            <a:off x="2714612" y="2928934"/>
            <a:ext cx="1466850" cy="1428750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2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357166"/>
            <a:ext cx="8183880" cy="357190"/>
          </a:xfrm>
        </p:spPr>
        <p:txBody>
          <a:bodyPr>
            <a:normAutofit/>
          </a:bodyPr>
          <a:lstStyle/>
          <a:p>
            <a:r>
              <a:rPr lang="ru-RU" sz="2000" smtClean="0">
                <a:solidFill>
                  <a:schemeClr val="tx1"/>
                </a:solidFill>
              </a:rPr>
              <a:t>При создании презентации использовался материал :</a:t>
            </a:r>
            <a:endParaRPr lang="ru-RU" sz="200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1000108"/>
            <a:ext cx="8183880" cy="5572164"/>
          </a:xfrm>
        </p:spPr>
        <p:txBody>
          <a:bodyPr>
            <a:normAutofit fontScale="85000" lnSpcReduction="20000"/>
          </a:bodyPr>
          <a:lstStyle/>
          <a:p>
            <a:endParaRPr lang="ru-RU" u="sng" smtClean="0">
              <a:solidFill>
                <a:srgbClr val="0070C0"/>
              </a:solidFill>
              <a:hlinkClick r:id="rId2"/>
            </a:endParaRPr>
          </a:p>
          <a:p>
            <a:endParaRPr lang="ru-RU" u="sng" smtClean="0">
              <a:solidFill>
                <a:srgbClr val="0070C0"/>
              </a:solidFill>
              <a:hlinkClick r:id="rId2"/>
            </a:endParaRPr>
          </a:p>
          <a:p>
            <a:r>
              <a:rPr lang="ru-RU" u="sng" smtClean="0">
                <a:solidFill>
                  <a:srgbClr val="0070C0"/>
                </a:solidFill>
                <a:hlinkClick r:id="rId2"/>
              </a:rPr>
              <a:t>http://www.nickelca.ru/krai/gallery/view_image/8578-2.htm</a:t>
            </a:r>
            <a:r>
              <a:rPr lang="ru-RU" smtClean="0">
                <a:solidFill>
                  <a:srgbClr val="0070C0"/>
                </a:solidFill>
              </a:rPr>
              <a:t> </a:t>
            </a:r>
          </a:p>
          <a:p>
            <a:r>
              <a:rPr lang="ru-RU" u="sng" smtClean="0">
                <a:solidFill>
                  <a:srgbClr val="0070C0"/>
                </a:solidFill>
                <a:hlinkClick r:id="rId3"/>
              </a:rPr>
              <a:t>http://onua.com.ua/4541-krasota-severnogo-siyaniya-73-fotografii.html</a:t>
            </a:r>
            <a:endParaRPr lang="ru-RU" smtClean="0">
              <a:solidFill>
                <a:srgbClr val="0070C0"/>
              </a:solidFill>
            </a:endParaRPr>
          </a:p>
          <a:p>
            <a:r>
              <a:rPr lang="ru-RU" u="sng" smtClean="0">
                <a:solidFill>
                  <a:srgbClr val="0070C0"/>
                </a:solidFill>
                <a:hlinkClick r:id="rId4"/>
              </a:rPr>
              <a:t>http://www.wallpampers.ru/nature/9000</a:t>
            </a:r>
            <a:endParaRPr lang="ru-RU" smtClean="0">
              <a:solidFill>
                <a:srgbClr val="0070C0"/>
              </a:solidFill>
            </a:endParaRPr>
          </a:p>
          <a:p>
            <a:r>
              <a:rPr lang="ru-RU" u="sng" smtClean="0">
                <a:solidFill>
                  <a:srgbClr val="0070C0"/>
                </a:solidFill>
                <a:hlinkClick r:id="rId5"/>
              </a:rPr>
              <a:t>http://www.knowbiology.ru/rastenia/mhi.html</a:t>
            </a:r>
            <a:endParaRPr lang="ru-RU" smtClean="0">
              <a:solidFill>
                <a:srgbClr val="0070C0"/>
              </a:solidFill>
            </a:endParaRPr>
          </a:p>
          <a:p>
            <a:r>
              <a:rPr lang="ru-RU" u="sng" smtClean="0">
                <a:solidFill>
                  <a:srgbClr val="0070C0"/>
                </a:solidFill>
                <a:hlinkClick r:id="rId6"/>
              </a:rPr>
              <a:t>http://nowa.cc/showthread.php?t=318512&amp;page=2</a:t>
            </a:r>
            <a:endParaRPr lang="ru-RU" smtClean="0">
              <a:solidFill>
                <a:srgbClr val="0070C0"/>
              </a:solidFill>
            </a:endParaRPr>
          </a:p>
          <a:p>
            <a:r>
              <a:rPr lang="ru-RU" u="sng" smtClean="0">
                <a:solidFill>
                  <a:srgbClr val="0070C0"/>
                </a:solidFill>
                <a:hlinkClick r:id="rId7"/>
              </a:rPr>
              <a:t>http://www.plantarium.ru/page/image/id/72560.html</a:t>
            </a:r>
            <a:endParaRPr lang="ru-RU" smtClean="0">
              <a:solidFill>
                <a:srgbClr val="0070C0"/>
              </a:solidFill>
            </a:endParaRPr>
          </a:p>
          <a:p>
            <a:r>
              <a:rPr lang="ru-RU" u="sng" smtClean="0">
                <a:solidFill>
                  <a:srgbClr val="0070C0"/>
                </a:solidFill>
                <a:hlinkClick r:id="rId8"/>
              </a:rPr>
              <a:t>http://fotoalbom.su/show_report.php?id=720&amp;pf=5&amp;pc=1</a:t>
            </a:r>
            <a:endParaRPr lang="ru-RU" smtClean="0">
              <a:solidFill>
                <a:srgbClr val="0070C0"/>
              </a:solidFill>
            </a:endParaRPr>
          </a:p>
          <a:p>
            <a:r>
              <a:rPr lang="ru-RU" u="sng" smtClean="0">
                <a:solidFill>
                  <a:srgbClr val="0070C0"/>
                </a:solidFill>
                <a:hlinkClick r:id="rId9"/>
              </a:rPr>
              <a:t>http://flover.org.ua/?plants/indoor&amp;skip=810</a:t>
            </a:r>
            <a:endParaRPr lang="ru-RU" smtClean="0">
              <a:solidFill>
                <a:srgbClr val="0070C0"/>
              </a:solidFill>
            </a:endParaRPr>
          </a:p>
          <a:p>
            <a:r>
              <a:rPr lang="ru-RU" u="sng" smtClean="0">
                <a:solidFill>
                  <a:srgbClr val="0070C0"/>
                </a:solidFill>
                <a:hlinkClick r:id="rId10"/>
              </a:rPr>
              <a:t>http://www.norge.ru/news?page=1266</a:t>
            </a:r>
            <a:endParaRPr lang="ru-RU" smtClean="0">
              <a:solidFill>
                <a:srgbClr val="0070C0"/>
              </a:solidFill>
            </a:endParaRPr>
          </a:p>
          <a:p>
            <a:r>
              <a:rPr lang="ru-RU" u="sng" smtClean="0">
                <a:solidFill>
                  <a:srgbClr val="0070C0"/>
                </a:solidFill>
                <a:hlinkClick r:id="rId11"/>
              </a:rPr>
              <a:t>http://www.pcwalls.ru/animal_1719.html</a:t>
            </a:r>
            <a:endParaRPr lang="ru-RU" smtClean="0">
              <a:solidFill>
                <a:srgbClr val="0070C0"/>
              </a:solidFill>
            </a:endParaRPr>
          </a:p>
          <a:p>
            <a:r>
              <a:rPr lang="ru-RU" u="sng" smtClean="0">
                <a:solidFill>
                  <a:srgbClr val="0070C0"/>
                </a:solidFill>
                <a:hlinkClick r:id="rId12"/>
              </a:rPr>
              <a:t>http://forum.zoologist.ru/viewtopic.php?id=884&amp;p=3</a:t>
            </a:r>
            <a:endParaRPr lang="ru-RU" smtClean="0">
              <a:solidFill>
                <a:srgbClr val="0070C0"/>
              </a:solidFill>
            </a:endParaRPr>
          </a:p>
          <a:p>
            <a:r>
              <a:rPr lang="ru-RU" u="sng" smtClean="0">
                <a:solidFill>
                  <a:srgbClr val="0070C0"/>
                </a:solidFill>
                <a:hlinkClick r:id="rId13"/>
              </a:rPr>
              <a:t>http://fayette.ru/lapus.html</a:t>
            </a:r>
            <a:endParaRPr lang="ru-RU" smtClean="0">
              <a:solidFill>
                <a:srgbClr val="0070C0"/>
              </a:solidFill>
            </a:endParaRPr>
          </a:p>
          <a:p>
            <a:r>
              <a:rPr lang="ru-RU" u="sng" smtClean="0">
                <a:solidFill>
                  <a:srgbClr val="0070C0"/>
                </a:solidFill>
                <a:hlinkClick r:id="rId14"/>
              </a:rPr>
              <a:t>http://www.tepid.ru/bowhead-whale.html</a:t>
            </a:r>
            <a:endParaRPr lang="ru-RU" smtClean="0">
              <a:solidFill>
                <a:srgbClr val="0070C0"/>
              </a:solidFill>
            </a:endParaRPr>
          </a:p>
          <a:p>
            <a:r>
              <a:rPr lang="ru-RU" u="sng" smtClean="0">
                <a:solidFill>
                  <a:srgbClr val="0070C0"/>
                </a:solidFill>
                <a:hlinkClick r:id="rId15"/>
              </a:rPr>
              <a:t>http://www.liveinternet.ru/community/la_fauna/</a:t>
            </a:r>
            <a:endParaRPr lang="ru-RU" smtClean="0">
              <a:solidFill>
                <a:srgbClr val="0070C0"/>
              </a:solidFill>
            </a:endParaRPr>
          </a:p>
          <a:p>
            <a:r>
              <a:rPr lang="ru-RU" u="sng" smtClean="0">
                <a:solidFill>
                  <a:srgbClr val="0070C0"/>
                </a:solidFill>
                <a:hlinkClick r:id="rId16"/>
              </a:rPr>
              <a:t>http://sat-elita.info/prochee/ptichij-bazar-na-saxaline/</a:t>
            </a:r>
            <a:endParaRPr lang="ru-RU" smtClean="0">
              <a:solidFill>
                <a:srgbClr val="0070C0"/>
              </a:solidFill>
            </a:endParaRPr>
          </a:p>
          <a:p>
            <a:r>
              <a:rPr lang="ru-RU" u="sng" smtClean="0">
                <a:solidFill>
                  <a:srgbClr val="0070C0"/>
                </a:solidFill>
                <a:hlinkClick r:id="rId17"/>
              </a:rPr>
              <a:t>http://fotki.yandex.ru/users/lisihka04/view/45853/</a:t>
            </a:r>
            <a:endParaRPr lang="ru-RU" smtClean="0">
              <a:solidFill>
                <a:srgbClr val="0070C0"/>
              </a:solidFill>
            </a:endParaRPr>
          </a:p>
          <a:p>
            <a:r>
              <a:rPr lang="ru-RU" u="sng" smtClean="0">
                <a:solidFill>
                  <a:srgbClr val="0070C0"/>
                </a:solidFill>
                <a:hlinkClick r:id="rId18"/>
              </a:rPr>
              <a:t>http://photo-sever.ru/razvitie-severa.html</a:t>
            </a:r>
            <a:endParaRPr lang="ru-RU" smtClean="0">
              <a:solidFill>
                <a:srgbClr val="0070C0"/>
              </a:solidFill>
            </a:endParaRPr>
          </a:p>
          <a:p>
            <a:r>
              <a:rPr lang="ru-RU" u="sng" smtClean="0">
                <a:solidFill>
                  <a:srgbClr val="0070C0"/>
                </a:solidFill>
                <a:hlinkClick r:id="rId19"/>
              </a:rPr>
              <a:t>http://www.nowosib.com/2012/05/14/</a:t>
            </a:r>
            <a:endParaRPr lang="ru-RU" smtClean="0">
              <a:solidFill>
                <a:srgbClr val="0070C0"/>
              </a:solidFill>
            </a:endParaRPr>
          </a:p>
          <a:p>
            <a:r>
              <a:rPr lang="ru-RU" u="sng" smtClean="0">
                <a:solidFill>
                  <a:srgbClr val="0070C0"/>
                </a:solidFill>
                <a:hlinkClick r:id="rId20"/>
              </a:rPr>
              <a:t>http://gorod.tomsk.ru/index-1292738947.php</a:t>
            </a:r>
            <a:endParaRPr lang="ru-RU" smtClean="0">
              <a:solidFill>
                <a:srgbClr val="0070C0"/>
              </a:solidFill>
            </a:endParaRPr>
          </a:p>
          <a:p>
            <a:r>
              <a:rPr lang="ru-RU" u="sng" smtClean="0">
                <a:solidFill>
                  <a:srgbClr val="0070C0"/>
                </a:solidFill>
                <a:hlinkClick r:id="rId21"/>
              </a:rPr>
              <a:t>http://www.taimyrsky.ru/images/2010/080.htm</a:t>
            </a:r>
            <a:endParaRPr lang="ru-RU" smtClean="0">
              <a:solidFill>
                <a:srgbClr val="0070C0"/>
              </a:solidFill>
            </a:endParaRPr>
          </a:p>
          <a:p>
            <a:r>
              <a:rPr lang="ru-RU" u="sng" smtClean="0">
                <a:solidFill>
                  <a:srgbClr val="0070C0"/>
                </a:solidFill>
                <a:hlinkClick r:id="rId22"/>
              </a:rPr>
              <a:t>http://ponimai.su/cmspage/1942/--------------</a:t>
            </a:r>
            <a:endParaRPr lang="ru-RU" smtClean="0">
              <a:solidFill>
                <a:srgbClr val="0070C0"/>
              </a:solidFill>
            </a:endParaRPr>
          </a:p>
          <a:p>
            <a:r>
              <a:rPr lang="ru-RU" u="sng" smtClean="0">
                <a:solidFill>
                  <a:srgbClr val="0070C0"/>
                </a:solidFill>
                <a:hlinkClick r:id="rId23"/>
              </a:rPr>
              <a:t>http://ru.wikipedia.org/wiki/%C1%E5%EB%FB%E9_%EC%E5%E4%E2%E5%E4%FC</a:t>
            </a:r>
            <a:endParaRPr lang="ru-RU" smtClean="0">
              <a:solidFill>
                <a:srgbClr val="0070C0"/>
              </a:solidFill>
            </a:endParaRPr>
          </a:p>
          <a:p>
            <a:r>
              <a:rPr lang="ru-RU" u="sng" smtClean="0">
                <a:solidFill>
                  <a:srgbClr val="0070C0"/>
                </a:solidFill>
                <a:hlinkClick r:id="rId24"/>
              </a:rPr>
              <a:t>http://photopolygon.com/snaps/details/7912</a:t>
            </a:r>
            <a:endParaRPr lang="ru-RU" smtClean="0">
              <a:solidFill>
                <a:srgbClr val="0070C0"/>
              </a:solidFill>
            </a:endParaRPr>
          </a:p>
          <a:p>
            <a:r>
              <a:rPr lang="ru-RU" smtClean="0">
                <a:solidFill>
                  <a:srgbClr val="0070C0"/>
                </a:solidFill>
                <a:hlinkClick r:id="rId25"/>
              </a:rPr>
              <a:t>http://www.naturall.ru/node/3?page=0%2C1</a:t>
            </a:r>
            <a:endParaRPr lang="ru-RU" smtClean="0">
              <a:solidFill>
                <a:srgbClr val="0070C0"/>
              </a:solidFill>
            </a:endParaRPr>
          </a:p>
          <a:p>
            <a:r>
              <a:rPr lang="en-US" smtClean="0">
                <a:solidFill>
                  <a:srgbClr val="0070C0"/>
                </a:solidFill>
              </a:rPr>
              <a:t>http://www.priroda-amway.ru/reverses/ostrov-vrangelya/</a:t>
            </a:r>
            <a:endParaRPr lang="ru-RU" smtClean="0">
              <a:solidFill>
                <a:srgbClr val="0070C0"/>
              </a:solidFill>
            </a:endParaRPr>
          </a:p>
          <a:p>
            <a:endParaRPr lang="ru-RU" smtClean="0">
              <a:solidFill>
                <a:srgbClr val="0070C0"/>
              </a:solidFill>
            </a:endParaRPr>
          </a:p>
          <a:p>
            <a:r>
              <a:rPr lang="ru-RU" smtClean="0">
                <a:solidFill>
                  <a:srgbClr val="0070C0"/>
                </a:solidFill>
              </a:rPr>
              <a:t> </a:t>
            </a:r>
          </a:p>
          <a:p>
            <a:endParaRPr lang="ru-RU"/>
          </a:p>
        </p:txBody>
      </p:sp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28604"/>
            <a:ext cx="8183880" cy="5608546"/>
          </a:xfrm>
        </p:spPr>
        <p:txBody>
          <a:bodyPr/>
          <a:lstStyle/>
          <a:p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71475" y="500040"/>
          <a:ext cx="7858179" cy="55007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2597"/>
                <a:gridCol w="1122597"/>
                <a:gridCol w="1122597"/>
                <a:gridCol w="1122597"/>
                <a:gridCol w="1122597"/>
                <a:gridCol w="1122597"/>
                <a:gridCol w="1122597"/>
              </a:tblGrid>
              <a:tr h="1375182">
                <a:tc>
                  <a:txBody>
                    <a:bodyPr vert="horz" wrap="square"/>
                    <a:lstStyle/>
                    <a:p>
                      <a:r>
                        <a:rPr lang="ru-RU" sz="400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sz="40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r>
                        <a:rPr lang="ru-RU" sz="400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sz="40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r>
                        <a:rPr lang="ru-RU" sz="4000" smtClean="0">
                          <a:solidFill>
                            <a:schemeClr val="tx1"/>
                          </a:solidFill>
                        </a:rPr>
                        <a:t>Н</a:t>
                      </a:r>
                      <a:endParaRPr lang="ru-RU" sz="40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r>
                        <a:rPr lang="ru-RU" sz="400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sz="40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r>
                        <a:rPr lang="ru-RU" sz="400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sz="40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r>
                        <a:rPr lang="ru-RU" sz="4000" smtClean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sz="40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r>
                        <a:rPr lang="ru-RU" sz="400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sz="40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1375182">
                <a:tc>
                  <a:txBody>
                    <a:bodyPr vert="horz" wrap="square"/>
                    <a:lstStyle/>
                    <a:p>
                      <a:r>
                        <a:rPr lang="ru-RU" sz="4000" smtClean="0"/>
                        <a:t>А</a:t>
                      </a:r>
                      <a:endParaRPr lang="ru-RU" sz="400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r>
                        <a:rPr lang="ru-RU" sz="4000" smtClean="0"/>
                        <a:t>А</a:t>
                      </a:r>
                      <a:endParaRPr lang="ru-RU" sz="400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r>
                        <a:rPr lang="ru-RU" sz="4000" smtClean="0"/>
                        <a:t>И</a:t>
                      </a:r>
                      <a:endParaRPr lang="ru-RU" sz="400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r>
                        <a:rPr lang="ru-RU" sz="4000" smtClean="0"/>
                        <a:t>С</a:t>
                      </a:r>
                      <a:endParaRPr lang="ru-RU" sz="400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r>
                        <a:rPr lang="ru-RU" sz="4000" smtClean="0"/>
                        <a:t>Е</a:t>
                      </a:r>
                      <a:endParaRPr lang="ru-RU" sz="400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r>
                        <a:rPr lang="ru-RU" sz="4000" smtClean="0"/>
                        <a:t>Й</a:t>
                      </a:r>
                      <a:endParaRPr lang="ru-RU" sz="400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r>
                        <a:rPr lang="ru-RU" sz="4000" smtClean="0"/>
                        <a:t>Е</a:t>
                      </a:r>
                      <a:endParaRPr lang="ru-RU" sz="400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1375182">
                <a:tc>
                  <a:txBody>
                    <a:bodyPr vert="horz" wrap="square"/>
                    <a:lstStyle/>
                    <a:p>
                      <a:r>
                        <a:rPr lang="ru-RU" sz="4000" smtClean="0"/>
                        <a:t>Й</a:t>
                      </a:r>
                      <a:endParaRPr lang="ru-RU" sz="400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r>
                        <a:rPr lang="ru-RU" sz="4000" smtClean="0"/>
                        <a:t>К</a:t>
                      </a:r>
                      <a:endParaRPr lang="ru-RU" sz="400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r>
                        <a:rPr lang="ru-RU" sz="4000" smtClean="0"/>
                        <a:t>А</a:t>
                      </a:r>
                      <a:endParaRPr lang="ru-RU" sz="400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r>
                        <a:rPr lang="ru-RU" sz="4000" smtClean="0"/>
                        <a:t>Л</a:t>
                      </a:r>
                      <a:endParaRPr lang="ru-RU" sz="400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r>
                        <a:rPr lang="ru-RU" sz="400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sz="40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r>
                        <a:rPr lang="ru-RU" sz="400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sz="40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r>
                        <a:rPr lang="ru-RU" sz="4000" smtClean="0"/>
                        <a:t>Н</a:t>
                      </a:r>
                      <a:endParaRPr lang="ru-RU" sz="400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1375182">
                <a:tc>
                  <a:txBody>
                    <a:bodyPr vert="horz" wrap="square"/>
                    <a:lstStyle/>
                    <a:p>
                      <a:r>
                        <a:rPr lang="ru-RU" sz="4000" smtClean="0"/>
                        <a:t>В</a:t>
                      </a:r>
                      <a:endParaRPr lang="ru-RU" sz="400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r>
                        <a:rPr lang="ru-RU" sz="4000" smtClean="0"/>
                        <a:t>О</a:t>
                      </a:r>
                      <a:endParaRPr lang="ru-RU" sz="400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r>
                        <a:rPr lang="ru-RU" sz="4000" smtClean="0"/>
                        <a:t>Л</a:t>
                      </a:r>
                      <a:endParaRPr lang="ru-RU" sz="400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r>
                        <a:rPr lang="ru-RU" sz="4000" smtClean="0"/>
                        <a:t>Г</a:t>
                      </a:r>
                      <a:endParaRPr lang="ru-RU" sz="400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r>
                        <a:rPr lang="ru-RU" sz="4000" smtClean="0"/>
                        <a:t>А</a:t>
                      </a:r>
                      <a:endParaRPr lang="ru-RU" sz="400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r>
                        <a:rPr lang="ru-RU" sz="400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40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r>
                        <a:rPr lang="ru-RU" sz="4000" smtClean="0"/>
                        <a:t>А</a:t>
                      </a:r>
                      <a:endParaRPr lang="ru-RU" sz="400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428604"/>
            <a:ext cx="7772400" cy="4429156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5500702"/>
            <a:ext cx="8429684" cy="1000132"/>
          </a:xfrm>
        </p:spPr>
        <p:txBody>
          <a:bodyPr>
            <a:normAutofit/>
          </a:bodyPr>
          <a:lstStyle/>
          <a:p>
            <a:r>
              <a:rPr lang="ru-RU" sz="1800" smtClean="0">
                <a:solidFill>
                  <a:schemeClr val="tx1"/>
                </a:solidFill>
              </a:rPr>
              <a:t>Большая часть Северного Ледовитого океана круглый год покрыта льдом. Толщина льда колеблется от 1 м до 30 м. Арктика – царство льда и снега.</a:t>
            </a:r>
            <a:endParaRPr lang="ru-RU" sz="1800">
              <a:solidFill>
                <a:schemeClr val="tx1"/>
              </a:solidFill>
            </a:endParaRPr>
          </a:p>
        </p:txBody>
      </p:sp>
      <p:pic>
        <p:nvPicPr>
          <p:cNvPr id="4" name="i-main-pic" descr="Картинка 3 из 29003">
            <a:hlinkClick r:id="rId3" tgtFrame="_blank"/>
          </p:cNvPr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357158" y="357166"/>
            <a:ext cx="8429684" cy="5048272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357166"/>
            <a:ext cx="7772400" cy="329184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5500702"/>
            <a:ext cx="8429684" cy="1000132"/>
          </a:xfrm>
        </p:spPr>
        <p:txBody>
          <a:bodyPr>
            <a:normAutofit/>
          </a:bodyPr>
          <a:lstStyle/>
          <a:p>
            <a:r>
              <a:rPr lang="ru-RU" sz="1800" smtClean="0">
                <a:solidFill>
                  <a:schemeClr val="tx1"/>
                </a:solidFill>
              </a:rPr>
              <a:t>Зима – суровое время года. Температура опускается до минус 40 градусов. Дуют сильные ветры. Полгода длится полярная ночь.</a:t>
            </a:r>
            <a:endParaRPr lang="ru-RU" sz="1800">
              <a:solidFill>
                <a:schemeClr val="tx1"/>
              </a:solidFill>
            </a:endParaRPr>
          </a:p>
        </p:txBody>
      </p:sp>
      <p:pic>
        <p:nvPicPr>
          <p:cNvPr id="4" name="i-main-pic" descr="Картинка 8 из 21621">
            <a:hlinkClick r:id="rId3" tgtFrame="_blank"/>
          </p:cNvPr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285720" y="357166"/>
            <a:ext cx="8572560" cy="4976834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428604"/>
            <a:ext cx="7772400" cy="3220402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5429264"/>
            <a:ext cx="8429684" cy="1143008"/>
          </a:xfrm>
        </p:spPr>
        <p:txBody>
          <a:bodyPr/>
          <a:lstStyle/>
          <a:p>
            <a:r>
              <a:rPr lang="ru-RU" smtClean="0">
                <a:solidFill>
                  <a:schemeClr val="tx1"/>
                </a:solidFill>
              </a:rPr>
              <a:t>Только вспышки северного сияния освещают ночное небо.</a:t>
            </a:r>
            <a:endParaRPr lang="ru-RU">
              <a:solidFill>
                <a:schemeClr val="tx1"/>
              </a:solidFill>
            </a:endParaRPr>
          </a:p>
        </p:txBody>
      </p:sp>
      <p:pic>
        <p:nvPicPr>
          <p:cNvPr id="4" name="i-main-pic" descr="Картинка 7 из 51867">
            <a:hlinkClick r:id="rId3" tgtFrame="_blank"/>
          </p:cNvPr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357158" y="285728"/>
            <a:ext cx="8429683" cy="4929222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357166"/>
            <a:ext cx="8429684" cy="4572032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5357826"/>
            <a:ext cx="8501122" cy="1143008"/>
          </a:xfrm>
        </p:spPr>
        <p:txBody>
          <a:bodyPr>
            <a:normAutofit/>
          </a:bodyPr>
          <a:lstStyle/>
          <a:p>
            <a:r>
              <a:rPr lang="ru-RU" sz="1800" smtClean="0">
                <a:solidFill>
                  <a:schemeClr val="tx1"/>
                </a:solidFill>
              </a:rPr>
              <a:t>Летом солнце не заходит за горизонт. Наступает полярный день.</a:t>
            </a:r>
          </a:p>
          <a:p>
            <a:r>
              <a:rPr lang="ru-RU" sz="1800" smtClean="0">
                <a:solidFill>
                  <a:schemeClr val="tx1"/>
                </a:solidFill>
              </a:rPr>
              <a:t>Но лучи солнца лишь скользят по поверхности Земли. По побережью почва полностью не оттаивает.</a:t>
            </a:r>
            <a:endParaRPr lang="ru-RU" sz="1800">
              <a:solidFill>
                <a:schemeClr val="tx1"/>
              </a:solidFill>
            </a:endParaRPr>
          </a:p>
        </p:txBody>
      </p:sp>
      <p:pic>
        <p:nvPicPr>
          <p:cNvPr id="4" name="i-main-pic" descr="Картинка 8 из 18547">
            <a:hlinkClick r:id="rId3" tgtFrame="_blank"/>
          </p:cNvPr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285720" y="357166"/>
            <a:ext cx="8572560" cy="4719659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500042"/>
            <a:ext cx="7772400" cy="4429156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5143512"/>
            <a:ext cx="8572560" cy="1357322"/>
          </a:xfrm>
        </p:spPr>
        <p:txBody>
          <a:bodyPr>
            <a:normAutofit/>
          </a:bodyPr>
          <a:lstStyle/>
          <a:p>
            <a:r>
              <a:rPr lang="ru-RU" sz="1800" smtClean="0">
                <a:solidFill>
                  <a:schemeClr val="tx1"/>
                </a:solidFill>
              </a:rPr>
              <a:t>На камнях вдоль побережья и скалах встречаются лишайники. Они похожи на накипь. Их называют накипными.</a:t>
            </a:r>
            <a:endParaRPr lang="ru-RU" sz="1800">
              <a:solidFill>
                <a:schemeClr val="tx1"/>
              </a:solidFill>
            </a:endParaRPr>
          </a:p>
        </p:txBody>
      </p:sp>
      <p:pic>
        <p:nvPicPr>
          <p:cNvPr id="4" name="i-main-pic" descr="Картинка 36 из 18547">
            <a:hlinkClick r:id="rId3" tgtFrame="_blank"/>
          </p:cNvPr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357159" y="357166"/>
            <a:ext cx="4500593" cy="4429156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5" name="i-main-pic" descr="Картинка 25 из 61137">
            <a:hlinkClick r:id="rId5" tgtFrame="_blank"/>
          </p:cNvPr>
          <p:cNvPicPr/>
          <p:nvPr/>
        </p:nvPicPr>
        <p:blipFill>
          <a:blip r:embed="rId4"/>
          <a:stretch>
            <a:fillRect/>
          </a:stretch>
        </p:blipFill>
        <p:spPr bwMode="auto">
          <a:xfrm>
            <a:off x="5000628" y="357167"/>
            <a:ext cx="3857652" cy="4429155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500042"/>
            <a:ext cx="7772400" cy="4071966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5429264"/>
            <a:ext cx="8501122" cy="1071570"/>
          </a:xfrm>
        </p:spPr>
        <p:txBody>
          <a:bodyPr>
            <a:normAutofit/>
          </a:bodyPr>
          <a:lstStyle/>
          <a:p>
            <a:r>
              <a:rPr lang="ru-RU" smtClean="0">
                <a:solidFill>
                  <a:schemeClr val="tx1"/>
                </a:solidFill>
              </a:rPr>
              <a:t>Мох ( слева ). Вдоль побережья можно встретить карликовую берёзу, полностью спрятанную в мох ( справа ).</a:t>
            </a:r>
            <a:endParaRPr lang="ru-RU">
              <a:solidFill>
                <a:schemeClr val="tx1"/>
              </a:solidFill>
            </a:endParaRPr>
          </a:p>
        </p:txBody>
      </p:sp>
      <p:pic>
        <p:nvPicPr>
          <p:cNvPr id="4" name="i-main-pic" descr="Картинка 1 из 155213">
            <a:hlinkClick r:id="rId3" tgtFrame="_blank"/>
          </p:cNvPr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285720" y="357166"/>
            <a:ext cx="3786213" cy="4714909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5" name="i-main-pic" descr="Картинка 25 из 2578">
            <a:hlinkClick r:id="rId5" tgtFrame="_blank"/>
          </p:cNvPr>
          <p:cNvPicPr/>
          <p:nvPr/>
        </p:nvPicPr>
        <p:blipFill>
          <a:blip r:embed="rId4"/>
          <a:stretch>
            <a:fillRect/>
          </a:stretch>
        </p:blipFill>
        <p:spPr bwMode="auto">
          <a:xfrm>
            <a:off x="4286248" y="357166"/>
            <a:ext cx="4572032" cy="4643470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_rels/theme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r="http://schemas.openxmlformats.org/officeDocument/2006/relationships"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Arial"/>
        <a:cs typeface="Arial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Arial"/>
        <a:cs typeface="Arial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Template>Aspect</Template>
  <Company>Grizli777</Company>
  <PresentationFormat>On-screen Show (4:3)</PresentationFormat>
  <Paragraphs>64</Paragraphs>
  <Slides>26</Slides>
  <Notes>0</Notes>
  <TotalTime>464</TotalTime>
  <HiddenSlides>0</HiddenSlides>
  <MMClips>0</MMClips>
  <ScaleCrop>0</ScaleCrop>
  <HeadingPairs>
    <vt:vector baseType="variant" size="6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baseType="lpstr" size="30">
      <vt:lpstr>Arial</vt:lpstr>
      <vt:lpstr>Verdana</vt:lpstr>
      <vt:lpstr>Wingdings 2</vt:lpstr>
      <vt:lpstr>Аспект</vt:lpstr>
      <vt:lpstr>Зона арктических пустыньАвтор презентации Бурякова Елена Анатольевна учитель начальных классов лицея № 344 Санкт - Петербурга</vt:lpstr>
      <vt:lpstr>Урок № 29Тема : Зона арктических пустыньЭтап урока: работа над новым материаломЦели презентации :1.  Иллюстрировать наглядными средствами информацию.2.  Формировать познавательную активность.3.  Расширять знания учащихся.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При создании презентации использовался материал :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Зона арктических пустынь</dc:title>
  <dc:creator>Лена</dc:creator>
  <cp:lastModifiedBy>Лена</cp:lastModifiedBy>
  <cp:revision>54</cp:revision>
  <dcterms:created xsi:type="dcterms:W3CDTF">2012-08-02T13:14:34Z</dcterms:created>
  <dcterms:modified xsi:type="dcterms:W3CDTF">2022-11-27T17:15:07Z</dcterms:modified>
</cp:coreProperties>
</file>