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72" r:id="rId6"/>
    <p:sldId id="262" r:id="rId7"/>
    <p:sldId id="274" r:id="rId8"/>
    <p:sldId id="275" r:id="rId9"/>
    <p:sldId id="269" r:id="rId10"/>
    <p:sldId id="273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6" r:id="rId19"/>
    <p:sldId id="287" r:id="rId20"/>
    <p:sldId id="288" r:id="rId21"/>
    <p:sldId id="289" r:id="rId22"/>
    <p:sldId id="290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CA8A4"/>
    <a:srgbClr val="0FC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0" autoAdjust="0"/>
    <p:restoredTop sz="94660"/>
  </p:normalViewPr>
  <p:slideViewPr>
    <p:cSldViewPr snapToGrid="0">
      <p:cViewPr>
        <p:scale>
          <a:sx n="80" d="100"/>
          <a:sy n="80" d="100"/>
        </p:scale>
        <p:origin x="180" y="-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8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385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293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2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384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622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36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30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832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6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797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802AB-B53F-489B-9828-71B5F6F7FC0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B24C0-B4B0-4BA2-B341-C83EAC3AB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67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>
            <a:normAutofit/>
          </a:bodyPr>
          <a:lstStyle/>
          <a:p>
            <a:r>
              <a:rPr lang="ru-RU" sz="7200" dirty="0">
                <a:solidFill>
                  <a:srgbClr val="002060"/>
                </a:solidFill>
              </a:rPr>
              <a:t>Артикуляция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2460990" y="391067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4617155">
            <a:off x="9549778" y="2854731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10863714" y="572201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8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3 частых заблуждения об исправлении речи</a:t>
            </a: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 rot="14617155">
            <a:off x="10863714" y="572201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4617155">
            <a:off x="8915465" y="405745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852617" y="2093845"/>
            <a:ext cx="10515599" cy="4351337"/>
            <a:chOff x="838200" y="1825625"/>
            <a:chExt cx="10515599" cy="4351337"/>
          </a:xfrm>
        </p:grpSpPr>
        <p:sp>
          <p:nvSpPr>
            <p:cNvPr id="12" name="Полилиния 11"/>
            <p:cNvSpPr/>
            <p:nvPr/>
          </p:nvSpPr>
          <p:spPr>
            <a:xfrm>
              <a:off x="838200" y="1825625"/>
              <a:ext cx="8938260" cy="1305401"/>
            </a:xfrm>
            <a:custGeom>
              <a:avLst/>
              <a:gdLst>
                <a:gd name="connsiteX0" fmla="*/ 0 w 8938260"/>
                <a:gd name="connsiteY0" fmla="*/ 130540 h 1305401"/>
                <a:gd name="connsiteX1" fmla="*/ 130540 w 8938260"/>
                <a:gd name="connsiteY1" fmla="*/ 0 h 1305401"/>
                <a:gd name="connsiteX2" fmla="*/ 8807720 w 8938260"/>
                <a:gd name="connsiteY2" fmla="*/ 0 h 1305401"/>
                <a:gd name="connsiteX3" fmla="*/ 8938260 w 8938260"/>
                <a:gd name="connsiteY3" fmla="*/ 130540 h 1305401"/>
                <a:gd name="connsiteX4" fmla="*/ 8938260 w 8938260"/>
                <a:gd name="connsiteY4" fmla="*/ 1174861 h 1305401"/>
                <a:gd name="connsiteX5" fmla="*/ 8807720 w 8938260"/>
                <a:gd name="connsiteY5" fmla="*/ 1305401 h 1305401"/>
                <a:gd name="connsiteX6" fmla="*/ 130540 w 8938260"/>
                <a:gd name="connsiteY6" fmla="*/ 1305401 h 1305401"/>
                <a:gd name="connsiteX7" fmla="*/ 0 w 8938260"/>
                <a:gd name="connsiteY7" fmla="*/ 1174861 h 1305401"/>
                <a:gd name="connsiteX8" fmla="*/ 0 w 8938260"/>
                <a:gd name="connsiteY8" fmla="*/ 130540 h 130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38260" h="1305401">
                  <a:moveTo>
                    <a:pt x="0" y="130540"/>
                  </a:moveTo>
                  <a:cubicBezTo>
                    <a:pt x="0" y="58445"/>
                    <a:pt x="58445" y="0"/>
                    <a:pt x="130540" y="0"/>
                  </a:cubicBezTo>
                  <a:lnTo>
                    <a:pt x="8807720" y="0"/>
                  </a:lnTo>
                  <a:cubicBezTo>
                    <a:pt x="8879815" y="0"/>
                    <a:pt x="8938260" y="58445"/>
                    <a:pt x="8938260" y="130540"/>
                  </a:cubicBezTo>
                  <a:lnTo>
                    <a:pt x="8938260" y="1174861"/>
                  </a:lnTo>
                  <a:cubicBezTo>
                    <a:pt x="8938260" y="1246956"/>
                    <a:pt x="8879815" y="1305401"/>
                    <a:pt x="8807720" y="1305401"/>
                  </a:cubicBezTo>
                  <a:lnTo>
                    <a:pt x="130540" y="1305401"/>
                  </a:lnTo>
                  <a:cubicBezTo>
                    <a:pt x="58445" y="1305401"/>
                    <a:pt x="0" y="1246956"/>
                    <a:pt x="0" y="1174861"/>
                  </a:cubicBezTo>
                  <a:lnTo>
                    <a:pt x="0" y="130540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3004" tIns="103004" rIns="1435167" bIns="103004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0" i="0" kern="1200" dirty="0" smtClean="0"/>
                <a:t>Для исправления речи требуется </a:t>
              </a:r>
              <a:r>
                <a:rPr lang="ru-RU" sz="1700" b="1" i="0" kern="1200" dirty="0" smtClean="0"/>
                <a:t>много времени</a:t>
              </a:r>
              <a:r>
                <a:rPr lang="ru-RU" sz="1700" b="0" i="0" kern="1200" dirty="0" smtClean="0"/>
                <a:t>. Большинство людей уверены, что постановка фонем отнимает время. Но это не так. Среднее занятие по логопедии занимает 40-45 минут. Продолжительность занятий будет зависеть от упорства и степени сложности нарушения.</a:t>
              </a:r>
              <a:endParaRPr lang="ru-RU" sz="17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1626869" y="3348593"/>
              <a:ext cx="8938260" cy="1305401"/>
            </a:xfrm>
            <a:custGeom>
              <a:avLst/>
              <a:gdLst>
                <a:gd name="connsiteX0" fmla="*/ 0 w 8938260"/>
                <a:gd name="connsiteY0" fmla="*/ 130540 h 1305401"/>
                <a:gd name="connsiteX1" fmla="*/ 130540 w 8938260"/>
                <a:gd name="connsiteY1" fmla="*/ 0 h 1305401"/>
                <a:gd name="connsiteX2" fmla="*/ 8807720 w 8938260"/>
                <a:gd name="connsiteY2" fmla="*/ 0 h 1305401"/>
                <a:gd name="connsiteX3" fmla="*/ 8938260 w 8938260"/>
                <a:gd name="connsiteY3" fmla="*/ 130540 h 1305401"/>
                <a:gd name="connsiteX4" fmla="*/ 8938260 w 8938260"/>
                <a:gd name="connsiteY4" fmla="*/ 1174861 h 1305401"/>
                <a:gd name="connsiteX5" fmla="*/ 8807720 w 8938260"/>
                <a:gd name="connsiteY5" fmla="*/ 1305401 h 1305401"/>
                <a:gd name="connsiteX6" fmla="*/ 130540 w 8938260"/>
                <a:gd name="connsiteY6" fmla="*/ 1305401 h 1305401"/>
                <a:gd name="connsiteX7" fmla="*/ 0 w 8938260"/>
                <a:gd name="connsiteY7" fmla="*/ 1174861 h 1305401"/>
                <a:gd name="connsiteX8" fmla="*/ 0 w 8938260"/>
                <a:gd name="connsiteY8" fmla="*/ 130540 h 130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38260" h="1305401">
                  <a:moveTo>
                    <a:pt x="0" y="130540"/>
                  </a:moveTo>
                  <a:cubicBezTo>
                    <a:pt x="0" y="58445"/>
                    <a:pt x="58445" y="0"/>
                    <a:pt x="130540" y="0"/>
                  </a:cubicBezTo>
                  <a:lnTo>
                    <a:pt x="8807720" y="0"/>
                  </a:lnTo>
                  <a:cubicBezTo>
                    <a:pt x="8879815" y="0"/>
                    <a:pt x="8938260" y="58445"/>
                    <a:pt x="8938260" y="130540"/>
                  </a:cubicBezTo>
                  <a:lnTo>
                    <a:pt x="8938260" y="1174861"/>
                  </a:lnTo>
                  <a:cubicBezTo>
                    <a:pt x="8938260" y="1246956"/>
                    <a:pt x="8879815" y="1305401"/>
                    <a:pt x="8807720" y="1305401"/>
                  </a:cubicBezTo>
                  <a:lnTo>
                    <a:pt x="130540" y="1305401"/>
                  </a:lnTo>
                  <a:cubicBezTo>
                    <a:pt x="58445" y="1305401"/>
                    <a:pt x="0" y="1246956"/>
                    <a:pt x="0" y="1174861"/>
                  </a:cubicBezTo>
                  <a:lnTo>
                    <a:pt x="0" y="130540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3004" tIns="103004" rIns="1740185" bIns="103004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0" i="0" kern="1200" dirty="0" smtClean="0"/>
                <a:t>Занятия у логопеда — </a:t>
              </a:r>
              <a:r>
                <a:rPr lang="ru-RU" sz="1700" b="1" i="0" kern="1200" dirty="0" smtClean="0"/>
                <a:t>это дорого</a:t>
              </a:r>
              <a:r>
                <a:rPr lang="ru-RU" sz="1700" b="0" i="0" kern="1200" dirty="0" smtClean="0"/>
                <a:t>. На трудовой бирже вы сможете найти специалиста, стоимость занятия у которого вам подходит. Не всегда те, у кого самые высокие цены, являются высококлассными специалистами.</a:t>
              </a:r>
              <a:endParaRPr lang="ru-RU" sz="1700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2415539" y="4871561"/>
              <a:ext cx="8938260" cy="1305401"/>
            </a:xfrm>
            <a:custGeom>
              <a:avLst/>
              <a:gdLst>
                <a:gd name="connsiteX0" fmla="*/ 0 w 8938260"/>
                <a:gd name="connsiteY0" fmla="*/ 130540 h 1305401"/>
                <a:gd name="connsiteX1" fmla="*/ 130540 w 8938260"/>
                <a:gd name="connsiteY1" fmla="*/ 0 h 1305401"/>
                <a:gd name="connsiteX2" fmla="*/ 8807720 w 8938260"/>
                <a:gd name="connsiteY2" fmla="*/ 0 h 1305401"/>
                <a:gd name="connsiteX3" fmla="*/ 8938260 w 8938260"/>
                <a:gd name="connsiteY3" fmla="*/ 130540 h 1305401"/>
                <a:gd name="connsiteX4" fmla="*/ 8938260 w 8938260"/>
                <a:gd name="connsiteY4" fmla="*/ 1174861 h 1305401"/>
                <a:gd name="connsiteX5" fmla="*/ 8807720 w 8938260"/>
                <a:gd name="connsiteY5" fmla="*/ 1305401 h 1305401"/>
                <a:gd name="connsiteX6" fmla="*/ 130540 w 8938260"/>
                <a:gd name="connsiteY6" fmla="*/ 1305401 h 1305401"/>
                <a:gd name="connsiteX7" fmla="*/ 0 w 8938260"/>
                <a:gd name="connsiteY7" fmla="*/ 1174861 h 1305401"/>
                <a:gd name="connsiteX8" fmla="*/ 0 w 8938260"/>
                <a:gd name="connsiteY8" fmla="*/ 130540 h 130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38260" h="1305401">
                  <a:moveTo>
                    <a:pt x="0" y="130540"/>
                  </a:moveTo>
                  <a:cubicBezTo>
                    <a:pt x="0" y="58445"/>
                    <a:pt x="58445" y="0"/>
                    <a:pt x="130540" y="0"/>
                  </a:cubicBezTo>
                  <a:lnTo>
                    <a:pt x="8807720" y="0"/>
                  </a:lnTo>
                  <a:cubicBezTo>
                    <a:pt x="8879815" y="0"/>
                    <a:pt x="8938260" y="58445"/>
                    <a:pt x="8938260" y="130540"/>
                  </a:cubicBezTo>
                  <a:lnTo>
                    <a:pt x="8938260" y="1174861"/>
                  </a:lnTo>
                  <a:cubicBezTo>
                    <a:pt x="8938260" y="1246956"/>
                    <a:pt x="8879815" y="1305401"/>
                    <a:pt x="8807720" y="1305401"/>
                  </a:cubicBezTo>
                  <a:lnTo>
                    <a:pt x="130540" y="1305401"/>
                  </a:lnTo>
                  <a:cubicBezTo>
                    <a:pt x="58445" y="1305401"/>
                    <a:pt x="0" y="1246956"/>
                    <a:pt x="0" y="1174861"/>
                  </a:cubicBezTo>
                  <a:lnTo>
                    <a:pt x="0" y="130540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3004" tIns="103004" rIns="1740185" bIns="103004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1" i="0" kern="1200" smtClean="0"/>
                <a:t>Мне это не поможет</a:t>
              </a:r>
              <a:r>
                <a:rPr lang="ru-RU" sz="1700" b="0" i="0" kern="1200" smtClean="0"/>
                <a:t>. Пожалуй, это самое большое заблуждение. Если вы решили усовершенствовать свою речь, хотите избавиться от комплексов, то все возможно.</a:t>
              </a:r>
              <a:endParaRPr lang="ru-RU" sz="1700" kern="1200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8927949" y="2815554"/>
              <a:ext cx="848510" cy="848510"/>
            </a:xfrm>
            <a:custGeom>
              <a:avLst/>
              <a:gdLst>
                <a:gd name="connsiteX0" fmla="*/ 0 w 848510"/>
                <a:gd name="connsiteY0" fmla="*/ 466681 h 848510"/>
                <a:gd name="connsiteX1" fmla="*/ 190915 w 848510"/>
                <a:gd name="connsiteY1" fmla="*/ 466681 h 848510"/>
                <a:gd name="connsiteX2" fmla="*/ 190915 w 848510"/>
                <a:gd name="connsiteY2" fmla="*/ 0 h 848510"/>
                <a:gd name="connsiteX3" fmla="*/ 657595 w 848510"/>
                <a:gd name="connsiteY3" fmla="*/ 0 h 848510"/>
                <a:gd name="connsiteX4" fmla="*/ 657595 w 848510"/>
                <a:gd name="connsiteY4" fmla="*/ 466681 h 848510"/>
                <a:gd name="connsiteX5" fmla="*/ 848510 w 848510"/>
                <a:gd name="connsiteY5" fmla="*/ 466681 h 848510"/>
                <a:gd name="connsiteX6" fmla="*/ 424255 w 848510"/>
                <a:gd name="connsiteY6" fmla="*/ 848510 h 848510"/>
                <a:gd name="connsiteX7" fmla="*/ 0 w 848510"/>
                <a:gd name="connsiteY7" fmla="*/ 466681 h 848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8510" h="848510">
                  <a:moveTo>
                    <a:pt x="0" y="466681"/>
                  </a:moveTo>
                  <a:lnTo>
                    <a:pt x="190915" y="466681"/>
                  </a:lnTo>
                  <a:lnTo>
                    <a:pt x="190915" y="0"/>
                  </a:lnTo>
                  <a:lnTo>
                    <a:pt x="657595" y="0"/>
                  </a:lnTo>
                  <a:lnTo>
                    <a:pt x="657595" y="466681"/>
                  </a:lnTo>
                  <a:lnTo>
                    <a:pt x="848510" y="466681"/>
                  </a:lnTo>
                  <a:lnTo>
                    <a:pt x="424255" y="848510"/>
                  </a:lnTo>
                  <a:lnTo>
                    <a:pt x="0" y="466681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02060"/>
              </a:solidFill>
            </a:ln>
          </p:spPr>
          <p:style>
            <a:lnRef idx="2">
              <a:schemeClr val="accent5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6635" tIns="45720" rIns="236635" bIns="255726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9716619" y="4329820"/>
              <a:ext cx="848510" cy="848510"/>
            </a:xfrm>
            <a:custGeom>
              <a:avLst/>
              <a:gdLst>
                <a:gd name="connsiteX0" fmla="*/ 0 w 848510"/>
                <a:gd name="connsiteY0" fmla="*/ 466681 h 848510"/>
                <a:gd name="connsiteX1" fmla="*/ 190915 w 848510"/>
                <a:gd name="connsiteY1" fmla="*/ 466681 h 848510"/>
                <a:gd name="connsiteX2" fmla="*/ 190915 w 848510"/>
                <a:gd name="connsiteY2" fmla="*/ 0 h 848510"/>
                <a:gd name="connsiteX3" fmla="*/ 657595 w 848510"/>
                <a:gd name="connsiteY3" fmla="*/ 0 h 848510"/>
                <a:gd name="connsiteX4" fmla="*/ 657595 w 848510"/>
                <a:gd name="connsiteY4" fmla="*/ 466681 h 848510"/>
                <a:gd name="connsiteX5" fmla="*/ 848510 w 848510"/>
                <a:gd name="connsiteY5" fmla="*/ 466681 h 848510"/>
                <a:gd name="connsiteX6" fmla="*/ 424255 w 848510"/>
                <a:gd name="connsiteY6" fmla="*/ 848510 h 848510"/>
                <a:gd name="connsiteX7" fmla="*/ 0 w 848510"/>
                <a:gd name="connsiteY7" fmla="*/ 466681 h 848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8510" h="848510">
                  <a:moveTo>
                    <a:pt x="0" y="466681"/>
                  </a:moveTo>
                  <a:lnTo>
                    <a:pt x="190915" y="466681"/>
                  </a:lnTo>
                  <a:lnTo>
                    <a:pt x="190915" y="0"/>
                  </a:lnTo>
                  <a:lnTo>
                    <a:pt x="657595" y="0"/>
                  </a:lnTo>
                  <a:lnTo>
                    <a:pt x="657595" y="466681"/>
                  </a:lnTo>
                  <a:lnTo>
                    <a:pt x="848510" y="466681"/>
                  </a:lnTo>
                  <a:lnTo>
                    <a:pt x="424255" y="848510"/>
                  </a:lnTo>
                  <a:lnTo>
                    <a:pt x="0" y="466681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rgbClr val="002060"/>
              </a:solidFill>
            </a:ln>
          </p:spPr>
          <p:style>
            <a:lnRef idx="2">
              <a:schemeClr val="accent5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6635" tIns="45720" rIns="236635" bIns="255726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/>
            </a:p>
          </p:txBody>
        </p:sp>
      </p:grpSp>
      <p:sp>
        <p:nvSpPr>
          <p:cNvPr id="17" name="Прямоугольник 16"/>
          <p:cNvSpPr/>
          <p:nvPr/>
        </p:nvSpPr>
        <p:spPr>
          <a:xfrm rot="14617155">
            <a:off x="10064675" y="2206437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14617155">
            <a:off x="1200600" y="392609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14617155">
            <a:off x="11384627" y="4710153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24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Упражнения </a:t>
            </a:r>
            <a:r>
              <a:rPr lang="ru-RU" dirty="0">
                <a:solidFill>
                  <a:schemeClr val="bg1"/>
                </a:solidFill>
              </a:rPr>
              <a:t>на улучшение артикуляции </a:t>
            </a: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1795"/>
            <a:ext cx="10530016" cy="41751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Каждое из упражнений направлено на тренировку мышц речевого аппарата и улучшение их подвижности. При выполнении важно уделить особенное внимание тому, что нагрузка должна направляться на конкретные группы мышц. </a:t>
            </a:r>
            <a:r>
              <a:rPr lang="ru-RU" dirty="0" smtClean="0"/>
              <a:t>Перед </a:t>
            </a:r>
            <a:r>
              <a:rPr lang="ru-RU" dirty="0"/>
              <a:t>выполнением упражнений обязательно нужно выполнить </a:t>
            </a:r>
            <a:r>
              <a:rPr lang="ru-RU" b="1" i="1" dirty="0"/>
              <a:t>разогревающую гимнастику </a:t>
            </a:r>
            <a:r>
              <a:rPr lang="ru-RU" dirty="0"/>
              <a:t>речевого аппарата. Уделить ей можно всего 5-7 минут, но качество практики улучшится существенно.</a:t>
            </a:r>
          </a:p>
        </p:txBody>
      </p:sp>
      <p:sp>
        <p:nvSpPr>
          <p:cNvPr id="17" name="Прямоугольник 16"/>
          <p:cNvSpPr/>
          <p:nvPr/>
        </p:nvSpPr>
        <p:spPr>
          <a:xfrm rot="14617155">
            <a:off x="5492513" y="5305788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106602" y="2214675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74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marL="571500" indent="-571500" algn="ctr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Артикуляционная гимнастика</a:t>
            </a: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1795"/>
            <a:ext cx="10530016" cy="41751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u="sng" dirty="0"/>
              <a:t>Гимнастика для щёк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Втягивание и раздувание щёк поочерёдно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Перегонка воздуха из одной щеки сначала в другую щёку, затем под нижнюю губу, затем под верхнюю губу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Напряжение щёк и губ с попыткой выталкивания из ротовой полости воздуха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Втягивание щёк и одновременное смыкание и размыкание </a:t>
            </a:r>
            <a:r>
              <a:rPr lang="ru-RU" dirty="0" smtClean="0"/>
              <a:t>губ</a:t>
            </a:r>
          </a:p>
          <a:p>
            <a:pPr marL="0" indent="0">
              <a:buNone/>
            </a:pPr>
            <a:r>
              <a:rPr lang="ru-RU" b="1" u="sng" dirty="0"/>
              <a:t>Гимнастика нижней челюсти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Упор кулаками в нижнюю челюсть и давление челюстью на кулаки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Различные движения нижней челюстью: вверх-вниз, назад-вперёд, круговые</a:t>
            </a:r>
          </a:p>
        </p:txBody>
      </p:sp>
      <p:sp>
        <p:nvSpPr>
          <p:cNvPr id="17" name="Прямоугольник 16"/>
          <p:cNvSpPr/>
          <p:nvPr/>
        </p:nvSpPr>
        <p:spPr>
          <a:xfrm rot="14617155">
            <a:off x="6019800" y="574522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106602" y="2214675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37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marL="571500" indent="-571500" algn="ctr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Артикуляционная гимнастика</a:t>
            </a: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1795"/>
            <a:ext cx="10530016" cy="4175168"/>
          </a:xfrm>
        </p:spPr>
        <p:txBody>
          <a:bodyPr>
            <a:normAutofit fontScale="70000" lnSpcReduction="20000"/>
          </a:bodyPr>
          <a:lstStyle/>
          <a:p>
            <a:pPr marL="0" indent="0" fontAlgn="base">
              <a:buNone/>
            </a:pPr>
            <a:r>
              <a:rPr lang="ru-RU" b="1" u="sng" dirty="0"/>
              <a:t>Гимнастика мягкого нёба</a:t>
            </a:r>
          </a:p>
          <a:p>
            <a:pPr fontAlgn="base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Зевание с открытым ртом</a:t>
            </a:r>
          </a:p>
          <a:p>
            <a:pPr fontAlgn="base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Движения языком, собранным в «лопатку» до мягкого </a:t>
            </a:r>
            <a:r>
              <a:rPr lang="ru-RU" dirty="0" smtClean="0"/>
              <a:t>нёба</a:t>
            </a:r>
          </a:p>
          <a:p>
            <a:pPr fontAlgn="base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 smtClean="0"/>
              <a:t>Произношение </a:t>
            </a:r>
            <a:r>
              <a:rPr lang="ru-RU" dirty="0"/>
              <a:t>гласных звуков с позёвываниями</a:t>
            </a:r>
          </a:p>
          <a:p>
            <a:pPr marL="0" indent="0" fontAlgn="base">
              <a:buNone/>
            </a:pPr>
            <a:r>
              <a:rPr lang="ru-RU" b="1" u="sng" dirty="0" smtClean="0"/>
              <a:t>Гимнастика </a:t>
            </a:r>
            <a:r>
              <a:rPr lang="ru-RU" b="1" u="sng" dirty="0"/>
              <a:t>губ</a:t>
            </a:r>
          </a:p>
          <a:p>
            <a:pPr fontAlgn="base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Напряжённая улыбка с сомкнутыми зубами и вытягивание губ трубочкой</a:t>
            </a:r>
          </a:p>
          <a:p>
            <a:pPr fontAlgn="base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Различные движения губ с сомкнутыми </a:t>
            </a:r>
            <a:r>
              <a:rPr lang="ru-RU" dirty="0" smtClean="0"/>
              <a:t>зубами</a:t>
            </a:r>
            <a:endParaRPr lang="ru-RU" dirty="0"/>
          </a:p>
          <a:p>
            <a:pPr fontAlgn="base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 err="1"/>
              <a:t>Пожёвывание</a:t>
            </a:r>
            <a:r>
              <a:rPr lang="ru-RU" dirty="0"/>
              <a:t> губ</a:t>
            </a:r>
          </a:p>
          <a:p>
            <a:pPr marL="0" indent="0" fontAlgn="base">
              <a:buNone/>
            </a:pPr>
            <a:r>
              <a:rPr lang="ru-RU" b="1" u="sng" dirty="0" smtClean="0"/>
              <a:t>Гимнастика </a:t>
            </a:r>
            <a:r>
              <a:rPr lang="ru-RU" b="1" u="sng" dirty="0"/>
              <a:t>языка</a:t>
            </a:r>
          </a:p>
          <a:p>
            <a:pPr fontAlgn="base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Вращение языком по кругу в пространстве между губами и </a:t>
            </a:r>
            <a:r>
              <a:rPr lang="ru-RU" dirty="0" smtClean="0"/>
              <a:t>зубами. </a:t>
            </a:r>
            <a:r>
              <a:rPr lang="ru-RU" dirty="0" err="1" smtClean="0"/>
              <a:t>Пожёвывание</a:t>
            </a:r>
            <a:r>
              <a:rPr lang="ru-RU" dirty="0" smtClean="0"/>
              <a:t> </a:t>
            </a:r>
            <a:r>
              <a:rPr lang="ru-RU" dirty="0"/>
              <a:t>языка</a:t>
            </a:r>
          </a:p>
          <a:p>
            <a:pPr fontAlgn="base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/>
              <a:t>Похлопывание языка губами</a:t>
            </a:r>
          </a:p>
        </p:txBody>
      </p:sp>
      <p:sp>
        <p:nvSpPr>
          <p:cNvPr id="17" name="Прямоугольник 16"/>
          <p:cNvSpPr/>
          <p:nvPr/>
        </p:nvSpPr>
        <p:spPr>
          <a:xfrm rot="14617155">
            <a:off x="7420231" y="3265638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106602" y="2214675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marL="571500" indent="-571500" algn="ctr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Упражнение 1</a:t>
            </a: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1795"/>
            <a:ext cx="7292546" cy="4175168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dirty="0"/>
              <a:t>Упражнение на чувствование кончика языка – его твёрдости и активности в произношении. Для этого используйте своё воображение: представьте, что ваш язык — это маленький молоточек. Затем побейте его кончиком по зубам , проговаривая: да-да-да-да-да. После этого потренируйтесь в произношении букв «Т-Д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106602" y="2214675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static9.depositphotos.com/1017573/1122/i/950/depositphotos_11226236-stock-photo-boy-looking-through-a-magnify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197" y="2183847"/>
            <a:ext cx="2877465" cy="4316198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51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marL="571500" indent="-571500" algn="ctr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bg1"/>
                </a:solidFill>
              </a:rPr>
              <a:t>Упражнение </a:t>
            </a:r>
            <a:r>
              <a:rPr lang="ru-RU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1795"/>
            <a:ext cx="10530016" cy="417516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Упражнение для освобождения гортани и языка. Суть его заключается в том, что нужно быстро сделать короткий вдох носом и полностью выдохнуть через рот. Выдох также должен быть резким и должен сопровождаться звуком «Фу». Это же упражнение можно дополнить упражнением на укрепление мышц гортани: несколько раз произносите буквы «К-Г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106602" y="2214675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66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pPr algn="ctr" fontAlgn="base"/>
            <a:r>
              <a:rPr lang="ru-RU" dirty="0">
                <a:solidFill>
                  <a:schemeClr val="bg1"/>
                </a:solidFill>
              </a:rPr>
              <a:t>Упражнение </a:t>
            </a:r>
            <a:r>
              <a:rPr lang="ru-RU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1795"/>
            <a:ext cx="5426677" cy="417516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Упражнение на быструю активацию губных мышц. Нужно надуть щёки и сбросить набранный воздух резким хлопком через сжатые губы, одновременно энергично произнося буквы «П-Б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 rot="14617155">
            <a:off x="7420231" y="3265638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106602" y="2214675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s://cdn.popbela.com/content-images/post/20171201/sant-magazine-aefeb58aef04834dcf397f13fe219e8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4" r="16986"/>
          <a:stretch/>
        </p:blipFill>
        <p:spPr bwMode="auto">
          <a:xfrm>
            <a:off x="6386321" y="2404168"/>
            <a:ext cx="4810897" cy="3651352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97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pPr algn="ctr" fontAlgn="base"/>
            <a:r>
              <a:rPr lang="ru-RU" dirty="0">
                <a:solidFill>
                  <a:schemeClr val="bg1"/>
                </a:solidFill>
              </a:rPr>
              <a:t>Упражнение </a:t>
            </a:r>
            <a:r>
              <a:rPr lang="ru-RU" dirty="0" smtClean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1795"/>
            <a:ext cx="10530016" cy="417516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400" dirty="0"/>
              <a:t>Упражнение на правильное распределение воздуха. Как правило, больше дыхания человеку требуется при громком произношении, но тихое произношение зачастую предполагает большего контроля выдоха. Потренируйтесь в произношении фраз тихим и громким голосом и определите, какое количество воздуха вам требуется для каждого из них. </a:t>
            </a:r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106602" y="2214675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www.b17.ru/foto/uploaded/upl_1638599357_586455_51p4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983" y="3908076"/>
            <a:ext cx="3964335" cy="2741999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43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pPr algn="ctr" fontAlgn="base"/>
            <a:r>
              <a:rPr lang="ru-RU" dirty="0">
                <a:solidFill>
                  <a:schemeClr val="bg1"/>
                </a:solidFill>
              </a:rPr>
              <a:t>Упражнение 5</a:t>
            </a: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199" y="2001795"/>
            <a:ext cx="6600572" cy="417516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400" dirty="0"/>
              <a:t>Упражнение на ровное произношение гласных единым потоком и чёткое произношение согласных внутри этого потока. Выберите любое стихотворение </a:t>
            </a:r>
            <a:r>
              <a:rPr lang="ru-RU" sz="2400" dirty="0" smtClean="0"/>
              <a:t>и </a:t>
            </a:r>
            <a:r>
              <a:rPr lang="ru-RU" sz="2400" dirty="0"/>
              <a:t>делайте следующим образом: сначала исключите из строк все согласные и ровно произносите только гласные, немного их протягивая. После этого в поток гласных начинайте вставлять чёткие и быстрые согласные, стремясь к тому, чтобы поток гласных сохранился таким же звучным.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547" r="16616"/>
          <a:stretch/>
        </p:blipFill>
        <p:spPr>
          <a:xfrm>
            <a:off x="7438771" y="2271239"/>
            <a:ext cx="3915029" cy="3798673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Прямоугольник 12"/>
          <p:cNvSpPr/>
          <p:nvPr/>
        </p:nvSpPr>
        <p:spPr>
          <a:xfrm rot="14617155">
            <a:off x="10839001" y="634216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14617155">
            <a:off x="6633584" y="2480168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9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pPr algn="ctr" fontAlgn="base"/>
            <a:r>
              <a:rPr lang="ru-RU" dirty="0">
                <a:solidFill>
                  <a:schemeClr val="bg1"/>
                </a:solidFill>
              </a:rPr>
              <a:t>Упражнение </a:t>
            </a:r>
            <a:r>
              <a:rPr lang="ru-RU" dirty="0" smtClean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4973661" y="37693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1795"/>
            <a:ext cx="5307227" cy="417516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400" dirty="0"/>
              <a:t>Упражнение на дикцию. Оно представляет собой простое чтение скороговорок. Выберите для себя несколько скороговорок с различными буквосочетаниями и начинайте оттачивать произношение. Сначала не спеша, размеренно. Затем увеличивайте темп. Следите за ритмичностью, контролируйте дикцию, внятность и выразительность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106602" y="2214675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s://i.sunhome.ru/journal/180/pravila-ubeditelnoi-rechi.or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614" y="2566646"/>
            <a:ext cx="5105186" cy="3470404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44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Определение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616" y="2010912"/>
            <a:ext cx="105011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Артикуляция — совокупность работ отдельных произносительных органов при образовании звуков речи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9549778" y="2854731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4617155">
            <a:off x="10863714" y="572201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14617155">
            <a:off x="6322592" y="5345071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s://avatars.dzeninfra.ru/get-zen_doc/4776500/pub_60606033188a9f7359a63a75_60606109bde58017aa62bda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033" y="3066791"/>
            <a:ext cx="5200766" cy="3467177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 rot="14617155">
            <a:off x="2460990" y="391067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494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pPr algn="ctr" fontAlgn="base"/>
            <a:r>
              <a:rPr lang="ru-RU" dirty="0">
                <a:solidFill>
                  <a:schemeClr val="bg1"/>
                </a:solidFill>
              </a:rPr>
              <a:t>Упражнение </a:t>
            </a:r>
            <a:r>
              <a:rPr lang="ru-RU" dirty="0" smtClean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199" y="2001795"/>
            <a:ext cx="6435811" cy="417516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Упражнение на улучшение произношения звуков. Оно применяется для тех звуков, произносить которые вам наиболее сложно. Возьмите словарь, откройте букву, которая вызывает у вас затруднения, и читайте подряд все слова, в которых есть сложный для вас звук, тщательно в него вслушиваясь. </a:t>
            </a:r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782104" y="272250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fb.ru/media/i/1/1/4/1/7/7/i/11417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7" r="20106"/>
          <a:stretch/>
        </p:blipFill>
        <p:spPr bwMode="auto">
          <a:xfrm>
            <a:off x="7405816" y="2142658"/>
            <a:ext cx="3947984" cy="4363108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 rot="14617155">
            <a:off x="6588277" y="5268675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00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pPr algn="ctr" fontAlgn="base"/>
            <a:r>
              <a:rPr lang="ru-RU" dirty="0" smtClean="0">
                <a:solidFill>
                  <a:schemeClr val="bg1"/>
                </a:solidFill>
              </a:rPr>
              <a:t>Выводы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397671" y="460538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1782104" y="272250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4617155">
            <a:off x="6588277" y="5268675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838200" y="1968844"/>
            <a:ext cx="10515600" cy="4667313"/>
            <a:chOff x="838200" y="1909783"/>
            <a:chExt cx="10515600" cy="4183021"/>
          </a:xfrm>
        </p:grpSpPr>
        <p:sp>
          <p:nvSpPr>
            <p:cNvPr id="13" name="Полилиния 12"/>
            <p:cNvSpPr/>
            <p:nvPr/>
          </p:nvSpPr>
          <p:spPr>
            <a:xfrm>
              <a:off x="838200" y="1909783"/>
              <a:ext cx="10515600" cy="656370"/>
            </a:xfrm>
            <a:custGeom>
              <a:avLst/>
              <a:gdLst>
                <a:gd name="connsiteX0" fmla="*/ 0 w 10515600"/>
                <a:gd name="connsiteY0" fmla="*/ 109397 h 656370"/>
                <a:gd name="connsiteX1" fmla="*/ 109397 w 10515600"/>
                <a:gd name="connsiteY1" fmla="*/ 0 h 656370"/>
                <a:gd name="connsiteX2" fmla="*/ 10406203 w 10515600"/>
                <a:gd name="connsiteY2" fmla="*/ 0 h 656370"/>
                <a:gd name="connsiteX3" fmla="*/ 10515600 w 10515600"/>
                <a:gd name="connsiteY3" fmla="*/ 109397 h 656370"/>
                <a:gd name="connsiteX4" fmla="*/ 10515600 w 10515600"/>
                <a:gd name="connsiteY4" fmla="*/ 546973 h 656370"/>
                <a:gd name="connsiteX5" fmla="*/ 10406203 w 10515600"/>
                <a:gd name="connsiteY5" fmla="*/ 656370 h 656370"/>
                <a:gd name="connsiteX6" fmla="*/ 109397 w 10515600"/>
                <a:gd name="connsiteY6" fmla="*/ 656370 h 656370"/>
                <a:gd name="connsiteX7" fmla="*/ 0 w 10515600"/>
                <a:gd name="connsiteY7" fmla="*/ 546973 h 656370"/>
                <a:gd name="connsiteX8" fmla="*/ 0 w 10515600"/>
                <a:gd name="connsiteY8" fmla="*/ 109397 h 656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5600" h="656370">
                  <a:moveTo>
                    <a:pt x="0" y="109397"/>
                  </a:moveTo>
                  <a:cubicBezTo>
                    <a:pt x="0" y="48979"/>
                    <a:pt x="48979" y="0"/>
                    <a:pt x="109397" y="0"/>
                  </a:cubicBezTo>
                  <a:lnTo>
                    <a:pt x="10406203" y="0"/>
                  </a:lnTo>
                  <a:cubicBezTo>
                    <a:pt x="10466621" y="0"/>
                    <a:pt x="10515600" y="48979"/>
                    <a:pt x="10515600" y="109397"/>
                  </a:cubicBezTo>
                  <a:lnTo>
                    <a:pt x="10515600" y="546973"/>
                  </a:lnTo>
                  <a:cubicBezTo>
                    <a:pt x="10515600" y="607391"/>
                    <a:pt x="10466621" y="656370"/>
                    <a:pt x="10406203" y="656370"/>
                  </a:cubicBezTo>
                  <a:lnTo>
                    <a:pt x="109397" y="656370"/>
                  </a:lnTo>
                  <a:cubicBezTo>
                    <a:pt x="48979" y="656370"/>
                    <a:pt x="0" y="607391"/>
                    <a:pt x="0" y="546973"/>
                  </a:cubicBezTo>
                  <a:lnTo>
                    <a:pt x="0" y="109397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811" tIns="96811" rIns="96811" bIns="96811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0" i="0" kern="1200" smtClean="0"/>
                <a:t>Особой важностью в тренировке артикуляции обладают систематичность занятий и их сознательный контроль</a:t>
              </a:r>
              <a:endParaRPr lang="ru-RU" sz="2000" kern="120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838200" y="2615114"/>
              <a:ext cx="10515600" cy="656370"/>
            </a:xfrm>
            <a:custGeom>
              <a:avLst/>
              <a:gdLst>
                <a:gd name="connsiteX0" fmla="*/ 0 w 10515600"/>
                <a:gd name="connsiteY0" fmla="*/ 109397 h 656370"/>
                <a:gd name="connsiteX1" fmla="*/ 109397 w 10515600"/>
                <a:gd name="connsiteY1" fmla="*/ 0 h 656370"/>
                <a:gd name="connsiteX2" fmla="*/ 10406203 w 10515600"/>
                <a:gd name="connsiteY2" fmla="*/ 0 h 656370"/>
                <a:gd name="connsiteX3" fmla="*/ 10515600 w 10515600"/>
                <a:gd name="connsiteY3" fmla="*/ 109397 h 656370"/>
                <a:gd name="connsiteX4" fmla="*/ 10515600 w 10515600"/>
                <a:gd name="connsiteY4" fmla="*/ 546973 h 656370"/>
                <a:gd name="connsiteX5" fmla="*/ 10406203 w 10515600"/>
                <a:gd name="connsiteY5" fmla="*/ 656370 h 656370"/>
                <a:gd name="connsiteX6" fmla="*/ 109397 w 10515600"/>
                <a:gd name="connsiteY6" fmla="*/ 656370 h 656370"/>
                <a:gd name="connsiteX7" fmla="*/ 0 w 10515600"/>
                <a:gd name="connsiteY7" fmla="*/ 546973 h 656370"/>
                <a:gd name="connsiteX8" fmla="*/ 0 w 10515600"/>
                <a:gd name="connsiteY8" fmla="*/ 109397 h 656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5600" h="656370">
                  <a:moveTo>
                    <a:pt x="0" y="109397"/>
                  </a:moveTo>
                  <a:cubicBezTo>
                    <a:pt x="0" y="48979"/>
                    <a:pt x="48979" y="0"/>
                    <a:pt x="109397" y="0"/>
                  </a:cubicBezTo>
                  <a:lnTo>
                    <a:pt x="10406203" y="0"/>
                  </a:lnTo>
                  <a:cubicBezTo>
                    <a:pt x="10466621" y="0"/>
                    <a:pt x="10515600" y="48979"/>
                    <a:pt x="10515600" y="109397"/>
                  </a:cubicBezTo>
                  <a:lnTo>
                    <a:pt x="10515600" y="546973"/>
                  </a:lnTo>
                  <a:cubicBezTo>
                    <a:pt x="10515600" y="607391"/>
                    <a:pt x="10466621" y="656370"/>
                    <a:pt x="10406203" y="656370"/>
                  </a:cubicBezTo>
                  <a:lnTo>
                    <a:pt x="109397" y="656370"/>
                  </a:lnTo>
                  <a:cubicBezTo>
                    <a:pt x="48979" y="656370"/>
                    <a:pt x="0" y="607391"/>
                    <a:pt x="0" y="546973"/>
                  </a:cubicBezTo>
                  <a:lnTo>
                    <a:pt x="0" y="109397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811" tIns="96811" rIns="96811" bIns="96811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0" i="0" kern="1200" smtClean="0"/>
                <a:t>Очень важно регулярно работать перед зеркалом</a:t>
              </a:r>
              <a:endParaRPr lang="ru-RU" sz="2000" b="0" i="0" kern="120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838200" y="3320444"/>
              <a:ext cx="10515600" cy="656370"/>
            </a:xfrm>
            <a:custGeom>
              <a:avLst/>
              <a:gdLst>
                <a:gd name="connsiteX0" fmla="*/ 0 w 10515600"/>
                <a:gd name="connsiteY0" fmla="*/ 109397 h 656370"/>
                <a:gd name="connsiteX1" fmla="*/ 109397 w 10515600"/>
                <a:gd name="connsiteY1" fmla="*/ 0 h 656370"/>
                <a:gd name="connsiteX2" fmla="*/ 10406203 w 10515600"/>
                <a:gd name="connsiteY2" fmla="*/ 0 h 656370"/>
                <a:gd name="connsiteX3" fmla="*/ 10515600 w 10515600"/>
                <a:gd name="connsiteY3" fmla="*/ 109397 h 656370"/>
                <a:gd name="connsiteX4" fmla="*/ 10515600 w 10515600"/>
                <a:gd name="connsiteY4" fmla="*/ 546973 h 656370"/>
                <a:gd name="connsiteX5" fmla="*/ 10406203 w 10515600"/>
                <a:gd name="connsiteY5" fmla="*/ 656370 h 656370"/>
                <a:gd name="connsiteX6" fmla="*/ 109397 w 10515600"/>
                <a:gd name="connsiteY6" fmla="*/ 656370 h 656370"/>
                <a:gd name="connsiteX7" fmla="*/ 0 w 10515600"/>
                <a:gd name="connsiteY7" fmla="*/ 546973 h 656370"/>
                <a:gd name="connsiteX8" fmla="*/ 0 w 10515600"/>
                <a:gd name="connsiteY8" fmla="*/ 109397 h 656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5600" h="656370">
                  <a:moveTo>
                    <a:pt x="0" y="109397"/>
                  </a:moveTo>
                  <a:cubicBezTo>
                    <a:pt x="0" y="48979"/>
                    <a:pt x="48979" y="0"/>
                    <a:pt x="109397" y="0"/>
                  </a:cubicBezTo>
                  <a:lnTo>
                    <a:pt x="10406203" y="0"/>
                  </a:lnTo>
                  <a:cubicBezTo>
                    <a:pt x="10466621" y="0"/>
                    <a:pt x="10515600" y="48979"/>
                    <a:pt x="10515600" y="109397"/>
                  </a:cubicBezTo>
                  <a:lnTo>
                    <a:pt x="10515600" y="546973"/>
                  </a:lnTo>
                  <a:cubicBezTo>
                    <a:pt x="10515600" y="607391"/>
                    <a:pt x="10466621" y="656370"/>
                    <a:pt x="10406203" y="656370"/>
                  </a:cubicBezTo>
                  <a:lnTo>
                    <a:pt x="109397" y="656370"/>
                  </a:lnTo>
                  <a:cubicBezTo>
                    <a:pt x="48979" y="656370"/>
                    <a:pt x="0" y="607391"/>
                    <a:pt x="0" y="546973"/>
                  </a:cubicBezTo>
                  <a:lnTo>
                    <a:pt x="0" y="109397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811" tIns="96811" rIns="96811" bIns="96811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0" i="0" kern="1200" smtClean="0"/>
                <a:t>В процессе занятий вы должны требовательно относиться к себе, уметь смотреть (слушать) себя со стороны</a:t>
              </a:r>
              <a:endParaRPr lang="ru-RU" sz="2000" b="0" i="0" kern="120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838200" y="4025774"/>
              <a:ext cx="10515600" cy="656370"/>
            </a:xfrm>
            <a:custGeom>
              <a:avLst/>
              <a:gdLst>
                <a:gd name="connsiteX0" fmla="*/ 0 w 10515600"/>
                <a:gd name="connsiteY0" fmla="*/ 109397 h 656370"/>
                <a:gd name="connsiteX1" fmla="*/ 109397 w 10515600"/>
                <a:gd name="connsiteY1" fmla="*/ 0 h 656370"/>
                <a:gd name="connsiteX2" fmla="*/ 10406203 w 10515600"/>
                <a:gd name="connsiteY2" fmla="*/ 0 h 656370"/>
                <a:gd name="connsiteX3" fmla="*/ 10515600 w 10515600"/>
                <a:gd name="connsiteY3" fmla="*/ 109397 h 656370"/>
                <a:gd name="connsiteX4" fmla="*/ 10515600 w 10515600"/>
                <a:gd name="connsiteY4" fmla="*/ 546973 h 656370"/>
                <a:gd name="connsiteX5" fmla="*/ 10406203 w 10515600"/>
                <a:gd name="connsiteY5" fmla="*/ 656370 h 656370"/>
                <a:gd name="connsiteX6" fmla="*/ 109397 w 10515600"/>
                <a:gd name="connsiteY6" fmla="*/ 656370 h 656370"/>
                <a:gd name="connsiteX7" fmla="*/ 0 w 10515600"/>
                <a:gd name="connsiteY7" fmla="*/ 546973 h 656370"/>
                <a:gd name="connsiteX8" fmla="*/ 0 w 10515600"/>
                <a:gd name="connsiteY8" fmla="*/ 109397 h 656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5600" h="656370">
                  <a:moveTo>
                    <a:pt x="0" y="109397"/>
                  </a:moveTo>
                  <a:cubicBezTo>
                    <a:pt x="0" y="48979"/>
                    <a:pt x="48979" y="0"/>
                    <a:pt x="109397" y="0"/>
                  </a:cubicBezTo>
                  <a:lnTo>
                    <a:pt x="10406203" y="0"/>
                  </a:lnTo>
                  <a:cubicBezTo>
                    <a:pt x="10466621" y="0"/>
                    <a:pt x="10515600" y="48979"/>
                    <a:pt x="10515600" y="109397"/>
                  </a:cubicBezTo>
                  <a:lnTo>
                    <a:pt x="10515600" y="546973"/>
                  </a:lnTo>
                  <a:cubicBezTo>
                    <a:pt x="10515600" y="607391"/>
                    <a:pt x="10466621" y="656370"/>
                    <a:pt x="10406203" y="656370"/>
                  </a:cubicBezTo>
                  <a:lnTo>
                    <a:pt x="109397" y="656370"/>
                  </a:lnTo>
                  <a:cubicBezTo>
                    <a:pt x="48979" y="656370"/>
                    <a:pt x="0" y="607391"/>
                    <a:pt x="0" y="546973"/>
                  </a:cubicBezTo>
                  <a:lnTo>
                    <a:pt x="0" y="109397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811" tIns="96811" rIns="96811" bIns="96811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0" i="0" kern="1200" smtClean="0"/>
                <a:t>Нужно обязательно делать многочисленные повторения неудобопроизносимых звуков до ощущения состояния полного комфорта при их произношении</a:t>
              </a:r>
              <a:endParaRPr lang="ru-RU" sz="2000" b="0" i="0" kern="120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838200" y="4731104"/>
              <a:ext cx="10515600" cy="656370"/>
            </a:xfrm>
            <a:custGeom>
              <a:avLst/>
              <a:gdLst>
                <a:gd name="connsiteX0" fmla="*/ 0 w 10515600"/>
                <a:gd name="connsiteY0" fmla="*/ 109397 h 656370"/>
                <a:gd name="connsiteX1" fmla="*/ 109397 w 10515600"/>
                <a:gd name="connsiteY1" fmla="*/ 0 h 656370"/>
                <a:gd name="connsiteX2" fmla="*/ 10406203 w 10515600"/>
                <a:gd name="connsiteY2" fmla="*/ 0 h 656370"/>
                <a:gd name="connsiteX3" fmla="*/ 10515600 w 10515600"/>
                <a:gd name="connsiteY3" fmla="*/ 109397 h 656370"/>
                <a:gd name="connsiteX4" fmla="*/ 10515600 w 10515600"/>
                <a:gd name="connsiteY4" fmla="*/ 546973 h 656370"/>
                <a:gd name="connsiteX5" fmla="*/ 10406203 w 10515600"/>
                <a:gd name="connsiteY5" fmla="*/ 656370 h 656370"/>
                <a:gd name="connsiteX6" fmla="*/ 109397 w 10515600"/>
                <a:gd name="connsiteY6" fmla="*/ 656370 h 656370"/>
                <a:gd name="connsiteX7" fmla="*/ 0 w 10515600"/>
                <a:gd name="connsiteY7" fmla="*/ 546973 h 656370"/>
                <a:gd name="connsiteX8" fmla="*/ 0 w 10515600"/>
                <a:gd name="connsiteY8" fmla="*/ 109397 h 656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5600" h="656370">
                  <a:moveTo>
                    <a:pt x="0" y="109397"/>
                  </a:moveTo>
                  <a:cubicBezTo>
                    <a:pt x="0" y="48979"/>
                    <a:pt x="48979" y="0"/>
                    <a:pt x="109397" y="0"/>
                  </a:cubicBezTo>
                  <a:lnTo>
                    <a:pt x="10406203" y="0"/>
                  </a:lnTo>
                  <a:cubicBezTo>
                    <a:pt x="10466621" y="0"/>
                    <a:pt x="10515600" y="48979"/>
                    <a:pt x="10515600" y="109397"/>
                  </a:cubicBezTo>
                  <a:lnTo>
                    <a:pt x="10515600" y="546973"/>
                  </a:lnTo>
                  <a:cubicBezTo>
                    <a:pt x="10515600" y="607391"/>
                    <a:pt x="10466621" y="656370"/>
                    <a:pt x="10406203" y="656370"/>
                  </a:cubicBezTo>
                  <a:lnTo>
                    <a:pt x="109397" y="656370"/>
                  </a:lnTo>
                  <a:cubicBezTo>
                    <a:pt x="48979" y="656370"/>
                    <a:pt x="0" y="607391"/>
                    <a:pt x="0" y="546973"/>
                  </a:cubicBezTo>
                  <a:lnTo>
                    <a:pt x="0" y="109397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811" tIns="96811" rIns="96811" bIns="96811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0" i="0" kern="1200" smtClean="0"/>
                <a:t>Особое внимание следует уделять работе с мышечными и эмоциональными зажимами</a:t>
              </a:r>
              <a:endParaRPr lang="ru-RU" sz="2000" b="0" i="0" kern="120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838200" y="5436434"/>
              <a:ext cx="10515600" cy="656370"/>
            </a:xfrm>
            <a:custGeom>
              <a:avLst/>
              <a:gdLst>
                <a:gd name="connsiteX0" fmla="*/ 0 w 10515600"/>
                <a:gd name="connsiteY0" fmla="*/ 109397 h 656370"/>
                <a:gd name="connsiteX1" fmla="*/ 109397 w 10515600"/>
                <a:gd name="connsiteY1" fmla="*/ 0 h 656370"/>
                <a:gd name="connsiteX2" fmla="*/ 10406203 w 10515600"/>
                <a:gd name="connsiteY2" fmla="*/ 0 h 656370"/>
                <a:gd name="connsiteX3" fmla="*/ 10515600 w 10515600"/>
                <a:gd name="connsiteY3" fmla="*/ 109397 h 656370"/>
                <a:gd name="connsiteX4" fmla="*/ 10515600 w 10515600"/>
                <a:gd name="connsiteY4" fmla="*/ 546973 h 656370"/>
                <a:gd name="connsiteX5" fmla="*/ 10406203 w 10515600"/>
                <a:gd name="connsiteY5" fmla="*/ 656370 h 656370"/>
                <a:gd name="connsiteX6" fmla="*/ 109397 w 10515600"/>
                <a:gd name="connsiteY6" fmla="*/ 656370 h 656370"/>
                <a:gd name="connsiteX7" fmla="*/ 0 w 10515600"/>
                <a:gd name="connsiteY7" fmla="*/ 546973 h 656370"/>
                <a:gd name="connsiteX8" fmla="*/ 0 w 10515600"/>
                <a:gd name="connsiteY8" fmla="*/ 109397 h 656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5600" h="656370">
                  <a:moveTo>
                    <a:pt x="0" y="109397"/>
                  </a:moveTo>
                  <a:cubicBezTo>
                    <a:pt x="0" y="48979"/>
                    <a:pt x="48979" y="0"/>
                    <a:pt x="109397" y="0"/>
                  </a:cubicBezTo>
                  <a:lnTo>
                    <a:pt x="10406203" y="0"/>
                  </a:lnTo>
                  <a:cubicBezTo>
                    <a:pt x="10466621" y="0"/>
                    <a:pt x="10515600" y="48979"/>
                    <a:pt x="10515600" y="109397"/>
                  </a:cubicBezTo>
                  <a:lnTo>
                    <a:pt x="10515600" y="546973"/>
                  </a:lnTo>
                  <a:cubicBezTo>
                    <a:pt x="10515600" y="607391"/>
                    <a:pt x="10466621" y="656370"/>
                    <a:pt x="10406203" y="656370"/>
                  </a:cubicBezTo>
                  <a:lnTo>
                    <a:pt x="109397" y="656370"/>
                  </a:lnTo>
                  <a:cubicBezTo>
                    <a:pt x="48979" y="656370"/>
                    <a:pt x="0" y="607391"/>
                    <a:pt x="0" y="546973"/>
                  </a:cubicBezTo>
                  <a:lnTo>
                    <a:pt x="0" y="109397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811" tIns="96811" rIns="96811" bIns="96811" numCol="1" spcCol="1270" anchor="ctr" anchorCtr="0">
              <a:noAutofit/>
            </a:bodyPr>
            <a:lstStyle/>
            <a:p>
              <a:pPr lvl="0" algn="l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0" i="0" kern="1200" smtClean="0"/>
                <a:t>Прогресс значительно ускоряет прослушивание аудио- и просмотр видеоматериалов с записями людей, обладающих превосходной артикуляцией</a:t>
              </a:r>
              <a:endParaRPr lang="ru-RU" sz="2000" b="0" i="0" kern="1200"/>
            </a:p>
          </p:txBody>
        </p:sp>
      </p:grpSp>
      <p:sp>
        <p:nvSpPr>
          <p:cNvPr id="20" name="Прямоугольник 19"/>
          <p:cNvSpPr/>
          <p:nvPr/>
        </p:nvSpPr>
        <p:spPr>
          <a:xfrm rot="14617155">
            <a:off x="11782105" y="6424098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5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2460990" y="391067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4617155">
            <a:off x="9549778" y="2854731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4617155">
            <a:off x="10863714" y="572201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95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Этапы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4617155">
            <a:off x="9549778" y="2854731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845468" y="2094342"/>
            <a:ext cx="10440370" cy="4301477"/>
            <a:chOff x="2891959" y="1850555"/>
            <a:chExt cx="10529896" cy="4301477"/>
          </a:xfrm>
        </p:grpSpPr>
        <p:sp>
          <p:nvSpPr>
            <p:cNvPr id="21" name="Стрелка углом вверх 20"/>
            <p:cNvSpPr/>
            <p:nvPr/>
          </p:nvSpPr>
          <p:spPr>
            <a:xfrm rot="5400000">
              <a:off x="3189851" y="3096951"/>
              <a:ext cx="1124378" cy="1280065"/>
            </a:xfrm>
            <a:prstGeom prst="bentUpArrow">
              <a:avLst>
                <a:gd name="adj1" fmla="val 32840"/>
                <a:gd name="adj2" fmla="val 25000"/>
                <a:gd name="adj3" fmla="val 35780"/>
              </a:avLst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Прямоугольник 21"/>
            <p:cNvSpPr/>
            <p:nvPr/>
          </p:nvSpPr>
          <p:spPr>
            <a:xfrm>
              <a:off x="2891959" y="1850555"/>
              <a:ext cx="1892792" cy="132489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318" tIns="152318" rIns="152318" bIns="152318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i="0" kern="1200" dirty="0" smtClean="0">
                  <a:solidFill>
                    <a:schemeClr val="tx1"/>
                  </a:solidFill>
                </a:rPr>
                <a:t>Экскурсия</a:t>
              </a:r>
              <a:endParaRPr lang="ru-RU" sz="2300" kern="1200" dirty="0">
                <a:solidFill>
                  <a:schemeClr val="tx1"/>
                </a:solidFill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4784751" y="1976913"/>
              <a:ext cx="6095770" cy="1070837"/>
            </a:xfrm>
            <a:custGeom>
              <a:avLst/>
              <a:gdLst>
                <a:gd name="connsiteX0" fmla="*/ 0 w 1376636"/>
                <a:gd name="connsiteY0" fmla="*/ 0 h 1070837"/>
                <a:gd name="connsiteX1" fmla="*/ 1376636 w 1376636"/>
                <a:gd name="connsiteY1" fmla="*/ 0 h 1070837"/>
                <a:gd name="connsiteX2" fmla="*/ 1376636 w 1376636"/>
                <a:gd name="connsiteY2" fmla="*/ 1070837 h 1070837"/>
                <a:gd name="connsiteX3" fmla="*/ 0 w 1376636"/>
                <a:gd name="connsiteY3" fmla="*/ 1070837 h 1070837"/>
                <a:gd name="connsiteX4" fmla="*/ 0 w 1376636"/>
                <a:gd name="connsiteY4" fmla="*/ 0 h 107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6636" h="1070837">
                  <a:moveTo>
                    <a:pt x="0" y="0"/>
                  </a:moveTo>
                  <a:lnTo>
                    <a:pt x="1376636" y="0"/>
                  </a:lnTo>
                  <a:lnTo>
                    <a:pt x="1376636" y="1070837"/>
                  </a:lnTo>
                  <a:lnTo>
                    <a:pt x="0" y="107083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0" lvl="1" algn="l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</a:rPr>
                <a:t>установка органов речи в положение, необходимое для произнесения данного конкретного звука</a:t>
              </a:r>
              <a:endParaRPr lang="ru-RU" sz="2000" kern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Стрелка углом вверх 23"/>
            <p:cNvSpPr/>
            <p:nvPr/>
          </p:nvSpPr>
          <p:spPr>
            <a:xfrm rot="5400000">
              <a:off x="4759177" y="4585244"/>
              <a:ext cx="1124378" cy="1280065"/>
            </a:xfrm>
            <a:prstGeom prst="bentUpArrow">
              <a:avLst>
                <a:gd name="adj1" fmla="val 32840"/>
                <a:gd name="adj2" fmla="val 25000"/>
                <a:gd name="adj3" fmla="val 35780"/>
              </a:avLst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Прямоугольник 24"/>
            <p:cNvSpPr/>
            <p:nvPr/>
          </p:nvSpPr>
          <p:spPr>
            <a:xfrm>
              <a:off x="4461285" y="3338847"/>
              <a:ext cx="1892792" cy="132489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318" tIns="152318" rIns="152318" bIns="152318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i="0" kern="1200" dirty="0" smtClean="0">
                  <a:solidFill>
                    <a:schemeClr val="tx1"/>
                  </a:solidFill>
                </a:rPr>
                <a:t>Выдержка</a:t>
              </a:r>
              <a:r>
                <a:rPr lang="ru-RU" sz="2300" b="0" i="0" kern="1200" dirty="0" smtClean="0">
                  <a:solidFill>
                    <a:schemeClr val="tx1"/>
                  </a:solidFill>
                </a:rPr>
                <a:t> </a:t>
              </a:r>
              <a:endParaRPr lang="ru-RU" sz="2300" kern="1200" dirty="0">
                <a:solidFill>
                  <a:schemeClr val="tx1"/>
                </a:solidFill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6354076" y="3465206"/>
              <a:ext cx="4999723" cy="1070837"/>
            </a:xfrm>
            <a:custGeom>
              <a:avLst/>
              <a:gdLst>
                <a:gd name="connsiteX0" fmla="*/ 0 w 1376636"/>
                <a:gd name="connsiteY0" fmla="*/ 0 h 1070837"/>
                <a:gd name="connsiteX1" fmla="*/ 1376636 w 1376636"/>
                <a:gd name="connsiteY1" fmla="*/ 0 h 1070837"/>
                <a:gd name="connsiteX2" fmla="*/ 1376636 w 1376636"/>
                <a:gd name="connsiteY2" fmla="*/ 1070837 h 1070837"/>
                <a:gd name="connsiteX3" fmla="*/ 0 w 1376636"/>
                <a:gd name="connsiteY3" fmla="*/ 1070837 h 1070837"/>
                <a:gd name="connsiteX4" fmla="*/ 0 w 1376636"/>
                <a:gd name="connsiteY4" fmla="*/ 0 h 107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6636" h="1070837">
                  <a:moveTo>
                    <a:pt x="0" y="0"/>
                  </a:moveTo>
                  <a:lnTo>
                    <a:pt x="1376636" y="0"/>
                  </a:lnTo>
                  <a:lnTo>
                    <a:pt x="1376636" y="1070837"/>
                  </a:lnTo>
                  <a:lnTo>
                    <a:pt x="0" y="107083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0" lvl="1" algn="l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</a:rPr>
                <a:t>время, пока органы артикуляции удерживают занятое для произнесения звука положение, остаются неподвижными</a:t>
              </a:r>
              <a:endParaRPr lang="ru-RU" sz="2000" kern="1200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030611" y="4827139"/>
              <a:ext cx="1892792" cy="132489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318" tIns="152318" rIns="152318" bIns="152318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i="0" kern="1200" dirty="0" smtClean="0">
                  <a:solidFill>
                    <a:schemeClr val="tx1"/>
                  </a:solidFill>
                </a:rPr>
                <a:t>Рекурсия</a:t>
              </a:r>
              <a:r>
                <a:rPr lang="ru-RU" sz="2300" b="0" i="0" kern="1200" dirty="0" smtClean="0">
                  <a:solidFill>
                    <a:schemeClr val="tx1"/>
                  </a:solidFill>
                </a:rPr>
                <a:t> </a:t>
              </a:r>
              <a:endParaRPr lang="ru-RU" sz="2300" kern="1200" dirty="0">
                <a:solidFill>
                  <a:schemeClr val="tx1"/>
                </a:solidFill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7923402" y="4953498"/>
              <a:ext cx="5498453" cy="1070837"/>
            </a:xfrm>
            <a:custGeom>
              <a:avLst/>
              <a:gdLst>
                <a:gd name="connsiteX0" fmla="*/ 0 w 1376636"/>
                <a:gd name="connsiteY0" fmla="*/ 0 h 1070837"/>
                <a:gd name="connsiteX1" fmla="*/ 1376636 w 1376636"/>
                <a:gd name="connsiteY1" fmla="*/ 0 h 1070837"/>
                <a:gd name="connsiteX2" fmla="*/ 1376636 w 1376636"/>
                <a:gd name="connsiteY2" fmla="*/ 1070837 h 1070837"/>
                <a:gd name="connsiteX3" fmla="*/ 0 w 1376636"/>
                <a:gd name="connsiteY3" fmla="*/ 1070837 h 1070837"/>
                <a:gd name="connsiteX4" fmla="*/ 0 w 1376636"/>
                <a:gd name="connsiteY4" fmla="*/ 0 h 107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6636" h="1070837">
                  <a:moveTo>
                    <a:pt x="0" y="0"/>
                  </a:moveTo>
                  <a:lnTo>
                    <a:pt x="1376636" y="0"/>
                  </a:lnTo>
                  <a:lnTo>
                    <a:pt x="1376636" y="1070837"/>
                  </a:lnTo>
                  <a:lnTo>
                    <a:pt x="0" y="107083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lvl="1" algn="l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</a:rPr>
                <a:t>переход органов речи в нейтральное положение (при изолированном произнесении звуков) или их перемещение перед произнесением следующего звука речевой цепочки</a:t>
              </a:r>
              <a:endParaRPr lang="ru-RU" sz="20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96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Артикуляция – это скоординированная работа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4617155">
            <a:off x="10863714" y="572201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3648420" y="2148861"/>
            <a:ext cx="4891040" cy="4347416"/>
            <a:chOff x="3650479" y="1827585"/>
            <a:chExt cx="4891040" cy="434741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319396" y="1827585"/>
              <a:ext cx="1553207" cy="10095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054" tIns="114054" rIns="114054" bIns="114054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0" i="0" kern="1200" dirty="0" smtClean="0">
                  <a:solidFill>
                    <a:schemeClr val="tx1"/>
                  </a:solidFill>
                </a:rPr>
                <a:t>дыхательной системы</a:t>
              </a:r>
              <a:endParaRPr lang="ru-RU" sz="17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4427083" y="2332377"/>
              <a:ext cx="3337832" cy="333783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456723" y="197644"/>
                  </a:moveTo>
                  <a:arcTo wR="1668916" hR="1668916" stAng="17890035" swAng="2627490"/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6988312" y="3496501"/>
              <a:ext cx="1553207" cy="10095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054" tIns="114054" rIns="114054" bIns="114054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0" i="0" kern="1200" dirty="0" smtClean="0">
                  <a:solidFill>
                    <a:schemeClr val="tx1"/>
                  </a:solidFill>
                </a:rPr>
                <a:t>рта и носоглотки</a:t>
              </a:r>
              <a:endParaRPr lang="ru-RU" sz="1700" b="0" i="0" kern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4427083" y="2332377"/>
              <a:ext cx="3337832" cy="333783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55778" y="2185782"/>
                  </a:moveTo>
                  <a:arcTo wR="1668916" hR="1668916" stAng="1082475" swAng="2627490"/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рямоугольник 16"/>
            <p:cNvSpPr/>
            <p:nvPr/>
          </p:nvSpPr>
          <p:spPr>
            <a:xfrm>
              <a:off x="5319396" y="5165417"/>
              <a:ext cx="1553207" cy="10095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054" tIns="114054" rIns="114054" bIns="114054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0" i="0" kern="1200" dirty="0" smtClean="0">
                  <a:solidFill>
                    <a:schemeClr val="tx1"/>
                  </a:solidFill>
                </a:rPr>
                <a:t>голосовых связок</a:t>
              </a:r>
              <a:endParaRPr lang="ru-RU" sz="1700" b="0" i="0" kern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4427083" y="2332377"/>
              <a:ext cx="3337832" cy="333783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881109" y="3140188"/>
                  </a:moveTo>
                  <a:arcTo wR="1668916" hR="1668916" stAng="7090035" swAng="2627490"/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3650479" y="3496501"/>
              <a:ext cx="1553207" cy="10095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054" tIns="114054" rIns="114054" bIns="114054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0" i="0" kern="1200" dirty="0" smtClean="0">
                  <a:solidFill>
                    <a:schemeClr val="tx1"/>
                  </a:solidFill>
                </a:rPr>
                <a:t>языка и губ</a:t>
              </a:r>
              <a:endParaRPr lang="ru-RU" sz="1700" b="0" i="0" kern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4427083" y="2332377"/>
              <a:ext cx="3337832" cy="333783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82054" y="1152050"/>
                  </a:moveTo>
                  <a:arcTo wR="1668916" hR="1668916" stAng="11882475" swAng="2627490"/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1" name="Прямоугольник 20"/>
          <p:cNvSpPr/>
          <p:nvPr/>
        </p:nvSpPr>
        <p:spPr>
          <a:xfrm rot="14617155">
            <a:off x="9549778" y="2854731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rot="14617155">
            <a:off x="2460990" y="391067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38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Произношение гласных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0863714" y="572201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38200" y="1975851"/>
            <a:ext cx="105155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ru-RU" sz="2000" dirty="0"/>
              <a:t>Гласные, </a:t>
            </a:r>
            <a:r>
              <a:rPr lang="ru-RU" sz="2000" dirty="0" smtClean="0"/>
              <a:t>фонемы </a:t>
            </a:r>
            <a:r>
              <a:rPr lang="ru-RU" sz="2000" dirty="0"/>
              <a:t>формируются посредством движения голосовых связок при прохождении воздушных потоков через гортань. Периодически изменяясь, они образуют тон и звук музыки. При формировании гласных поток воздуха легко проникает через рот, не ощущая преграды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7" name="AutoShape 4" descr="Произношение гласных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/>
          <a:srcRect l="7958" t="14460" r="9639"/>
          <a:stretch/>
        </p:blipFill>
        <p:spPr>
          <a:xfrm>
            <a:off x="3828535" y="3477404"/>
            <a:ext cx="4563762" cy="3158376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Прямоугольник 12"/>
          <p:cNvSpPr/>
          <p:nvPr/>
        </p:nvSpPr>
        <p:spPr>
          <a:xfrm rot="14617155">
            <a:off x="2460990" y="391067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14617155">
            <a:off x="9343832" y="3087231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80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Классификация гласных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09729" y="2209367"/>
            <a:ext cx="7572541" cy="4163676"/>
            <a:chOff x="2309729" y="2011659"/>
            <a:chExt cx="7572541" cy="4163676"/>
          </a:xfrm>
        </p:grpSpPr>
        <p:sp>
          <p:nvSpPr>
            <p:cNvPr id="11" name="Полилиния 10"/>
            <p:cNvSpPr/>
            <p:nvPr/>
          </p:nvSpPr>
          <p:spPr>
            <a:xfrm rot="21600000">
              <a:off x="2889396" y="2011659"/>
              <a:ext cx="6992874" cy="1159336"/>
            </a:xfrm>
            <a:custGeom>
              <a:avLst/>
              <a:gdLst>
                <a:gd name="connsiteX0" fmla="*/ 0 w 6992874"/>
                <a:gd name="connsiteY0" fmla="*/ 0 h 1159334"/>
                <a:gd name="connsiteX1" fmla="*/ 6413207 w 6992874"/>
                <a:gd name="connsiteY1" fmla="*/ 0 h 1159334"/>
                <a:gd name="connsiteX2" fmla="*/ 6992874 w 6992874"/>
                <a:gd name="connsiteY2" fmla="*/ 579667 h 1159334"/>
                <a:gd name="connsiteX3" fmla="*/ 6413207 w 6992874"/>
                <a:gd name="connsiteY3" fmla="*/ 1159334 h 1159334"/>
                <a:gd name="connsiteX4" fmla="*/ 0 w 6992874"/>
                <a:gd name="connsiteY4" fmla="*/ 1159334 h 1159334"/>
                <a:gd name="connsiteX5" fmla="*/ 0 w 6992874"/>
                <a:gd name="connsiteY5" fmla="*/ 0 h 115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92874" h="1159334">
                  <a:moveTo>
                    <a:pt x="6992874" y="1159333"/>
                  </a:moveTo>
                  <a:lnTo>
                    <a:pt x="579667" y="1159333"/>
                  </a:lnTo>
                  <a:lnTo>
                    <a:pt x="0" y="579667"/>
                  </a:lnTo>
                  <a:lnTo>
                    <a:pt x="579667" y="1"/>
                  </a:lnTo>
                  <a:lnTo>
                    <a:pt x="6992874" y="1"/>
                  </a:lnTo>
                  <a:lnTo>
                    <a:pt x="6992874" y="1159333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1067" tIns="91441" rIns="170688" bIns="91441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вовлечение в процесс губ</a:t>
              </a:r>
              <a:endParaRPr lang="ru-RU" sz="2400" kern="1200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309729" y="2011660"/>
              <a:ext cx="1159334" cy="115933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  <a:latin typeface="+mj-lt"/>
                </a:rPr>
                <a:t>01</a:t>
              </a:r>
              <a:endParaRPr lang="ru-RU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 rot="21600000">
              <a:off x="2889396" y="3513830"/>
              <a:ext cx="6992874" cy="1159335"/>
            </a:xfrm>
            <a:custGeom>
              <a:avLst/>
              <a:gdLst>
                <a:gd name="connsiteX0" fmla="*/ 0 w 6992874"/>
                <a:gd name="connsiteY0" fmla="*/ 0 h 1159334"/>
                <a:gd name="connsiteX1" fmla="*/ 6413207 w 6992874"/>
                <a:gd name="connsiteY1" fmla="*/ 0 h 1159334"/>
                <a:gd name="connsiteX2" fmla="*/ 6992874 w 6992874"/>
                <a:gd name="connsiteY2" fmla="*/ 579667 h 1159334"/>
                <a:gd name="connsiteX3" fmla="*/ 6413207 w 6992874"/>
                <a:gd name="connsiteY3" fmla="*/ 1159334 h 1159334"/>
                <a:gd name="connsiteX4" fmla="*/ 0 w 6992874"/>
                <a:gd name="connsiteY4" fmla="*/ 1159334 h 1159334"/>
                <a:gd name="connsiteX5" fmla="*/ 0 w 6992874"/>
                <a:gd name="connsiteY5" fmla="*/ 0 h 115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92874" h="1159334">
                  <a:moveTo>
                    <a:pt x="6992874" y="1159333"/>
                  </a:moveTo>
                  <a:lnTo>
                    <a:pt x="579667" y="1159333"/>
                  </a:lnTo>
                  <a:lnTo>
                    <a:pt x="0" y="579667"/>
                  </a:lnTo>
                  <a:lnTo>
                    <a:pt x="579667" y="1"/>
                  </a:lnTo>
                  <a:lnTo>
                    <a:pt x="6992874" y="1"/>
                  </a:lnTo>
                  <a:lnTo>
                    <a:pt x="6992874" y="1159333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1067" tIns="91440" rIns="170688" bIns="91441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высота движения языка вверх (вертикальное направление)</a:t>
              </a:r>
              <a:endParaRPr lang="ru-RU" sz="2400" kern="1200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2309729" y="3513830"/>
              <a:ext cx="1159334" cy="115933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  <a:latin typeface="+mj-lt"/>
                </a:rPr>
                <a:t>02</a:t>
              </a:r>
              <a:endParaRPr lang="ru-RU" sz="36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 rot="21600000">
              <a:off x="2889396" y="5016000"/>
              <a:ext cx="6992874" cy="1159335"/>
            </a:xfrm>
            <a:custGeom>
              <a:avLst/>
              <a:gdLst>
                <a:gd name="connsiteX0" fmla="*/ 0 w 6992874"/>
                <a:gd name="connsiteY0" fmla="*/ 0 h 1159334"/>
                <a:gd name="connsiteX1" fmla="*/ 6413207 w 6992874"/>
                <a:gd name="connsiteY1" fmla="*/ 0 h 1159334"/>
                <a:gd name="connsiteX2" fmla="*/ 6992874 w 6992874"/>
                <a:gd name="connsiteY2" fmla="*/ 579667 h 1159334"/>
                <a:gd name="connsiteX3" fmla="*/ 6413207 w 6992874"/>
                <a:gd name="connsiteY3" fmla="*/ 1159334 h 1159334"/>
                <a:gd name="connsiteX4" fmla="*/ 0 w 6992874"/>
                <a:gd name="connsiteY4" fmla="*/ 1159334 h 1159334"/>
                <a:gd name="connsiteX5" fmla="*/ 0 w 6992874"/>
                <a:gd name="connsiteY5" fmla="*/ 0 h 115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92874" h="1159334">
                  <a:moveTo>
                    <a:pt x="6992874" y="1159333"/>
                  </a:moveTo>
                  <a:lnTo>
                    <a:pt x="579667" y="1159333"/>
                  </a:lnTo>
                  <a:lnTo>
                    <a:pt x="0" y="579667"/>
                  </a:lnTo>
                  <a:lnTo>
                    <a:pt x="579667" y="1"/>
                  </a:lnTo>
                  <a:lnTo>
                    <a:pt x="6992874" y="1"/>
                  </a:lnTo>
                  <a:lnTo>
                    <a:pt x="6992874" y="1159333"/>
                  </a:lnTo>
                  <a:close/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1067" tIns="91441" rIns="170688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продвижение его вперед или отодвигание назад к гортани (горизонтальное движение)</a:t>
              </a:r>
              <a:endParaRPr lang="ru-RU" sz="2400" kern="1200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309729" y="5016001"/>
              <a:ext cx="1159334" cy="115933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  <a:latin typeface="+mj-lt"/>
                </a:rPr>
                <a:t>03</a:t>
              </a:r>
              <a:endParaRPr lang="ru-RU" sz="3600" dirty="0">
                <a:solidFill>
                  <a:schemeClr val="tx1"/>
                </a:solidFill>
                <a:latin typeface="+mj-lt"/>
              </a:endParaRPr>
            </a:p>
          </p:txBody>
        </p:sp>
      </p:grpSp>
      <p:cxnSp>
        <p:nvCxnSpPr>
          <p:cNvPr id="5" name="Прямая соединительная линия 4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0863714" y="572201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10371321" y="2500711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14617155">
            <a:off x="1807836" y="3301770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02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Ряды гласных в </a:t>
            </a:r>
            <a:r>
              <a:rPr lang="ru-RU" dirty="0">
                <a:solidFill>
                  <a:schemeClr val="bg1"/>
                </a:solidFill>
              </a:rPr>
              <a:t>соответствии с горизонтальным движением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616" y="1968843"/>
            <a:ext cx="10515600" cy="4208121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400" dirty="0"/>
              <a:t>первый (</a:t>
            </a:r>
            <a:r>
              <a:rPr lang="ru-RU" sz="2400" b="1" i="1" dirty="0"/>
              <a:t>э, и</a:t>
            </a:r>
            <a:r>
              <a:rPr lang="ru-RU" sz="2400" dirty="0"/>
              <a:t>) – для их произношения язык выдвигается вперед максимально, упираясь кончиком в нижний ряд зубов;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400" dirty="0"/>
              <a:t>средний (</a:t>
            </a:r>
            <a:r>
              <a:rPr lang="ru-RU" sz="2400" b="1" i="1" dirty="0"/>
              <a:t>а, ы</a:t>
            </a:r>
            <a:r>
              <a:rPr lang="ru-RU" sz="2400" dirty="0"/>
              <a:t>) – во время проговаривания немного сдвинут к гортани;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ru-RU" sz="2400" dirty="0"/>
              <a:t>задний (</a:t>
            </a:r>
            <a:r>
              <a:rPr lang="ru-RU" sz="2400" b="1" i="1" dirty="0"/>
              <a:t>о, у</a:t>
            </a:r>
            <a:r>
              <a:rPr lang="ru-RU" sz="2400" dirty="0"/>
              <a:t>) – максимально задвигается назад.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0863714" y="572201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oir.mobi/uploads/posts/2021-03/1616983988_46-p-fon-bukvi-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543" y="3790360"/>
            <a:ext cx="5014915" cy="2820891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 rot="14617155">
            <a:off x="9582729" y="25005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4617155">
            <a:off x="2460990" y="391067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78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Подъёмы гласных в зависимости </a:t>
            </a:r>
            <a:r>
              <a:rPr lang="ru-RU" dirty="0">
                <a:solidFill>
                  <a:schemeClr val="bg1"/>
                </a:solidFill>
              </a:rPr>
              <a:t>от вертикального движения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617155">
            <a:off x="10863714" y="5722017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4617155">
            <a:off x="9582729" y="25005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4617155">
            <a:off x="2460990" y="391067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2031999" y="1905633"/>
            <a:ext cx="8199395" cy="4804145"/>
            <a:chOff x="2031999" y="1905633"/>
            <a:chExt cx="8199395" cy="4804145"/>
          </a:xfrm>
        </p:grpSpPr>
        <p:sp>
          <p:nvSpPr>
            <p:cNvPr id="13" name="Полилиния 12"/>
            <p:cNvSpPr/>
            <p:nvPr/>
          </p:nvSpPr>
          <p:spPr>
            <a:xfrm>
              <a:off x="2031999" y="5522397"/>
              <a:ext cx="8199395" cy="1187381"/>
            </a:xfrm>
            <a:custGeom>
              <a:avLst/>
              <a:gdLst>
                <a:gd name="connsiteX0" fmla="*/ 0 w 8199395"/>
                <a:gd name="connsiteY0" fmla="*/ 0 h 1187381"/>
                <a:gd name="connsiteX1" fmla="*/ 8199395 w 8199395"/>
                <a:gd name="connsiteY1" fmla="*/ 0 h 1187381"/>
                <a:gd name="connsiteX2" fmla="*/ 8199395 w 8199395"/>
                <a:gd name="connsiteY2" fmla="*/ 1187381 h 1187381"/>
                <a:gd name="connsiteX3" fmla="*/ 0 w 8199395"/>
                <a:gd name="connsiteY3" fmla="*/ 1187381 h 1187381"/>
                <a:gd name="connsiteX4" fmla="*/ 0 w 8199395"/>
                <a:gd name="connsiteY4" fmla="*/ 0 h 118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99395" h="1187381">
                  <a:moveTo>
                    <a:pt x="0" y="0"/>
                  </a:moveTo>
                  <a:lnTo>
                    <a:pt x="8199395" y="0"/>
                  </a:lnTo>
                  <a:lnTo>
                    <a:pt x="8199395" y="1187381"/>
                  </a:lnTo>
                  <a:lnTo>
                    <a:pt x="0" y="11873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3576" tIns="163576" rIns="163576" bIns="709772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0" i="0" kern="1200" dirty="0" smtClean="0">
                  <a:solidFill>
                    <a:schemeClr val="tx1"/>
                  </a:solidFill>
                </a:rPr>
                <a:t>низкий (</a:t>
              </a:r>
              <a:r>
                <a:rPr lang="ru-RU" sz="2300" b="1" i="1" kern="1200" dirty="0" smtClean="0">
                  <a:solidFill>
                    <a:schemeClr val="tx1"/>
                  </a:solidFill>
                </a:rPr>
                <a:t>а</a:t>
              </a:r>
              <a:r>
                <a:rPr lang="ru-RU" sz="2300" b="0" i="0" kern="1200" dirty="0" smtClean="0">
                  <a:solidFill>
                    <a:schemeClr val="tx1"/>
                  </a:solidFill>
                </a:rPr>
                <a:t>)</a:t>
              </a:r>
              <a:endParaRPr lang="ru-RU" sz="23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2031999" y="6139835"/>
              <a:ext cx="8199395" cy="546195"/>
            </a:xfrm>
            <a:custGeom>
              <a:avLst/>
              <a:gdLst>
                <a:gd name="connsiteX0" fmla="*/ 0 w 8199395"/>
                <a:gd name="connsiteY0" fmla="*/ 0 h 546195"/>
                <a:gd name="connsiteX1" fmla="*/ 8199395 w 8199395"/>
                <a:gd name="connsiteY1" fmla="*/ 0 h 546195"/>
                <a:gd name="connsiteX2" fmla="*/ 8199395 w 8199395"/>
                <a:gd name="connsiteY2" fmla="*/ 546195 h 546195"/>
                <a:gd name="connsiteX3" fmla="*/ 0 w 8199395"/>
                <a:gd name="connsiteY3" fmla="*/ 546195 h 546195"/>
                <a:gd name="connsiteX4" fmla="*/ 0 w 8199395"/>
                <a:gd name="connsiteY4" fmla="*/ 0 h 546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99395" h="546195">
                  <a:moveTo>
                    <a:pt x="0" y="0"/>
                  </a:moveTo>
                  <a:lnTo>
                    <a:pt x="8199395" y="0"/>
                  </a:lnTo>
                  <a:lnTo>
                    <a:pt x="8199395" y="546195"/>
                  </a:lnTo>
                  <a:lnTo>
                    <a:pt x="0" y="546195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002060">
                  <a:alpha val="90000"/>
                </a:srgbClr>
              </a:solidFill>
            </a:ln>
          </p:spPr>
          <p:style>
            <a:lnRef idx="2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22860" rIns="128016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0" i="0" kern="1200" dirty="0" smtClean="0">
                  <a:solidFill>
                    <a:schemeClr val="tx1"/>
                  </a:solidFill>
                </a:rPr>
                <a:t>язык не поднимается, а нижняя челюсть идет вниз, широко раскрывая рот</a:t>
              </a:r>
              <a:endParaRPr lang="ru-RU" sz="18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2031999" y="3714015"/>
              <a:ext cx="8199395" cy="1826193"/>
            </a:xfrm>
            <a:custGeom>
              <a:avLst/>
              <a:gdLst>
                <a:gd name="connsiteX0" fmla="*/ 0 w 8199395"/>
                <a:gd name="connsiteY0" fmla="*/ 639587 h 1826192"/>
                <a:gd name="connsiteX1" fmla="*/ 3871424 w 8199395"/>
                <a:gd name="connsiteY1" fmla="*/ 639587 h 1826192"/>
                <a:gd name="connsiteX2" fmla="*/ 3871424 w 8199395"/>
                <a:gd name="connsiteY2" fmla="*/ 456548 h 1826192"/>
                <a:gd name="connsiteX3" fmla="*/ 3643150 w 8199395"/>
                <a:gd name="connsiteY3" fmla="*/ 456548 h 1826192"/>
                <a:gd name="connsiteX4" fmla="*/ 4099698 w 8199395"/>
                <a:gd name="connsiteY4" fmla="*/ 0 h 1826192"/>
                <a:gd name="connsiteX5" fmla="*/ 4556246 w 8199395"/>
                <a:gd name="connsiteY5" fmla="*/ 456548 h 1826192"/>
                <a:gd name="connsiteX6" fmla="*/ 4327972 w 8199395"/>
                <a:gd name="connsiteY6" fmla="*/ 456548 h 1826192"/>
                <a:gd name="connsiteX7" fmla="*/ 4327972 w 8199395"/>
                <a:gd name="connsiteY7" fmla="*/ 639587 h 1826192"/>
                <a:gd name="connsiteX8" fmla="*/ 8199395 w 8199395"/>
                <a:gd name="connsiteY8" fmla="*/ 639587 h 1826192"/>
                <a:gd name="connsiteX9" fmla="*/ 8199395 w 8199395"/>
                <a:gd name="connsiteY9" fmla="*/ 1826192 h 1826192"/>
                <a:gd name="connsiteX10" fmla="*/ 0 w 8199395"/>
                <a:gd name="connsiteY10" fmla="*/ 1826192 h 1826192"/>
                <a:gd name="connsiteX11" fmla="*/ 0 w 8199395"/>
                <a:gd name="connsiteY11" fmla="*/ 639587 h 18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99395" h="1826192">
                  <a:moveTo>
                    <a:pt x="8199395" y="1186605"/>
                  </a:moveTo>
                  <a:lnTo>
                    <a:pt x="4327971" y="1186605"/>
                  </a:lnTo>
                  <a:lnTo>
                    <a:pt x="4327971" y="1369644"/>
                  </a:lnTo>
                  <a:lnTo>
                    <a:pt x="4556245" y="1369644"/>
                  </a:lnTo>
                  <a:lnTo>
                    <a:pt x="4099697" y="1826191"/>
                  </a:lnTo>
                  <a:lnTo>
                    <a:pt x="3643149" y="1369644"/>
                  </a:lnTo>
                  <a:lnTo>
                    <a:pt x="3871423" y="1369644"/>
                  </a:lnTo>
                  <a:lnTo>
                    <a:pt x="3871423" y="1186605"/>
                  </a:lnTo>
                  <a:lnTo>
                    <a:pt x="0" y="1186605"/>
                  </a:lnTo>
                  <a:lnTo>
                    <a:pt x="0" y="1"/>
                  </a:lnTo>
                  <a:lnTo>
                    <a:pt x="8199395" y="1"/>
                  </a:lnTo>
                  <a:lnTo>
                    <a:pt x="8199395" y="118660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3576" tIns="163576" rIns="163576" bIns="134877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0" i="0" kern="1200" dirty="0" smtClean="0">
                  <a:solidFill>
                    <a:schemeClr val="tx1"/>
                  </a:solidFill>
                </a:rPr>
                <a:t>средний (</a:t>
              </a:r>
              <a:r>
                <a:rPr lang="ru-RU" sz="2300" b="1" i="1" kern="1200" dirty="0" smtClean="0">
                  <a:solidFill>
                    <a:schemeClr val="tx1"/>
                  </a:solidFill>
                </a:rPr>
                <a:t>о, э</a:t>
              </a:r>
              <a:r>
                <a:rPr lang="ru-RU" sz="2300" b="0" i="0" kern="1200" dirty="0" smtClean="0">
                  <a:solidFill>
                    <a:schemeClr val="tx1"/>
                  </a:solidFill>
                </a:rPr>
                <a:t>)</a:t>
              </a:r>
              <a:endParaRPr lang="ru-RU" sz="23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2031999" y="4355009"/>
              <a:ext cx="8199395" cy="546031"/>
            </a:xfrm>
            <a:custGeom>
              <a:avLst/>
              <a:gdLst>
                <a:gd name="connsiteX0" fmla="*/ 0 w 8199395"/>
                <a:gd name="connsiteY0" fmla="*/ 0 h 546031"/>
                <a:gd name="connsiteX1" fmla="*/ 8199395 w 8199395"/>
                <a:gd name="connsiteY1" fmla="*/ 0 h 546031"/>
                <a:gd name="connsiteX2" fmla="*/ 8199395 w 8199395"/>
                <a:gd name="connsiteY2" fmla="*/ 546031 h 546031"/>
                <a:gd name="connsiteX3" fmla="*/ 0 w 8199395"/>
                <a:gd name="connsiteY3" fmla="*/ 546031 h 546031"/>
                <a:gd name="connsiteX4" fmla="*/ 0 w 8199395"/>
                <a:gd name="connsiteY4" fmla="*/ 0 h 54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99395" h="546031">
                  <a:moveTo>
                    <a:pt x="0" y="0"/>
                  </a:moveTo>
                  <a:lnTo>
                    <a:pt x="8199395" y="0"/>
                  </a:lnTo>
                  <a:lnTo>
                    <a:pt x="8199395" y="546031"/>
                  </a:lnTo>
                  <a:lnTo>
                    <a:pt x="0" y="546031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002060">
                  <a:alpha val="90000"/>
                </a:srgbClr>
              </a:solidFill>
            </a:ln>
          </p:spPr>
          <p:style>
            <a:lnRef idx="2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22860" rIns="128016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0" i="0" kern="1200" dirty="0" smtClean="0">
                  <a:solidFill>
                    <a:schemeClr val="tx1"/>
                  </a:solidFill>
                </a:rPr>
                <a:t>небольшой подъем</a:t>
              </a:r>
              <a:endParaRPr lang="ru-RU" sz="18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2031999" y="1905633"/>
              <a:ext cx="8199395" cy="1826194"/>
            </a:xfrm>
            <a:custGeom>
              <a:avLst/>
              <a:gdLst>
                <a:gd name="connsiteX0" fmla="*/ 0 w 8199395"/>
                <a:gd name="connsiteY0" fmla="*/ 639587 h 1826192"/>
                <a:gd name="connsiteX1" fmla="*/ 3871424 w 8199395"/>
                <a:gd name="connsiteY1" fmla="*/ 639587 h 1826192"/>
                <a:gd name="connsiteX2" fmla="*/ 3871424 w 8199395"/>
                <a:gd name="connsiteY2" fmla="*/ 456548 h 1826192"/>
                <a:gd name="connsiteX3" fmla="*/ 3643150 w 8199395"/>
                <a:gd name="connsiteY3" fmla="*/ 456548 h 1826192"/>
                <a:gd name="connsiteX4" fmla="*/ 4099698 w 8199395"/>
                <a:gd name="connsiteY4" fmla="*/ 0 h 1826192"/>
                <a:gd name="connsiteX5" fmla="*/ 4556246 w 8199395"/>
                <a:gd name="connsiteY5" fmla="*/ 456548 h 1826192"/>
                <a:gd name="connsiteX6" fmla="*/ 4327972 w 8199395"/>
                <a:gd name="connsiteY6" fmla="*/ 456548 h 1826192"/>
                <a:gd name="connsiteX7" fmla="*/ 4327972 w 8199395"/>
                <a:gd name="connsiteY7" fmla="*/ 639587 h 1826192"/>
                <a:gd name="connsiteX8" fmla="*/ 8199395 w 8199395"/>
                <a:gd name="connsiteY8" fmla="*/ 639587 h 1826192"/>
                <a:gd name="connsiteX9" fmla="*/ 8199395 w 8199395"/>
                <a:gd name="connsiteY9" fmla="*/ 1826192 h 1826192"/>
                <a:gd name="connsiteX10" fmla="*/ 0 w 8199395"/>
                <a:gd name="connsiteY10" fmla="*/ 1826192 h 1826192"/>
                <a:gd name="connsiteX11" fmla="*/ 0 w 8199395"/>
                <a:gd name="connsiteY11" fmla="*/ 639587 h 18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99395" h="1826192">
                  <a:moveTo>
                    <a:pt x="8199395" y="1186605"/>
                  </a:moveTo>
                  <a:lnTo>
                    <a:pt x="4327971" y="1186605"/>
                  </a:lnTo>
                  <a:lnTo>
                    <a:pt x="4327971" y="1369644"/>
                  </a:lnTo>
                  <a:lnTo>
                    <a:pt x="4556245" y="1369644"/>
                  </a:lnTo>
                  <a:lnTo>
                    <a:pt x="4099697" y="1826191"/>
                  </a:lnTo>
                  <a:lnTo>
                    <a:pt x="3643149" y="1369644"/>
                  </a:lnTo>
                  <a:lnTo>
                    <a:pt x="3871423" y="1369644"/>
                  </a:lnTo>
                  <a:lnTo>
                    <a:pt x="3871423" y="1186605"/>
                  </a:lnTo>
                  <a:lnTo>
                    <a:pt x="0" y="1186605"/>
                  </a:lnTo>
                  <a:lnTo>
                    <a:pt x="0" y="1"/>
                  </a:lnTo>
                  <a:lnTo>
                    <a:pt x="8199395" y="1"/>
                  </a:lnTo>
                  <a:lnTo>
                    <a:pt x="8199395" y="118660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3576" tIns="163577" rIns="163576" bIns="134877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0" i="0" kern="1200" dirty="0" smtClean="0">
                  <a:solidFill>
                    <a:schemeClr val="tx1"/>
                  </a:solidFill>
                </a:rPr>
                <a:t>высокий (</a:t>
              </a:r>
              <a:r>
                <a:rPr lang="ru-RU" sz="2300" b="1" i="1" kern="1200" dirty="0" smtClean="0">
                  <a:solidFill>
                    <a:schemeClr val="tx1"/>
                  </a:solidFill>
                </a:rPr>
                <a:t>у, ы, и</a:t>
              </a:r>
              <a:r>
                <a:rPr lang="ru-RU" sz="2300" b="0" i="0" kern="1200" dirty="0" smtClean="0">
                  <a:solidFill>
                    <a:schemeClr val="tx1"/>
                  </a:solidFill>
                </a:rPr>
                <a:t>)</a:t>
              </a:r>
              <a:endParaRPr lang="ru-RU" sz="23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2031999" y="2546627"/>
              <a:ext cx="8199395" cy="546031"/>
            </a:xfrm>
            <a:custGeom>
              <a:avLst/>
              <a:gdLst>
                <a:gd name="connsiteX0" fmla="*/ 0 w 8199395"/>
                <a:gd name="connsiteY0" fmla="*/ 0 h 546031"/>
                <a:gd name="connsiteX1" fmla="*/ 8199395 w 8199395"/>
                <a:gd name="connsiteY1" fmla="*/ 0 h 546031"/>
                <a:gd name="connsiteX2" fmla="*/ 8199395 w 8199395"/>
                <a:gd name="connsiteY2" fmla="*/ 546031 h 546031"/>
                <a:gd name="connsiteX3" fmla="*/ 0 w 8199395"/>
                <a:gd name="connsiteY3" fmla="*/ 546031 h 546031"/>
                <a:gd name="connsiteX4" fmla="*/ 0 w 8199395"/>
                <a:gd name="connsiteY4" fmla="*/ 0 h 54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99395" h="546031">
                  <a:moveTo>
                    <a:pt x="0" y="0"/>
                  </a:moveTo>
                  <a:lnTo>
                    <a:pt x="8199395" y="0"/>
                  </a:lnTo>
                  <a:lnTo>
                    <a:pt x="8199395" y="546031"/>
                  </a:lnTo>
                  <a:lnTo>
                    <a:pt x="0" y="546031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002060">
                  <a:alpha val="90000"/>
                </a:srgbClr>
              </a:solidFill>
            </a:ln>
          </p:spPr>
          <p:style>
            <a:lnRef idx="2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22860" rIns="128016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0" i="0" kern="1200" dirty="0" smtClean="0">
                  <a:solidFill>
                    <a:schemeClr val="tx1"/>
                  </a:solidFill>
                </a:rPr>
                <a:t>максимально поднимается к небу</a:t>
              </a:r>
              <a:endParaRPr lang="ru-RU" sz="18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Прямоугольник 19"/>
          <p:cNvSpPr/>
          <p:nvPr/>
        </p:nvSpPr>
        <p:spPr>
          <a:xfrm rot="14617155">
            <a:off x="1807836" y="3301770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14617155">
            <a:off x="10493013" y="2880599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6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Произношение </a:t>
            </a:r>
            <a:r>
              <a:rPr lang="ru-RU" dirty="0" smtClean="0">
                <a:solidFill>
                  <a:schemeClr val="bg1"/>
                </a:solidFill>
              </a:rPr>
              <a:t>согласных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4617155">
            <a:off x="640557" y="5964904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4617155">
            <a:off x="397670" y="937290"/>
            <a:ext cx="181232" cy="181232"/>
          </a:xfrm>
          <a:prstGeom prst="rect">
            <a:avLst/>
          </a:prstGeom>
          <a:solidFill>
            <a:srgbClr val="0CA8A4"/>
          </a:solidFill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52616" y="1797736"/>
            <a:ext cx="10515600" cy="0"/>
          </a:xfrm>
          <a:prstGeom prst="line">
            <a:avLst/>
          </a:prstGeom>
          <a:ln w="57150">
            <a:solidFill>
              <a:srgbClr val="0CA8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4617155">
            <a:off x="10863714" y="6207789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1795"/>
            <a:ext cx="5768545" cy="417516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Согласных звуков в нашем языке </a:t>
            </a:r>
            <a:r>
              <a:rPr lang="ru-RU" dirty="0" smtClean="0"/>
              <a:t>37</a:t>
            </a:r>
            <a:r>
              <a:rPr lang="ru-RU" dirty="0"/>
              <a:t>. Для их формирования поток воздуха задерживается разными преградами. Такие фонемы складываются из шума, а также шума и голоса. Шум образуется во время столкновения потока воздуха с препятствием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7711" y="2204565"/>
            <a:ext cx="4636089" cy="3593457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" name="Прямоугольник 16"/>
          <p:cNvSpPr/>
          <p:nvPr/>
        </p:nvSpPr>
        <p:spPr>
          <a:xfrm rot="14617155">
            <a:off x="5533702" y="4992750"/>
            <a:ext cx="181232" cy="181232"/>
          </a:xfrm>
          <a:prstGeom prst="rect">
            <a:avLst/>
          </a:prstGeom>
          <a:noFill/>
          <a:ln>
            <a:solidFill>
              <a:srgbClr val="0CA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92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1027</Words>
  <Application>Microsoft Office PowerPoint</Application>
  <PresentationFormat>Широкоэкранный</PresentationFormat>
  <Paragraphs>86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Arial Black</vt:lpstr>
      <vt:lpstr>Wingdings</vt:lpstr>
      <vt:lpstr>Тема Office</vt:lpstr>
      <vt:lpstr>Артикуляция</vt:lpstr>
      <vt:lpstr>Определение</vt:lpstr>
      <vt:lpstr>Этапы</vt:lpstr>
      <vt:lpstr>Артикуляция – это скоординированная работа</vt:lpstr>
      <vt:lpstr>Произношение гласных</vt:lpstr>
      <vt:lpstr>Классификация гласных</vt:lpstr>
      <vt:lpstr>Ряды гласных в соответствии с горизонтальным движением </vt:lpstr>
      <vt:lpstr>Подъёмы гласных в зависимости от вертикального движения</vt:lpstr>
      <vt:lpstr>Произношение согласных</vt:lpstr>
      <vt:lpstr>3 частых заблуждения об исправлении речи</vt:lpstr>
      <vt:lpstr>Упражнения на улучшение артикуляции </vt:lpstr>
      <vt:lpstr>Артикуляционная гимнастика</vt:lpstr>
      <vt:lpstr>Артикуляционная гимнастика</vt:lpstr>
      <vt:lpstr>Упражнение 1</vt:lpstr>
      <vt:lpstr>Упражнение 2</vt:lpstr>
      <vt:lpstr>Упражнение 3</vt:lpstr>
      <vt:lpstr>Упражнение 4</vt:lpstr>
      <vt:lpstr>Упражнение 5</vt:lpstr>
      <vt:lpstr>Упражнение 6</vt:lpstr>
      <vt:lpstr>Упражнение 7</vt:lpstr>
      <vt:lpstr>Выводы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и мир в начале XXI века</dc:title>
  <dc:creator>User</dc:creator>
  <cp:lastModifiedBy>РДШ СПБ</cp:lastModifiedBy>
  <cp:revision>44</cp:revision>
  <dcterms:created xsi:type="dcterms:W3CDTF">2022-11-22T10:09:00Z</dcterms:created>
  <dcterms:modified xsi:type="dcterms:W3CDTF">2022-11-28T08:55:47Z</dcterms:modified>
</cp:coreProperties>
</file>