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846"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73" autoAdjust="0"/>
  </p:normalViewPr>
  <p:slideViewPr>
    <p:cSldViewPr snapToGrid="0">
      <p:cViewPr varScale="1">
        <p:scale>
          <a:sx n="83" d="100"/>
          <a:sy n="83" d="100"/>
        </p:scale>
        <p:origin x="-629" y="-77"/>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793DAF-ABFD-4074-BCBD-6DA9D3068C96}" type="slidenum">
              <a:rPr lang="ru-RU" smtClean="0"/>
              <a:pPr/>
              <a:t>‹#›</a:t>
            </a:fld>
            <a:endParaRPr lang="ru-RU"/>
          </a:p>
        </p:txBody>
      </p:sp>
    </p:spTree>
    <p:extLst>
      <p:ext uri="{BB962C8B-B14F-4D97-AF65-F5344CB8AC3E}">
        <p14:creationId xmlns="" xmlns:p14="http://schemas.microsoft.com/office/powerpoint/2010/main" val="184209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793DAF-ABFD-4074-BCBD-6DA9D3068C96}" type="slidenum">
              <a:rPr lang="ru-RU" smtClean="0"/>
              <a:pPr/>
              <a:t>‹#›</a:t>
            </a:fld>
            <a:endParaRPr lang="ru-RU"/>
          </a:p>
        </p:txBody>
      </p:sp>
    </p:spTree>
    <p:extLst>
      <p:ext uri="{BB962C8B-B14F-4D97-AF65-F5344CB8AC3E}">
        <p14:creationId xmlns="" xmlns:p14="http://schemas.microsoft.com/office/powerpoint/2010/main" val="592507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0362"/>
            <a:ext cx="2628900" cy="581183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838201" y="360364"/>
            <a:ext cx="7734300" cy="58118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793DAF-ABFD-4074-BCBD-6DA9D3068C96}" type="slidenum">
              <a:rPr lang="ru-RU" smtClean="0"/>
              <a:pPr/>
              <a:t>‹#›</a:t>
            </a:fld>
            <a:endParaRPr lang="ru-RU"/>
          </a:p>
        </p:txBody>
      </p:sp>
    </p:spTree>
    <p:extLst>
      <p:ext uri="{BB962C8B-B14F-4D97-AF65-F5344CB8AC3E}">
        <p14:creationId xmlns="" xmlns:p14="http://schemas.microsoft.com/office/powerpoint/2010/main" val="35637983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508000" y="4853412"/>
            <a:ext cx="112776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10972800" y="6473952"/>
            <a:ext cx="1011936" cy="246888"/>
          </a:xfrm>
        </p:spPr>
        <p:txBody>
          <a:bodyPr/>
          <a:lstStyle/>
          <a:p>
            <a:fld id="{84793DAF-ABFD-4074-BCBD-6DA9D3068C96}"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19" name="Нижний колонтитул 18"/>
          <p:cNvSpPr>
            <a:spLocks noGrp="1"/>
          </p:cNvSpPr>
          <p:nvPr>
            <p:ph type="ftr" sz="quarter" idx="11"/>
          </p:nvPr>
        </p:nvSpPr>
        <p:spPr>
          <a:xfrm>
            <a:off x="4775200" y="76201"/>
            <a:ext cx="3860800" cy="288925"/>
          </a:xfrm>
        </p:spPr>
        <p:txBody>
          <a:bodyPr/>
          <a:lstStyle/>
          <a:p>
            <a:endParaRPr lang="ru-RU"/>
          </a:p>
        </p:txBody>
      </p:sp>
      <p:sp>
        <p:nvSpPr>
          <p:cNvPr id="16" name="Номер слайда 15"/>
          <p:cNvSpPr>
            <a:spLocks noGrp="1"/>
          </p:cNvSpPr>
          <p:nvPr>
            <p:ph type="sldNum" sz="quarter" idx="12"/>
          </p:nvPr>
        </p:nvSpPr>
        <p:spPr>
          <a:xfrm>
            <a:off x="10972800" y="6473952"/>
            <a:ext cx="1011936" cy="246888"/>
          </a:xfrm>
        </p:spPr>
        <p:txBody>
          <a:bodyPr/>
          <a:lstStyle/>
          <a:p>
            <a:fld id="{84793DAF-ABFD-4074-BCBD-6DA9D3068C96}"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84793DAF-ABFD-4074-BCBD-6DA9D3068C96}" type="slidenum">
              <a:rPr lang="ru-RU" smtClean="0"/>
              <a:pPr/>
              <a:t>‹#›</a:t>
            </a:fld>
            <a:endParaRPr lang="ru-RU"/>
          </a:p>
        </p:txBody>
      </p:sp>
      <p:sp>
        <p:nvSpPr>
          <p:cNvPr id="8" name="Заголовок 7"/>
          <p:cNvSpPr>
            <a:spLocks noGrp="1"/>
          </p:cNvSpPr>
          <p:nvPr>
            <p:ph type="title"/>
          </p:nvPr>
        </p:nvSpPr>
        <p:spPr>
          <a:xfrm>
            <a:off x="240633" y="2947086"/>
            <a:ext cx="115824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402336" y="457200"/>
            <a:ext cx="115824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4793DAF-ABFD-4074-BCBD-6DA9D3068C96}"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406400" y="5410200"/>
            <a:ext cx="114808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10972800" y="6477000"/>
            <a:ext cx="1016000" cy="246888"/>
          </a:xfrm>
        </p:spPr>
        <p:txBody>
          <a:bodyPr/>
          <a:lstStyle/>
          <a:p>
            <a:fld id="{84793DAF-ABFD-4074-BCBD-6DA9D3068C96}" type="slidenum">
              <a:rPr lang="ru-RU" smtClean="0"/>
              <a:pPr/>
              <a:t>‹#›</a:t>
            </a:fld>
            <a:endParaRPr lang="ru-RU"/>
          </a:p>
        </p:txBody>
      </p:sp>
      <p:sp>
        <p:nvSpPr>
          <p:cNvPr id="11" name="Прямая соединительная линия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402336" y="457200"/>
            <a:ext cx="115824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793DAF-ABFD-4074-BCBD-6DA9D3068C96}"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793DAF-ABFD-4074-BCBD-6DA9D3068C96}"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609600" y="5486400"/>
            <a:ext cx="112776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793DAF-ABFD-4074-BCBD-6DA9D3068C9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793DAF-ABFD-4074-BCBD-6DA9D3068C96}" type="slidenum">
              <a:rPr lang="ru-RU" smtClean="0"/>
              <a:pPr/>
              <a:t>‹#›</a:t>
            </a:fld>
            <a:endParaRPr lang="ru-RU"/>
          </a:p>
        </p:txBody>
      </p:sp>
    </p:spTree>
    <p:extLst>
      <p:ext uri="{BB962C8B-B14F-4D97-AF65-F5344CB8AC3E}">
        <p14:creationId xmlns="" xmlns:p14="http://schemas.microsoft.com/office/powerpoint/2010/main" val="22932739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4793DAF-ABFD-4074-BCBD-6DA9D3068C96}" type="slidenum">
              <a:rPr lang="ru-RU" smtClean="0"/>
              <a:pPr/>
              <a:t>‹#›</a:t>
            </a:fld>
            <a:endParaRPr lang="ru-RU"/>
          </a:p>
        </p:txBody>
      </p:sp>
      <p:sp>
        <p:nvSpPr>
          <p:cNvPr id="17" name="Заголовок 16"/>
          <p:cNvSpPr>
            <a:spLocks noGrp="1"/>
          </p:cNvSpPr>
          <p:nvPr>
            <p:ph type="title"/>
          </p:nvPr>
        </p:nvSpPr>
        <p:spPr>
          <a:xfrm>
            <a:off x="508000" y="4993760"/>
            <a:ext cx="78232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793DAF-ABFD-4074-BCBD-6DA9D3068C96}"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144000" y="549277"/>
            <a:ext cx="2438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549277"/>
            <a:ext cx="83312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793DAF-ABFD-4074-BCBD-6DA9D3068C9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1" y="1712423"/>
            <a:ext cx="10515600" cy="2851208"/>
          </a:xfrm>
        </p:spPr>
        <p:txBody>
          <a:bodyPr anchor="b">
            <a:normAutofit/>
          </a:bodyPr>
          <a:lstStyle>
            <a:lvl1pPr>
              <a:defRPr sz="6000" b="0"/>
            </a:lvl1pPr>
          </a:lstStyle>
          <a:p>
            <a:r>
              <a:rPr lang="ru-RU" smtClean="0"/>
              <a:t>Образец заголовка</a:t>
            </a:r>
            <a:endParaRPr lang="en-US" dirty="0"/>
          </a:p>
        </p:txBody>
      </p:sp>
      <p:sp>
        <p:nvSpPr>
          <p:cNvPr id="3" name="Text Placeholder 2"/>
          <p:cNvSpPr>
            <a:spLocks noGrp="1"/>
          </p:cNvSpPr>
          <p:nvPr>
            <p:ph type="body" idx="1"/>
          </p:nvPr>
        </p:nvSpPr>
        <p:spPr>
          <a:xfrm>
            <a:off x="831851" y="4552635"/>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793DAF-ABFD-4074-BCBD-6DA9D3068C96}" type="slidenum">
              <a:rPr lang="ru-RU" smtClean="0"/>
              <a:pPr/>
              <a:t>‹#›</a:t>
            </a:fld>
            <a:endParaRPr lang="ru-RU"/>
          </a:p>
        </p:txBody>
      </p:sp>
    </p:spTree>
    <p:extLst>
      <p:ext uri="{BB962C8B-B14F-4D97-AF65-F5344CB8AC3E}">
        <p14:creationId xmlns="" xmlns:p14="http://schemas.microsoft.com/office/powerpoint/2010/main" val="3445797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45127" y="1828802"/>
            <a:ext cx="5181600" cy="43513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8802"/>
            <a:ext cx="5181600" cy="43513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793DAF-ABFD-4074-BCBD-6DA9D3068C96}" type="slidenum">
              <a:rPr lang="ru-RU" smtClean="0"/>
              <a:pPr/>
              <a:t>‹#›</a:t>
            </a:fld>
            <a:endParaRPr lang="ru-RU"/>
          </a:p>
        </p:txBody>
      </p:sp>
    </p:spTree>
    <p:extLst>
      <p:ext uri="{BB962C8B-B14F-4D97-AF65-F5344CB8AC3E}">
        <p14:creationId xmlns="" xmlns:p14="http://schemas.microsoft.com/office/powerpoint/2010/main" val="2927109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2"/>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45127" y="2507552"/>
            <a:ext cx="5156200" cy="3680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1"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1" y="2507552"/>
            <a:ext cx="5181601" cy="3680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4793DAF-ABFD-4074-BCBD-6DA9D3068C96}"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extLst>
      <p:ext uri="{BB962C8B-B14F-4D97-AF65-F5344CB8AC3E}">
        <p14:creationId xmlns="" xmlns:p14="http://schemas.microsoft.com/office/powerpoint/2010/main" val="1579696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4793DAF-ABFD-4074-BCBD-6DA9D3068C96}" type="slidenum">
              <a:rPr lang="ru-RU" smtClean="0"/>
              <a:pPr/>
              <a:t>‹#›</a:t>
            </a:fld>
            <a:endParaRPr lang="ru-RU"/>
          </a:p>
        </p:txBody>
      </p:sp>
      <p:sp>
        <p:nvSpPr>
          <p:cNvPr id="6" name="Title 5"/>
          <p:cNvSpPr>
            <a:spLocks noGrp="1"/>
          </p:cNvSpPr>
          <p:nvPr>
            <p:ph type="title"/>
          </p:nvPr>
        </p:nvSpPr>
        <p:spPr/>
        <p:txBody>
          <a:bodyPr/>
          <a:lstStyle/>
          <a:p>
            <a:r>
              <a:rPr lang="ru-RU" smtClean="0"/>
              <a:t>Образец заголовка</a:t>
            </a:r>
            <a:endParaRPr lang="en-US"/>
          </a:p>
        </p:txBody>
      </p:sp>
    </p:spTree>
    <p:extLst>
      <p:ext uri="{BB962C8B-B14F-4D97-AF65-F5344CB8AC3E}">
        <p14:creationId xmlns="" xmlns:p14="http://schemas.microsoft.com/office/powerpoint/2010/main" val="1636382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4793DAF-ABFD-4074-BCBD-6DA9D3068C96}" type="slidenum">
              <a:rPr lang="ru-RU" smtClean="0"/>
              <a:pPr/>
              <a:t>‹#›</a:t>
            </a:fld>
            <a:endParaRPr lang="ru-RU"/>
          </a:p>
        </p:txBody>
      </p:sp>
    </p:spTree>
    <p:extLst>
      <p:ext uri="{BB962C8B-B14F-4D97-AF65-F5344CB8AC3E}">
        <p14:creationId xmlns="" xmlns:p14="http://schemas.microsoft.com/office/powerpoint/2010/main" val="733069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2"/>
            <a:ext cx="3931920" cy="1600197"/>
          </a:xfrm>
        </p:spPr>
        <p:txBody>
          <a:bodyPr anchor="b">
            <a:normAutofit/>
          </a:bodyPr>
          <a:lstStyle>
            <a:lvl1pPr>
              <a:defRPr sz="3200" b="0"/>
            </a:lvl1pPr>
          </a:lstStyle>
          <a:p>
            <a:r>
              <a:rPr lang="ru-RU" smtClean="0"/>
              <a:t>Образец заголовка</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793DAF-ABFD-4074-BCBD-6DA9D3068C96}" type="slidenum">
              <a:rPr lang="ru-RU" smtClean="0"/>
              <a:pPr/>
              <a:t>‹#›</a:t>
            </a:fld>
            <a:endParaRPr lang="ru-RU"/>
          </a:p>
        </p:txBody>
      </p:sp>
    </p:spTree>
    <p:extLst>
      <p:ext uri="{BB962C8B-B14F-4D97-AF65-F5344CB8AC3E}">
        <p14:creationId xmlns="" xmlns:p14="http://schemas.microsoft.com/office/powerpoint/2010/main" val="1783155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ru-RU" smtClean="0"/>
              <a:t>Образец заголовка</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5755ABA-CDE7-4D42-BC0E-BF5922A10E64}" type="datetimeFigureOut">
              <a:rPr lang="ru-RU" smtClean="0"/>
              <a:pPr/>
              <a:t>24.11.2022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793DAF-ABFD-4074-BCBD-6DA9D3068C96}" type="slidenum">
              <a:rPr lang="ru-RU" smtClean="0"/>
              <a:pPr/>
              <a:t>‹#›</a:t>
            </a:fld>
            <a:endParaRPr lang="ru-RU"/>
          </a:p>
        </p:txBody>
      </p:sp>
    </p:spTree>
    <p:extLst>
      <p:ext uri="{BB962C8B-B14F-4D97-AF65-F5344CB8AC3E}">
        <p14:creationId xmlns="" xmlns:p14="http://schemas.microsoft.com/office/powerpoint/2010/main" val="3246301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45127" y="1828802"/>
            <a:ext cx="10515600" cy="435133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95755ABA-CDE7-4D42-BC0E-BF5922A10E64}" type="datetimeFigureOut">
              <a:rPr lang="ru-RU" smtClean="0"/>
              <a:pPr/>
              <a:t>24.11.2022</a:t>
            </a:fld>
            <a:endParaRPr lang="ru-RU"/>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ru-RU"/>
          </a:p>
        </p:txBody>
      </p:sp>
      <p:sp>
        <p:nvSpPr>
          <p:cNvPr id="6" name="Slide Number Placeholder 5"/>
          <p:cNvSpPr>
            <a:spLocks noGrp="1"/>
          </p:cNvSpPr>
          <p:nvPr>
            <p:ph type="sldNum" sz="quarter" idx="4"/>
          </p:nvPr>
        </p:nvSpPr>
        <p:spPr>
          <a:xfrm>
            <a:off x="8617527" y="6356352"/>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84793DAF-ABFD-4074-BCBD-6DA9D3068C96}" type="slidenum">
              <a:rPr lang="ru-RU" smtClean="0"/>
              <a:pPr/>
              <a:t>‹#›</a:t>
            </a:fld>
            <a:endParaRPr lang="ru-RU"/>
          </a:p>
        </p:txBody>
      </p:sp>
    </p:spTree>
    <p:extLst>
      <p:ext uri="{BB962C8B-B14F-4D97-AF65-F5344CB8AC3E}">
        <p14:creationId xmlns="" xmlns:p14="http://schemas.microsoft.com/office/powerpoint/2010/main" val="270046221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fld id="{95755ABA-CDE7-4D42-BC0E-BF5922A10E64}" type="datetimeFigureOut">
              <a:rPr lang="ru-RU" smtClean="0"/>
              <a:pPr/>
              <a:t>24.11.2022</a:t>
            </a:fld>
            <a:endParaRPr lang="ru-RU"/>
          </a:p>
        </p:txBody>
      </p:sp>
      <p:sp>
        <p:nvSpPr>
          <p:cNvPr id="28" name="Нижний колонтитул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4793DAF-ABFD-4074-BCBD-6DA9D3068C96}" type="slidenum">
              <a:rPr lang="ru-RU" smtClean="0"/>
              <a:pPr/>
              <a:t>‹#›</a:t>
            </a:fld>
            <a:endParaRPr lang="ru-RU"/>
          </a:p>
        </p:txBody>
      </p:sp>
      <p:sp>
        <p:nvSpPr>
          <p:cNvPr id="10" name="Заголовок 9"/>
          <p:cNvSpPr>
            <a:spLocks noGrp="1"/>
          </p:cNvSpPr>
          <p:nvPr>
            <p:ph type="title"/>
          </p:nvPr>
        </p:nvSpPr>
        <p:spPr>
          <a:xfrm>
            <a:off x="406400" y="457200"/>
            <a:ext cx="115824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работа\Университет\1-55.jpg"/>
          <p:cNvPicPr>
            <a:picLocks noChangeAspect="1" noChangeArrowheads="1"/>
          </p:cNvPicPr>
          <p:nvPr/>
        </p:nvPicPr>
        <p:blipFill>
          <a:blip r:embed="rId2" cstate="print"/>
          <a:srcRect/>
          <a:stretch>
            <a:fillRect/>
          </a:stretch>
        </p:blipFill>
        <p:spPr bwMode="auto">
          <a:xfrm>
            <a:off x="1970533" y="1243585"/>
            <a:ext cx="8106155" cy="5404103"/>
          </a:xfrm>
          <a:prstGeom prst="rect">
            <a:avLst/>
          </a:prstGeom>
          <a:noFill/>
        </p:spPr>
      </p:pic>
      <p:sp>
        <p:nvSpPr>
          <p:cNvPr id="2" name="Заголовок 1"/>
          <p:cNvSpPr>
            <a:spLocks noGrp="1"/>
          </p:cNvSpPr>
          <p:nvPr>
            <p:ph type="title"/>
          </p:nvPr>
        </p:nvSpPr>
        <p:spPr>
          <a:xfrm>
            <a:off x="0" y="0"/>
            <a:ext cx="12192000" cy="1400530"/>
          </a:xfrm>
        </p:spPr>
        <p:txBody>
          <a:bodyPr>
            <a:normAutofit/>
          </a:bodyPr>
          <a:lstStyle/>
          <a:p>
            <a:pPr algn="ctr"/>
            <a:r>
              <a:rPr lang="ru-RU" sz="8000" dirty="0" smtClean="0"/>
              <a:t>Футбол</a:t>
            </a:r>
            <a:r>
              <a:rPr lang="ru-RU" dirty="0" smtClean="0"/>
              <a:t> </a:t>
            </a:r>
            <a:endParaRPr lang="ru-RU" dirty="0"/>
          </a:p>
        </p:txBody>
      </p:sp>
    </p:spTree>
    <p:extLst>
      <p:ext uri="{BB962C8B-B14F-4D97-AF65-F5344CB8AC3E}">
        <p14:creationId xmlns="" xmlns:p14="http://schemas.microsoft.com/office/powerpoint/2010/main" val="40563860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889760"/>
          </a:xfrm>
        </p:spPr>
        <p:txBody>
          <a:bodyPr/>
          <a:lstStyle/>
          <a:p>
            <a:pPr algn="ctr"/>
            <a:r>
              <a:rPr lang="ru-RU" sz="7200" dirty="0" smtClean="0"/>
              <a:t>Нынешние правила</a:t>
            </a:r>
            <a:endParaRPr lang="ru-RU" sz="7200" dirty="0"/>
          </a:p>
        </p:txBody>
      </p:sp>
      <p:sp>
        <p:nvSpPr>
          <p:cNvPr id="3" name="TextBox 2"/>
          <p:cNvSpPr txBox="1"/>
          <p:nvPr/>
        </p:nvSpPr>
        <p:spPr>
          <a:xfrm>
            <a:off x="313508" y="1402080"/>
            <a:ext cx="5655643" cy="1938992"/>
          </a:xfrm>
          <a:prstGeom prst="rect">
            <a:avLst/>
          </a:prstGeom>
          <a:noFill/>
        </p:spPr>
        <p:txBody>
          <a:bodyPr wrap="square" rtlCol="0">
            <a:spAutoFit/>
          </a:bodyPr>
          <a:lstStyle/>
          <a:p>
            <a:r>
              <a:rPr lang="ru-RU" sz="2400" dirty="0"/>
              <a:t>И</a:t>
            </a:r>
            <a:r>
              <a:rPr lang="ru-RU" sz="2400" dirty="0" smtClean="0"/>
              <a:t>гровое поле </a:t>
            </a:r>
            <a:r>
              <a:rPr lang="ru-RU" sz="2400" dirty="0"/>
              <a:t>п</a:t>
            </a:r>
            <a:r>
              <a:rPr lang="ru-RU" sz="2400" dirty="0" smtClean="0"/>
              <a:t>о форме поле выполнено в виде прямоугольника, для международных соревнований должно иметь следующие стороны: длину 100-110 метров и ширину 64-75 метров.</a:t>
            </a:r>
            <a:endParaRPr lang="ru-RU" sz="2400" dirty="0"/>
          </a:p>
        </p:txBody>
      </p:sp>
      <p:sp>
        <p:nvSpPr>
          <p:cNvPr id="4" name="TextBox 3"/>
          <p:cNvSpPr txBox="1"/>
          <p:nvPr/>
        </p:nvSpPr>
        <p:spPr>
          <a:xfrm>
            <a:off x="313507" y="4084320"/>
            <a:ext cx="5655644" cy="1569660"/>
          </a:xfrm>
          <a:prstGeom prst="rect">
            <a:avLst/>
          </a:prstGeom>
          <a:noFill/>
        </p:spPr>
        <p:txBody>
          <a:bodyPr wrap="square" rtlCol="0">
            <a:spAutoFit/>
          </a:bodyPr>
          <a:lstStyle/>
          <a:p>
            <a:r>
              <a:rPr lang="ru-RU" sz="2400" dirty="0" smtClean="0"/>
              <a:t>Правила футбола разрешают иметь в одной команде 11 человек. В их число входят 10 полевых футболистов и 1 вратарь.</a:t>
            </a:r>
            <a:endParaRPr lang="ru-RU" sz="2400" dirty="0"/>
          </a:p>
        </p:txBody>
      </p:sp>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969152" y="2351316"/>
            <a:ext cx="6001323" cy="4002813"/>
          </a:xfrm>
          <a:prstGeom prst="rect">
            <a:avLst/>
          </a:prstGeom>
        </p:spPr>
      </p:pic>
    </p:spTree>
    <p:extLst>
      <p:ext uri="{BB962C8B-B14F-4D97-AF65-F5344CB8AC3E}">
        <p14:creationId xmlns="" xmlns:p14="http://schemas.microsoft.com/office/powerpoint/2010/main" val="13556587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2"/>
            <a:ext cx="12191999" cy="1567543"/>
          </a:xfrm>
        </p:spPr>
        <p:txBody>
          <a:bodyPr/>
          <a:lstStyle/>
          <a:p>
            <a:pPr algn="ctr"/>
            <a:r>
              <a:rPr lang="ru-RU" sz="7200" dirty="0"/>
              <a:t>Нынешние правила</a:t>
            </a:r>
            <a:endParaRPr lang="ru-RU" sz="6600" dirty="0"/>
          </a:p>
        </p:txBody>
      </p:sp>
      <p:sp>
        <p:nvSpPr>
          <p:cNvPr id="3" name="TextBox 2"/>
          <p:cNvSpPr txBox="1"/>
          <p:nvPr/>
        </p:nvSpPr>
        <p:spPr>
          <a:xfrm>
            <a:off x="226424" y="1428206"/>
            <a:ext cx="9901645" cy="1938992"/>
          </a:xfrm>
          <a:prstGeom prst="rect">
            <a:avLst/>
          </a:prstGeom>
          <a:noFill/>
        </p:spPr>
        <p:txBody>
          <a:bodyPr wrap="square" rtlCol="0">
            <a:spAutoFit/>
          </a:bodyPr>
          <a:lstStyle/>
          <a:p>
            <a:r>
              <a:rPr lang="ru-RU" sz="2400" dirty="0" smtClean="0"/>
              <a:t>Футбольный мяч официально имеет пять размеров. В различных соревнованиях под юрисдикцией ФИФА используют мяч 5 размера. Правила игры в футбол установили, что мяч 5 размера должен иметь круглую форму, вес не должен превышать 450 грамм и иметь длину окружности 68—70 см.</a:t>
            </a:r>
            <a:endParaRPr lang="ru-RU" sz="2400" dirty="0"/>
          </a:p>
        </p:txBody>
      </p:sp>
      <p:sp>
        <p:nvSpPr>
          <p:cNvPr id="4" name="TextBox 3"/>
          <p:cNvSpPr txBox="1"/>
          <p:nvPr/>
        </p:nvSpPr>
        <p:spPr>
          <a:xfrm>
            <a:off x="357051" y="3892731"/>
            <a:ext cx="8464732" cy="1569660"/>
          </a:xfrm>
          <a:prstGeom prst="rect">
            <a:avLst/>
          </a:prstGeom>
          <a:noFill/>
        </p:spPr>
        <p:txBody>
          <a:bodyPr wrap="square" rtlCol="0">
            <a:spAutoFit/>
          </a:bodyPr>
          <a:lstStyle/>
          <a:p>
            <a:r>
              <a:rPr lang="ru-RU" sz="2400" dirty="0" smtClean="0"/>
              <a:t>У полевых игроков, выступающих за одну команду, должна быть форма одного цвета, но форма вратаря должна от них отличаться. Также одним из требований правила футбола чтобы форма судьи от футболистов была отличной.</a:t>
            </a:r>
            <a:endParaRPr lang="ru-RU" sz="2400" dirty="0"/>
          </a:p>
        </p:txBody>
      </p:sp>
    </p:spTree>
    <p:extLst>
      <p:ext uri="{BB962C8B-B14F-4D97-AF65-F5344CB8AC3E}">
        <p14:creationId xmlns="" xmlns:p14="http://schemas.microsoft.com/office/powerpoint/2010/main" val="2858625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0"/>
            <a:ext cx="12191999" cy="1497874"/>
          </a:xfrm>
        </p:spPr>
        <p:txBody>
          <a:bodyPr/>
          <a:lstStyle/>
          <a:p>
            <a:pPr algn="ctr"/>
            <a:r>
              <a:rPr lang="ru-RU" sz="7200" dirty="0"/>
              <a:t>Нынешние правила</a:t>
            </a:r>
            <a:endParaRPr lang="ru-RU" sz="6600" dirty="0"/>
          </a:p>
        </p:txBody>
      </p:sp>
      <p:sp>
        <p:nvSpPr>
          <p:cNvPr id="3" name="TextBox 2"/>
          <p:cNvSpPr txBox="1"/>
          <p:nvPr/>
        </p:nvSpPr>
        <p:spPr>
          <a:xfrm>
            <a:off x="217715" y="1288868"/>
            <a:ext cx="10467703" cy="2308324"/>
          </a:xfrm>
          <a:prstGeom prst="rect">
            <a:avLst/>
          </a:prstGeom>
          <a:noFill/>
        </p:spPr>
        <p:txBody>
          <a:bodyPr wrap="square" rtlCol="0">
            <a:spAutoFit/>
          </a:bodyPr>
          <a:lstStyle/>
          <a:p>
            <a:r>
              <a:rPr lang="ru-RU" sz="2400" dirty="0" smtClean="0"/>
              <a:t>Футбольному судье или рефери необходимо отлично знать правила футбола и безукоризненно их выполнять. На игровой площадке во время матча находятся главный судья, по длине поля с разных его сторон находятся боковые судьи, называемые </a:t>
            </a:r>
            <a:r>
              <a:rPr lang="ru-RU" sz="2400" dirty="0" err="1" smtClean="0"/>
              <a:t>лайцмены</a:t>
            </a:r>
            <a:r>
              <a:rPr lang="ru-RU" sz="2400" dirty="0" smtClean="0"/>
              <a:t>. Боковые судьи следят и определяют положение "вне игры", а также моменты в игре, когда мяч полностью уходит за пределы поля.</a:t>
            </a:r>
            <a:endParaRPr lang="ru-RU" sz="2400" dirty="0"/>
          </a:p>
        </p:txBody>
      </p:sp>
      <p:sp>
        <p:nvSpPr>
          <p:cNvPr id="4" name="TextBox 3"/>
          <p:cNvSpPr txBox="1"/>
          <p:nvPr/>
        </p:nvSpPr>
        <p:spPr>
          <a:xfrm>
            <a:off x="217715" y="4285896"/>
            <a:ext cx="9962607" cy="1569660"/>
          </a:xfrm>
          <a:prstGeom prst="rect">
            <a:avLst/>
          </a:prstGeom>
          <a:noFill/>
        </p:spPr>
        <p:txBody>
          <a:bodyPr wrap="square" rtlCol="0">
            <a:spAutoFit/>
          </a:bodyPr>
          <a:lstStyle/>
          <a:p>
            <a:r>
              <a:rPr lang="ru-RU" sz="2400" dirty="0" smtClean="0"/>
              <a:t>Время футбольного матча составляет 90 минут, которое в свою очередь, делится на 2 </a:t>
            </a:r>
            <a:r>
              <a:rPr lang="ru-RU" sz="2400" dirty="0" err="1" smtClean="0"/>
              <a:t>сорокапятиминутных</a:t>
            </a:r>
            <a:r>
              <a:rPr lang="ru-RU" sz="2400" dirty="0" smtClean="0"/>
              <a:t> тайма. В случаях приостановки игры, арбитр имеет полное право добавить время к тайму, используя правила футбола в соответствии видом задержки времени.</a:t>
            </a:r>
            <a:endParaRPr lang="ru-RU" sz="2400" dirty="0"/>
          </a:p>
        </p:txBody>
      </p:sp>
    </p:spTree>
    <p:extLst>
      <p:ext uri="{BB962C8B-B14F-4D97-AF65-F5344CB8AC3E}">
        <p14:creationId xmlns="" xmlns:p14="http://schemas.microsoft.com/office/powerpoint/2010/main" val="5338747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0"/>
            <a:ext cx="12191999" cy="1584960"/>
          </a:xfrm>
        </p:spPr>
        <p:txBody>
          <a:bodyPr/>
          <a:lstStyle/>
          <a:p>
            <a:pPr algn="ctr"/>
            <a:r>
              <a:rPr lang="ru-RU" sz="7200" dirty="0"/>
              <a:t>Нынешние правила</a:t>
            </a:r>
            <a:endParaRPr lang="ru-RU" sz="6600" dirty="0"/>
          </a:p>
        </p:txBody>
      </p:sp>
      <p:sp>
        <p:nvSpPr>
          <p:cNvPr id="3" name="TextBox 2"/>
          <p:cNvSpPr txBox="1"/>
          <p:nvPr/>
        </p:nvSpPr>
        <p:spPr>
          <a:xfrm>
            <a:off x="374468" y="1341120"/>
            <a:ext cx="9570720" cy="1938992"/>
          </a:xfrm>
          <a:prstGeom prst="rect">
            <a:avLst/>
          </a:prstGeom>
          <a:noFill/>
        </p:spPr>
        <p:txBody>
          <a:bodyPr wrap="square" rtlCol="0">
            <a:spAutoFit/>
          </a:bodyPr>
          <a:lstStyle/>
          <a:p>
            <a:r>
              <a:rPr lang="ru-RU" sz="2400" dirty="0" smtClean="0"/>
              <a:t>Мяч находится не в игре, если он абсолютно весь пересек наружные линии площадки, были нарушены правила игры в футбол. В случае если футбольный мяч отскочил от штанг, перекладины ворот и углового флажка или арбитров, а также матч не остановлен свистком арбитра, то игра продолжается.</a:t>
            </a:r>
            <a:endParaRPr lang="ru-RU" sz="2400" dirty="0"/>
          </a:p>
        </p:txBody>
      </p:sp>
      <p:sp>
        <p:nvSpPr>
          <p:cNvPr id="4" name="TextBox 3"/>
          <p:cNvSpPr txBox="1"/>
          <p:nvPr/>
        </p:nvSpPr>
        <p:spPr>
          <a:xfrm>
            <a:off x="461553" y="3962400"/>
            <a:ext cx="8447315" cy="1200329"/>
          </a:xfrm>
          <a:prstGeom prst="rect">
            <a:avLst/>
          </a:prstGeom>
          <a:noFill/>
        </p:spPr>
        <p:txBody>
          <a:bodyPr wrap="square" rtlCol="0">
            <a:spAutoFit/>
          </a:bodyPr>
          <a:lstStyle/>
          <a:p>
            <a:r>
              <a:rPr lang="ru-RU" sz="2400" dirty="0" smtClean="0"/>
              <a:t>Момент взятия определяет рефери. Взятием ворот или голом правила футбола считают полное пересечение футбольным мячом линии ворот между их штангами.</a:t>
            </a:r>
            <a:endParaRPr lang="ru-RU" sz="2400" dirty="0"/>
          </a:p>
        </p:txBody>
      </p:sp>
    </p:spTree>
    <p:extLst>
      <p:ext uri="{BB962C8B-B14F-4D97-AF65-F5344CB8AC3E}">
        <p14:creationId xmlns="" xmlns:p14="http://schemas.microsoft.com/office/powerpoint/2010/main" val="17736712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113211"/>
            <a:ext cx="12191999" cy="1853248"/>
          </a:xfrm>
        </p:spPr>
        <p:txBody>
          <a:bodyPr/>
          <a:lstStyle/>
          <a:p>
            <a:pPr algn="ctr"/>
            <a:r>
              <a:rPr lang="ru-RU" sz="7200" dirty="0" smtClean="0"/>
              <a:t>Все чемпионаты мира</a:t>
            </a:r>
            <a:endParaRPr lang="ru-RU" sz="7200" dirty="0"/>
          </a:p>
        </p:txBody>
      </p:sp>
      <p:sp>
        <p:nvSpPr>
          <p:cNvPr id="3" name="TextBox 2"/>
          <p:cNvSpPr txBox="1"/>
          <p:nvPr/>
        </p:nvSpPr>
        <p:spPr>
          <a:xfrm>
            <a:off x="78378" y="1297577"/>
            <a:ext cx="6992983" cy="4832092"/>
          </a:xfrm>
          <a:prstGeom prst="rect">
            <a:avLst/>
          </a:prstGeom>
          <a:noFill/>
        </p:spPr>
        <p:txBody>
          <a:bodyPr wrap="square" rtlCol="0">
            <a:spAutoFit/>
          </a:bodyPr>
          <a:lstStyle/>
          <a:p>
            <a:r>
              <a:rPr lang="ru-RU" sz="2400" dirty="0" smtClean="0"/>
              <a:t>19</a:t>
            </a:r>
            <a:r>
              <a:rPr lang="ru-RU" sz="2800" dirty="0"/>
              <a:t>3</a:t>
            </a:r>
            <a:r>
              <a:rPr lang="ru-RU" sz="2800" dirty="0" smtClean="0"/>
              <a:t>0 Уругвай    1934 Италия</a:t>
            </a:r>
          </a:p>
          <a:p>
            <a:r>
              <a:rPr lang="ru-RU" sz="2800" dirty="0" smtClean="0"/>
              <a:t>1938 Италия     1950 Уругвай</a:t>
            </a:r>
          </a:p>
          <a:p>
            <a:r>
              <a:rPr lang="ru-RU" sz="2800" dirty="0" smtClean="0"/>
              <a:t>1954 ФРГ         1958 Бразилия</a:t>
            </a:r>
          </a:p>
          <a:p>
            <a:r>
              <a:rPr lang="ru-RU" sz="2800" dirty="0" smtClean="0"/>
              <a:t>1962 Бразилия   1966 Англия</a:t>
            </a:r>
          </a:p>
          <a:p>
            <a:r>
              <a:rPr lang="ru-RU" sz="2800" dirty="0" smtClean="0"/>
              <a:t>1970 Бразилия    1974 ФРГ</a:t>
            </a:r>
          </a:p>
          <a:p>
            <a:r>
              <a:rPr lang="ru-RU" sz="2800" dirty="0" smtClean="0"/>
              <a:t>1978 Аргентина  1982 Италия</a:t>
            </a:r>
          </a:p>
          <a:p>
            <a:r>
              <a:rPr lang="ru-RU" sz="2800" dirty="0" smtClean="0"/>
              <a:t>1986 Аргентина</a:t>
            </a:r>
          </a:p>
          <a:p>
            <a:r>
              <a:rPr lang="ru-RU" sz="2800" dirty="0" smtClean="0"/>
              <a:t>1990 Германия</a:t>
            </a:r>
          </a:p>
          <a:p>
            <a:r>
              <a:rPr lang="ru-RU" sz="2800" dirty="0" smtClean="0"/>
              <a:t>1994 Бразилия  1998 Франция</a:t>
            </a:r>
          </a:p>
          <a:p>
            <a:r>
              <a:rPr lang="ru-RU" sz="2800" dirty="0" smtClean="0"/>
              <a:t>2002 Бразилия  2006 Италия</a:t>
            </a:r>
          </a:p>
          <a:p>
            <a:r>
              <a:rPr lang="ru-RU" sz="2800" dirty="0" smtClean="0"/>
              <a:t>2010 Испания</a:t>
            </a:r>
            <a:endParaRPr lang="ru-RU" sz="2800" dirty="0"/>
          </a:p>
        </p:txBody>
      </p:sp>
      <p:pic>
        <p:nvPicPr>
          <p:cNvPr id="6" name="Рисунок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451567" y="3033667"/>
            <a:ext cx="6621236" cy="3727186"/>
          </a:xfrm>
          <a:prstGeom prst="rect">
            <a:avLst/>
          </a:prstGeom>
        </p:spPr>
      </p:pic>
    </p:spTree>
    <p:extLst>
      <p:ext uri="{BB962C8B-B14F-4D97-AF65-F5344CB8AC3E}">
        <p14:creationId xmlns="" xmlns:p14="http://schemas.microsoft.com/office/powerpoint/2010/main" val="10132604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
            <a:ext cx="12192000" cy="1349829"/>
          </a:xfrm>
        </p:spPr>
        <p:txBody>
          <a:bodyPr>
            <a:normAutofit/>
          </a:bodyPr>
          <a:lstStyle/>
          <a:p>
            <a:pPr algn="ctr"/>
            <a:r>
              <a:rPr lang="ru-RU" sz="6000" dirty="0"/>
              <a:t>Рекорды чемпионатов мира</a:t>
            </a:r>
          </a:p>
        </p:txBody>
      </p:sp>
      <p:sp>
        <p:nvSpPr>
          <p:cNvPr id="3" name="TextBox 2"/>
          <p:cNvSpPr txBox="1"/>
          <p:nvPr/>
        </p:nvSpPr>
        <p:spPr>
          <a:xfrm>
            <a:off x="304801" y="1306289"/>
            <a:ext cx="8316687" cy="5262979"/>
          </a:xfrm>
          <a:prstGeom prst="rect">
            <a:avLst/>
          </a:prstGeom>
          <a:noFill/>
        </p:spPr>
        <p:txBody>
          <a:bodyPr wrap="square" rtlCol="0">
            <a:spAutoFit/>
          </a:bodyPr>
          <a:lstStyle/>
          <a:p>
            <a:r>
              <a:rPr lang="ru-RU" sz="2400" dirty="0" smtClean="0"/>
              <a:t>Самая крупная победа: </a:t>
            </a:r>
          </a:p>
          <a:p>
            <a:r>
              <a:rPr lang="ru-RU" sz="2400" dirty="0" smtClean="0"/>
              <a:t>Венгрия—Южная Корея 9:0 (1954 год), Югославия—Заир 9:0 (1974); Венгрия—Сальвадор 10:1 (1982).</a:t>
            </a:r>
          </a:p>
          <a:p>
            <a:endParaRPr lang="ru-RU" sz="2400" dirty="0" smtClean="0"/>
          </a:p>
          <a:p>
            <a:r>
              <a:rPr lang="ru-RU" sz="2400" dirty="0" smtClean="0"/>
              <a:t>Самый быстрый гол: </a:t>
            </a:r>
          </a:p>
          <a:p>
            <a:r>
              <a:rPr lang="ru-RU" sz="2400" dirty="0" err="1" smtClean="0"/>
              <a:t>Хакан</a:t>
            </a:r>
            <a:r>
              <a:rPr lang="ru-RU" sz="2400" dirty="0" smtClean="0"/>
              <a:t> </a:t>
            </a:r>
            <a:r>
              <a:rPr lang="ru-RU" sz="2400" dirty="0" err="1" smtClean="0"/>
              <a:t>Шукюр</a:t>
            </a:r>
            <a:r>
              <a:rPr lang="ru-RU" sz="2400" dirty="0" smtClean="0"/>
              <a:t> (Турция), 11 секунд, Турция—Южная Корея 3:2 (2002).</a:t>
            </a:r>
          </a:p>
          <a:p>
            <a:endParaRPr lang="ru-RU" sz="2400" dirty="0" smtClean="0"/>
          </a:p>
          <a:p>
            <a:r>
              <a:rPr lang="ru-RU" sz="2400" dirty="0" smtClean="0"/>
              <a:t>Самое большое количество участий в ЧМ: </a:t>
            </a:r>
          </a:p>
          <a:p>
            <a:r>
              <a:rPr lang="ru-RU" sz="2400" dirty="0" smtClean="0"/>
              <a:t>Антонио </a:t>
            </a:r>
            <a:r>
              <a:rPr lang="ru-RU" sz="2400" dirty="0" err="1" smtClean="0"/>
              <a:t>Карбахал</a:t>
            </a:r>
            <a:r>
              <a:rPr lang="ru-RU" sz="2400" dirty="0" smtClean="0"/>
              <a:t> (Мексика, 1950-1966) и </a:t>
            </a:r>
            <a:r>
              <a:rPr lang="ru-RU" sz="2400" dirty="0" err="1" smtClean="0"/>
              <a:t>Лотар</a:t>
            </a:r>
            <a:r>
              <a:rPr lang="ru-RU" sz="2400" dirty="0" smtClean="0"/>
              <a:t> </a:t>
            </a:r>
            <a:r>
              <a:rPr lang="ru-RU" sz="2400" dirty="0" err="1" smtClean="0"/>
              <a:t>Маттеус</a:t>
            </a:r>
            <a:r>
              <a:rPr lang="ru-RU" sz="2400" dirty="0" smtClean="0"/>
              <a:t> (ФРГ, 1982-1998) — 5.</a:t>
            </a:r>
          </a:p>
          <a:p>
            <a:endParaRPr lang="ru-RU" sz="2400" dirty="0" smtClean="0"/>
          </a:p>
          <a:p>
            <a:r>
              <a:rPr lang="ru-RU" sz="2400" dirty="0" smtClean="0"/>
              <a:t>Наибольшее количество игр на ЧМ: </a:t>
            </a:r>
          </a:p>
          <a:p>
            <a:r>
              <a:rPr lang="ru-RU" sz="2400" dirty="0" err="1" smtClean="0"/>
              <a:t>Лотар</a:t>
            </a:r>
            <a:r>
              <a:rPr lang="ru-RU" sz="2400" dirty="0" smtClean="0"/>
              <a:t> </a:t>
            </a:r>
            <a:r>
              <a:rPr lang="ru-RU" sz="2400" dirty="0" err="1" smtClean="0"/>
              <a:t>Маттеус</a:t>
            </a:r>
            <a:r>
              <a:rPr lang="ru-RU" sz="2400" dirty="0" smtClean="0"/>
              <a:t> — 25.</a:t>
            </a:r>
            <a:endParaRPr lang="ru-RU" sz="2400" dirty="0"/>
          </a:p>
        </p:txBody>
      </p:sp>
    </p:spTree>
    <p:extLst>
      <p:ext uri="{BB962C8B-B14F-4D97-AF65-F5344CB8AC3E}">
        <p14:creationId xmlns="" xmlns:p14="http://schemas.microsoft.com/office/powerpoint/2010/main" val="41642298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400530"/>
          </a:xfrm>
        </p:spPr>
        <p:txBody>
          <a:bodyPr>
            <a:normAutofit/>
          </a:bodyPr>
          <a:lstStyle/>
          <a:p>
            <a:pPr algn="ctr"/>
            <a:r>
              <a:rPr lang="ru-RU" sz="6000" dirty="0"/>
              <a:t>Рекорды чемпионатов мира</a:t>
            </a:r>
            <a:endParaRPr lang="ru-RU" sz="5400" dirty="0"/>
          </a:p>
        </p:txBody>
      </p:sp>
      <p:sp>
        <p:nvSpPr>
          <p:cNvPr id="3" name="TextBox 2"/>
          <p:cNvSpPr txBox="1"/>
          <p:nvPr/>
        </p:nvSpPr>
        <p:spPr>
          <a:xfrm>
            <a:off x="505097" y="1085473"/>
            <a:ext cx="10972800" cy="5632311"/>
          </a:xfrm>
          <a:prstGeom prst="rect">
            <a:avLst/>
          </a:prstGeom>
          <a:noFill/>
        </p:spPr>
        <p:txBody>
          <a:bodyPr wrap="square" rtlCol="0">
            <a:spAutoFit/>
          </a:bodyPr>
          <a:lstStyle/>
          <a:p>
            <a:r>
              <a:rPr lang="ru-RU" sz="2400" dirty="0" smtClean="0"/>
              <a:t>Наибольшее число участий в финальных матчах: </a:t>
            </a:r>
          </a:p>
          <a:p>
            <a:r>
              <a:rPr lang="ru-RU" sz="2400" dirty="0" smtClean="0"/>
              <a:t>Кафу (Бразилия) — 3 (1994, 1998, 2002).</a:t>
            </a:r>
          </a:p>
          <a:p>
            <a:endParaRPr lang="ru-RU" sz="2400" dirty="0" smtClean="0"/>
          </a:p>
          <a:p>
            <a:r>
              <a:rPr lang="ru-RU" sz="2400" dirty="0" smtClean="0"/>
              <a:t>Наибольшее количество команд у тренеров: </a:t>
            </a:r>
          </a:p>
          <a:p>
            <a:r>
              <a:rPr lang="ru-RU" sz="2400" dirty="0" smtClean="0"/>
              <a:t>Бора </a:t>
            </a:r>
            <a:r>
              <a:rPr lang="ru-RU" sz="2400" dirty="0" err="1" smtClean="0"/>
              <a:t>Милутинович</a:t>
            </a:r>
            <a:r>
              <a:rPr lang="ru-RU" sz="2400" dirty="0" smtClean="0"/>
              <a:t> — Мексика (1986), Коста-Рика (1990), США (1994), Нигерия (1998), Китай (2002).</a:t>
            </a:r>
          </a:p>
          <a:p>
            <a:endParaRPr lang="ru-RU" sz="2400" dirty="0" smtClean="0"/>
          </a:p>
          <a:p>
            <a:r>
              <a:rPr lang="ru-RU" sz="2400" dirty="0" smtClean="0"/>
              <a:t>Лучший бомбардир: </a:t>
            </a:r>
          </a:p>
          <a:p>
            <a:r>
              <a:rPr lang="ru-RU" sz="2400" dirty="0" err="1" smtClean="0"/>
              <a:t>Роналдо</a:t>
            </a:r>
            <a:r>
              <a:rPr lang="ru-RU" sz="2400" dirty="0" smtClean="0"/>
              <a:t> (Бразилия, 1998-2006) — 15.</a:t>
            </a:r>
          </a:p>
          <a:p>
            <a:endParaRPr lang="ru-RU" sz="2400" dirty="0" smtClean="0"/>
          </a:p>
          <a:p>
            <a:r>
              <a:rPr lang="ru-RU" sz="2400" dirty="0" smtClean="0"/>
              <a:t>Наибольшее количество голов в одном турнире: </a:t>
            </a:r>
          </a:p>
          <a:p>
            <a:r>
              <a:rPr lang="ru-RU" sz="2400" dirty="0" err="1" smtClean="0"/>
              <a:t>Жюст</a:t>
            </a:r>
            <a:r>
              <a:rPr lang="ru-RU" sz="2400" dirty="0" smtClean="0"/>
              <a:t> </a:t>
            </a:r>
            <a:r>
              <a:rPr lang="ru-RU" sz="2400" dirty="0" err="1" smtClean="0"/>
              <a:t>Фонтен</a:t>
            </a:r>
            <a:r>
              <a:rPr lang="ru-RU" sz="2400" dirty="0" smtClean="0"/>
              <a:t> (Франция) — 13 (1958).</a:t>
            </a:r>
          </a:p>
          <a:p>
            <a:endParaRPr lang="ru-RU" sz="2400" dirty="0" smtClean="0"/>
          </a:p>
          <a:p>
            <a:r>
              <a:rPr lang="ru-RU" sz="2400" dirty="0" smtClean="0"/>
              <a:t>Наибольшее количество голов в одном матче: </a:t>
            </a:r>
          </a:p>
          <a:p>
            <a:r>
              <a:rPr lang="ru-RU" sz="2400" dirty="0" smtClean="0"/>
              <a:t>Олег Саленко (Россия) — 5, Россия—Камерун 6:1 (1994).</a:t>
            </a:r>
            <a:endParaRPr lang="ru-RU" sz="2400" dirty="0"/>
          </a:p>
        </p:txBody>
      </p:sp>
    </p:spTree>
    <p:extLst>
      <p:ext uri="{BB962C8B-B14F-4D97-AF65-F5344CB8AC3E}">
        <p14:creationId xmlns="" xmlns:p14="http://schemas.microsoft.com/office/powerpoint/2010/main" val="157251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400530"/>
          </a:xfrm>
        </p:spPr>
        <p:txBody>
          <a:bodyPr>
            <a:normAutofit/>
          </a:bodyPr>
          <a:lstStyle/>
          <a:p>
            <a:pPr algn="ctr"/>
            <a:r>
              <a:rPr lang="ru-RU" sz="6000" dirty="0"/>
              <a:t>Рекорды чемпионатов мира</a:t>
            </a:r>
            <a:endParaRPr lang="ru-RU" sz="5400" dirty="0"/>
          </a:p>
        </p:txBody>
      </p:sp>
      <p:sp>
        <p:nvSpPr>
          <p:cNvPr id="3" name="TextBox 2"/>
          <p:cNvSpPr txBox="1"/>
          <p:nvPr/>
        </p:nvSpPr>
        <p:spPr>
          <a:xfrm>
            <a:off x="452846" y="1400532"/>
            <a:ext cx="10389327" cy="4524315"/>
          </a:xfrm>
          <a:prstGeom prst="rect">
            <a:avLst/>
          </a:prstGeom>
          <a:noFill/>
        </p:spPr>
        <p:txBody>
          <a:bodyPr wrap="square" rtlCol="0">
            <a:spAutoFit/>
          </a:bodyPr>
          <a:lstStyle/>
          <a:p>
            <a:r>
              <a:rPr lang="ru-RU" sz="2400" dirty="0" smtClean="0"/>
              <a:t>Самый возрастной игрок: </a:t>
            </a:r>
          </a:p>
          <a:p>
            <a:r>
              <a:rPr lang="ru-RU" sz="2400" dirty="0" smtClean="0"/>
              <a:t>Роже </a:t>
            </a:r>
            <a:r>
              <a:rPr lang="ru-RU" sz="2400" dirty="0" err="1" smtClean="0"/>
              <a:t>Милла</a:t>
            </a:r>
            <a:r>
              <a:rPr lang="ru-RU" sz="2400" dirty="0" smtClean="0"/>
              <a:t> (Камерун) — 42 года и 39 дней (1994).</a:t>
            </a:r>
          </a:p>
          <a:p>
            <a:endParaRPr lang="ru-RU" sz="2400" dirty="0" smtClean="0"/>
          </a:p>
          <a:p>
            <a:r>
              <a:rPr lang="ru-RU" sz="2400" dirty="0" smtClean="0"/>
              <a:t>Самый молодой игрок: </a:t>
            </a:r>
          </a:p>
          <a:p>
            <a:r>
              <a:rPr lang="ru-RU" sz="2400" dirty="0" err="1" smtClean="0"/>
              <a:t>Норман</a:t>
            </a:r>
            <a:r>
              <a:rPr lang="ru-RU" sz="2400" dirty="0" smtClean="0"/>
              <a:t> </a:t>
            </a:r>
            <a:r>
              <a:rPr lang="ru-RU" sz="2400" dirty="0" err="1" smtClean="0"/>
              <a:t>Уайтсайд</a:t>
            </a:r>
            <a:r>
              <a:rPr lang="ru-RU" sz="2400" dirty="0" smtClean="0"/>
              <a:t> (Северная Ирландия) — 17 лет и 42 дня (1982).</a:t>
            </a:r>
          </a:p>
          <a:p>
            <a:endParaRPr lang="ru-RU" sz="2400" dirty="0" smtClean="0"/>
          </a:p>
          <a:p>
            <a:r>
              <a:rPr lang="ru-RU" sz="2400" dirty="0" smtClean="0"/>
              <a:t>Самый многократный чемпион мира (игрок): </a:t>
            </a:r>
          </a:p>
          <a:p>
            <a:r>
              <a:rPr lang="ru-RU" sz="2400" dirty="0" smtClean="0"/>
              <a:t>Пеле (Бразилия) — трехкратный чемпион мира (1958, 1962, 1970).</a:t>
            </a:r>
          </a:p>
          <a:p>
            <a:endParaRPr lang="ru-RU" sz="2400" dirty="0" smtClean="0"/>
          </a:p>
          <a:p>
            <a:r>
              <a:rPr lang="ru-RU" sz="2400" dirty="0" smtClean="0"/>
              <a:t>Самая большая коллекция золотых медалей ЧМ: </a:t>
            </a:r>
          </a:p>
          <a:p>
            <a:r>
              <a:rPr lang="ru-RU" sz="2400" dirty="0" smtClean="0"/>
              <a:t>Марио </a:t>
            </a:r>
            <a:r>
              <a:rPr lang="ru-RU" sz="2400" dirty="0" err="1" smtClean="0"/>
              <a:t>Загалло</a:t>
            </a:r>
            <a:r>
              <a:rPr lang="ru-RU" sz="2400" dirty="0" smtClean="0"/>
              <a:t> (Бразилия) — 4. Как игрок — 1958, 1962, главный тренер — 1970 и второй тренер — 1994.</a:t>
            </a:r>
          </a:p>
        </p:txBody>
      </p:sp>
    </p:spTree>
    <p:extLst>
      <p:ext uri="{BB962C8B-B14F-4D97-AF65-F5344CB8AC3E}">
        <p14:creationId xmlns="" xmlns:p14="http://schemas.microsoft.com/office/powerpoint/2010/main" val="13161854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400530"/>
          </a:xfrm>
        </p:spPr>
        <p:txBody>
          <a:bodyPr>
            <a:normAutofit/>
          </a:bodyPr>
          <a:lstStyle/>
          <a:p>
            <a:pPr algn="ctr"/>
            <a:r>
              <a:rPr lang="ru-RU" sz="6000" dirty="0"/>
              <a:t>Рекорды чемпионатов мира</a:t>
            </a:r>
            <a:endParaRPr lang="ru-RU" sz="5400" dirty="0"/>
          </a:p>
        </p:txBody>
      </p:sp>
      <p:sp>
        <p:nvSpPr>
          <p:cNvPr id="3" name="TextBox 2"/>
          <p:cNvSpPr txBox="1"/>
          <p:nvPr/>
        </p:nvSpPr>
        <p:spPr>
          <a:xfrm>
            <a:off x="391886" y="1497874"/>
            <a:ext cx="10633167" cy="4431983"/>
          </a:xfrm>
          <a:prstGeom prst="rect">
            <a:avLst/>
          </a:prstGeom>
          <a:noFill/>
        </p:spPr>
        <p:txBody>
          <a:bodyPr wrap="square" rtlCol="0">
            <a:spAutoFit/>
          </a:bodyPr>
          <a:lstStyle/>
          <a:p>
            <a:r>
              <a:rPr lang="ru-RU" sz="2400" dirty="0" smtClean="0"/>
              <a:t>Наибольшее количество выигранных матчей: </a:t>
            </a:r>
          </a:p>
          <a:p>
            <a:r>
              <a:rPr lang="ru-RU" sz="2400" dirty="0" smtClean="0"/>
              <a:t>Бразилия — 64.</a:t>
            </a:r>
          </a:p>
          <a:p>
            <a:endParaRPr lang="ru-RU" sz="2400" dirty="0" smtClean="0"/>
          </a:p>
          <a:p>
            <a:r>
              <a:rPr lang="ru-RU" sz="2400" dirty="0" smtClean="0"/>
              <a:t>Самый результативный чемпионат: </a:t>
            </a:r>
          </a:p>
          <a:p>
            <a:r>
              <a:rPr lang="ru-RU" sz="2400" dirty="0" smtClean="0"/>
              <a:t>1998 — 171 гол.</a:t>
            </a:r>
          </a:p>
          <a:p>
            <a:endParaRPr lang="ru-RU" sz="2400" dirty="0" smtClean="0"/>
          </a:p>
          <a:p>
            <a:r>
              <a:rPr lang="ru-RU" sz="2400" dirty="0" smtClean="0"/>
              <a:t>Самый высокий показатель результативности в среднем: </a:t>
            </a:r>
          </a:p>
          <a:p>
            <a:r>
              <a:rPr lang="ru-RU" sz="2400" dirty="0" smtClean="0"/>
              <a:t>1954 — 5,38.</a:t>
            </a:r>
          </a:p>
          <a:p>
            <a:endParaRPr lang="ru-RU" sz="2400" dirty="0" smtClean="0"/>
          </a:p>
          <a:p>
            <a:r>
              <a:rPr lang="ru-RU" sz="2400" dirty="0" smtClean="0"/>
              <a:t>Самый низкий показатель результативности в среднем: </a:t>
            </a:r>
          </a:p>
          <a:p>
            <a:r>
              <a:rPr lang="ru-RU" sz="2400" dirty="0" smtClean="0"/>
              <a:t>1990 — 2,21. </a:t>
            </a:r>
          </a:p>
          <a:p>
            <a:endParaRPr lang="ru-RU" dirty="0"/>
          </a:p>
        </p:txBody>
      </p:sp>
    </p:spTree>
    <p:extLst>
      <p:ext uri="{BB962C8B-B14F-4D97-AF65-F5344CB8AC3E}">
        <p14:creationId xmlns="" xmlns:p14="http://schemas.microsoft.com/office/powerpoint/2010/main" val="702250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400530"/>
          </a:xfrm>
        </p:spPr>
        <p:txBody>
          <a:bodyPr/>
          <a:lstStyle/>
          <a:p>
            <a:pPr algn="ctr"/>
            <a:r>
              <a:rPr lang="ru-RU" sz="7200" dirty="0" smtClean="0"/>
              <a:t>История создания</a:t>
            </a:r>
            <a:endParaRPr lang="ru-RU" sz="7200" dirty="0"/>
          </a:p>
        </p:txBody>
      </p:sp>
      <p:sp>
        <p:nvSpPr>
          <p:cNvPr id="3" name="TextBox 2"/>
          <p:cNvSpPr txBox="1"/>
          <p:nvPr/>
        </p:nvSpPr>
        <p:spPr>
          <a:xfrm>
            <a:off x="348344" y="1400531"/>
            <a:ext cx="6444343" cy="830997"/>
          </a:xfrm>
          <a:prstGeom prst="rect">
            <a:avLst/>
          </a:prstGeom>
          <a:noFill/>
        </p:spPr>
        <p:txBody>
          <a:bodyPr wrap="square" rtlCol="0">
            <a:spAutoFit/>
          </a:bodyPr>
          <a:lstStyle/>
          <a:p>
            <a:r>
              <a:rPr lang="ru-RU" sz="2400" dirty="0" smtClean="0"/>
              <a:t>История не знает ни года, ни места рождения футбола что свидетельствует о древности игры.</a:t>
            </a:r>
            <a:endParaRPr lang="ru-RU" sz="2400" dirty="0"/>
          </a:p>
        </p:txBody>
      </p:sp>
      <p:sp>
        <p:nvSpPr>
          <p:cNvPr id="4" name="TextBox 3"/>
          <p:cNvSpPr txBox="1"/>
          <p:nvPr/>
        </p:nvSpPr>
        <p:spPr>
          <a:xfrm>
            <a:off x="348345" y="2926080"/>
            <a:ext cx="4981303" cy="1569660"/>
          </a:xfrm>
          <a:prstGeom prst="rect">
            <a:avLst/>
          </a:prstGeom>
          <a:noFill/>
        </p:spPr>
        <p:txBody>
          <a:bodyPr wrap="square" rtlCol="0">
            <a:spAutoFit/>
          </a:bodyPr>
          <a:lstStyle/>
          <a:p>
            <a:r>
              <a:rPr lang="ru-RU" sz="2400" dirty="0" smtClean="0"/>
              <a:t>Самый древний источник – это летописи династии </a:t>
            </a:r>
            <a:r>
              <a:rPr lang="ru-RU" sz="2400" dirty="0" err="1" smtClean="0"/>
              <a:t>Хань</a:t>
            </a:r>
            <a:r>
              <a:rPr lang="ru-RU" sz="2400" dirty="0" smtClean="0"/>
              <a:t>. </a:t>
            </a:r>
            <a:r>
              <a:rPr lang="ru-RU" sz="2400" dirty="0"/>
              <a:t>П</a:t>
            </a:r>
            <a:r>
              <a:rPr lang="ru-RU" sz="2400" dirty="0" smtClean="0"/>
              <a:t>оявилась в Древнем Китае уже к 250 году до Рождества Христова.</a:t>
            </a:r>
            <a:endParaRPr lang="ru-RU" sz="2400" dirty="0"/>
          </a:p>
        </p:txBody>
      </p:sp>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339840" y="2223474"/>
            <a:ext cx="5684520" cy="4484713"/>
          </a:xfrm>
          <a:prstGeom prst="rect">
            <a:avLst/>
          </a:prstGeom>
        </p:spPr>
      </p:pic>
    </p:spTree>
    <p:extLst>
      <p:ext uri="{BB962C8B-B14F-4D97-AF65-F5344CB8AC3E}">
        <p14:creationId xmlns="" xmlns:p14="http://schemas.microsoft.com/office/powerpoint/2010/main" val="1752674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400530"/>
          </a:xfrm>
        </p:spPr>
        <p:txBody>
          <a:bodyPr/>
          <a:lstStyle/>
          <a:p>
            <a:pPr algn="ctr"/>
            <a:r>
              <a:rPr lang="ru-RU" sz="7200" dirty="0"/>
              <a:t>История создания</a:t>
            </a:r>
          </a:p>
        </p:txBody>
      </p:sp>
      <p:sp>
        <p:nvSpPr>
          <p:cNvPr id="3" name="TextBox 2"/>
          <p:cNvSpPr txBox="1"/>
          <p:nvPr/>
        </p:nvSpPr>
        <p:spPr>
          <a:xfrm>
            <a:off x="896984" y="1400531"/>
            <a:ext cx="6305005" cy="1200329"/>
          </a:xfrm>
          <a:prstGeom prst="rect">
            <a:avLst/>
          </a:prstGeom>
          <a:noFill/>
        </p:spPr>
        <p:txBody>
          <a:bodyPr wrap="square" rtlCol="0">
            <a:spAutoFit/>
          </a:bodyPr>
          <a:lstStyle/>
          <a:p>
            <a:r>
              <a:rPr lang="ru-RU" sz="2400" dirty="0" smtClean="0"/>
              <a:t>«</a:t>
            </a:r>
            <a:r>
              <a:rPr lang="ru-RU" sz="2400" dirty="0" err="1" smtClean="0"/>
              <a:t>Тсу</a:t>
            </a:r>
            <a:r>
              <a:rPr lang="ru-RU" sz="2400" dirty="0" smtClean="0"/>
              <a:t>» означает «бить по мячу ногами», а «Чу» — можно перевести как «кожаный набитый мяч».</a:t>
            </a:r>
            <a:endParaRPr lang="ru-RU" sz="2400"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201990" y="1775082"/>
            <a:ext cx="4368981" cy="3841267"/>
          </a:xfrm>
          <a:prstGeom prst="rect">
            <a:avLst/>
          </a:prstGeom>
        </p:spPr>
      </p:pic>
      <p:sp>
        <p:nvSpPr>
          <p:cNvPr id="5" name="TextBox 4"/>
          <p:cNvSpPr txBox="1"/>
          <p:nvPr/>
        </p:nvSpPr>
        <p:spPr>
          <a:xfrm>
            <a:off x="896984" y="2858920"/>
            <a:ext cx="4572000" cy="1569660"/>
          </a:xfrm>
          <a:prstGeom prst="rect">
            <a:avLst/>
          </a:prstGeom>
          <a:noFill/>
        </p:spPr>
        <p:txBody>
          <a:bodyPr wrap="square" rtlCol="0">
            <a:spAutoFit/>
          </a:bodyPr>
          <a:lstStyle/>
          <a:p>
            <a:r>
              <a:rPr lang="ru-RU" sz="2400" dirty="0" smtClean="0"/>
              <a:t>Во времена династии Цин (255 – 206 года до н.э.) разновидности </a:t>
            </a:r>
            <a:r>
              <a:rPr lang="ru-RU" sz="2400" dirty="0" err="1" smtClean="0"/>
              <a:t>Тсу</a:t>
            </a:r>
            <a:r>
              <a:rPr lang="ru-RU" sz="2400" dirty="0" smtClean="0"/>
              <a:t>-Чу специально обучались солдаты.</a:t>
            </a:r>
            <a:endParaRPr lang="ru-RU" sz="2400" dirty="0"/>
          </a:p>
        </p:txBody>
      </p:sp>
    </p:spTree>
    <p:extLst>
      <p:ext uri="{BB962C8B-B14F-4D97-AF65-F5344CB8AC3E}">
        <p14:creationId xmlns="" xmlns:p14="http://schemas.microsoft.com/office/powerpoint/2010/main" val="37155595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0"/>
            <a:ext cx="12181615" cy="1400530"/>
          </a:xfrm>
        </p:spPr>
        <p:txBody>
          <a:bodyPr/>
          <a:lstStyle/>
          <a:p>
            <a:pPr algn="ctr"/>
            <a:r>
              <a:rPr lang="ru-RU" sz="7200" dirty="0"/>
              <a:t>История создания</a:t>
            </a:r>
            <a:endParaRPr lang="ru-RU" sz="6600" dirty="0"/>
          </a:p>
        </p:txBody>
      </p:sp>
      <p:sp>
        <p:nvSpPr>
          <p:cNvPr id="3" name="TextBox 2"/>
          <p:cNvSpPr txBox="1"/>
          <p:nvPr/>
        </p:nvSpPr>
        <p:spPr>
          <a:xfrm>
            <a:off x="357052" y="1570846"/>
            <a:ext cx="6653349" cy="1938992"/>
          </a:xfrm>
          <a:prstGeom prst="rect">
            <a:avLst/>
          </a:prstGeom>
          <a:noFill/>
        </p:spPr>
        <p:txBody>
          <a:bodyPr wrap="square" rtlCol="0">
            <a:spAutoFit/>
          </a:bodyPr>
          <a:lstStyle/>
          <a:p>
            <a:r>
              <a:rPr lang="ru-RU" sz="2400" dirty="0" smtClean="0"/>
              <a:t>Не отстает и Япония – похожую игру в мяч здесь играли около 1400 лет назад. По историческим данным, между 300 и 600 годами от Рождества Христа, японцы изобрели игру, названную </a:t>
            </a:r>
            <a:r>
              <a:rPr lang="ru-RU" sz="2400" dirty="0" err="1" smtClean="0"/>
              <a:t>Кемари</a:t>
            </a:r>
            <a:r>
              <a:rPr lang="ru-RU" sz="2400" dirty="0" smtClean="0"/>
              <a:t> (или </a:t>
            </a:r>
            <a:r>
              <a:rPr lang="ru-RU" sz="2400" dirty="0" err="1" smtClean="0"/>
              <a:t>Кенатт</a:t>
            </a:r>
            <a:r>
              <a:rPr lang="ru-RU" sz="2400" dirty="0" smtClean="0"/>
              <a:t>). </a:t>
            </a:r>
            <a:endParaRPr lang="ru-RU" sz="2400" dirty="0"/>
          </a:p>
        </p:txBody>
      </p:sp>
      <p:sp>
        <p:nvSpPr>
          <p:cNvPr id="5" name="TextBox 4"/>
          <p:cNvSpPr txBox="1"/>
          <p:nvPr/>
        </p:nvSpPr>
        <p:spPr>
          <a:xfrm>
            <a:off x="357053" y="4049486"/>
            <a:ext cx="6583681" cy="1200329"/>
          </a:xfrm>
          <a:prstGeom prst="rect">
            <a:avLst/>
          </a:prstGeom>
          <a:noFill/>
        </p:spPr>
        <p:txBody>
          <a:bodyPr wrap="square" rtlCol="0">
            <a:spAutoFit/>
          </a:bodyPr>
          <a:lstStyle/>
          <a:p>
            <a:r>
              <a:rPr lang="ru-RU" sz="2400" dirty="0" smtClean="0"/>
              <a:t>Поле для игры в </a:t>
            </a:r>
            <a:r>
              <a:rPr lang="ru-RU" sz="2400" dirty="0" err="1" smtClean="0"/>
              <a:t>Кемари</a:t>
            </a:r>
            <a:r>
              <a:rPr lang="ru-RU" sz="2400" dirty="0" smtClean="0"/>
              <a:t> называлось </a:t>
            </a:r>
            <a:r>
              <a:rPr lang="ru-RU" sz="2400" dirty="0" err="1" smtClean="0"/>
              <a:t>Кикутсубо</a:t>
            </a:r>
            <a:r>
              <a:rPr lang="ru-RU" sz="2400" dirty="0" smtClean="0"/>
              <a:t>. По традиции, </a:t>
            </a:r>
            <a:r>
              <a:rPr lang="ru-RU" sz="2400" dirty="0" err="1" smtClean="0"/>
              <a:t>Кикутсубо</a:t>
            </a:r>
            <a:r>
              <a:rPr lang="ru-RU" sz="2400" dirty="0" smtClean="0"/>
              <a:t> было прямоугольной формы с молодыми деревьями.</a:t>
            </a:r>
            <a:endParaRPr lang="ru-RU" sz="2400" dirty="0"/>
          </a:p>
        </p:txBody>
      </p:sp>
      <p:pic>
        <p:nvPicPr>
          <p:cNvPr id="6" name="Рисунок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297784" y="1705332"/>
            <a:ext cx="4543425" cy="4962525"/>
          </a:xfrm>
          <a:prstGeom prst="rect">
            <a:avLst/>
          </a:prstGeom>
        </p:spPr>
      </p:pic>
    </p:spTree>
    <p:extLst>
      <p:ext uri="{BB962C8B-B14F-4D97-AF65-F5344CB8AC3E}">
        <p14:creationId xmlns="" xmlns:p14="http://schemas.microsoft.com/office/powerpoint/2010/main" val="2845158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2"/>
            <a:ext cx="12191999" cy="1236617"/>
          </a:xfrm>
        </p:spPr>
        <p:txBody>
          <a:bodyPr/>
          <a:lstStyle/>
          <a:p>
            <a:pPr algn="ctr"/>
            <a:r>
              <a:rPr lang="ru-RU" sz="7200" dirty="0"/>
              <a:t>История создания</a:t>
            </a:r>
            <a:endParaRPr lang="ru-RU" sz="6600" dirty="0"/>
          </a:p>
        </p:txBody>
      </p:sp>
      <p:sp>
        <p:nvSpPr>
          <p:cNvPr id="3" name="TextBox 2"/>
          <p:cNvSpPr txBox="1"/>
          <p:nvPr/>
        </p:nvSpPr>
        <p:spPr>
          <a:xfrm>
            <a:off x="326571" y="1283305"/>
            <a:ext cx="5947955" cy="1569660"/>
          </a:xfrm>
          <a:prstGeom prst="rect">
            <a:avLst/>
          </a:prstGeom>
          <a:noFill/>
        </p:spPr>
        <p:txBody>
          <a:bodyPr wrap="square" rtlCol="0">
            <a:spAutoFit/>
          </a:bodyPr>
          <a:lstStyle/>
          <a:p>
            <a:r>
              <a:rPr lang="ru-RU" sz="2400" dirty="0" smtClean="0"/>
              <a:t>Самые ранние из обнаруженных в Центральной Америке игровых площадок игры с мячом </a:t>
            </a:r>
            <a:r>
              <a:rPr lang="ru-RU" sz="2400" dirty="0" err="1" smtClean="0"/>
              <a:t>Пок</a:t>
            </a:r>
            <a:r>
              <a:rPr lang="ru-RU" sz="2400" dirty="0" smtClean="0"/>
              <a:t>-А-Ток («</a:t>
            </a:r>
            <a:r>
              <a:rPr lang="ru-RU" sz="2400" dirty="0" err="1" smtClean="0"/>
              <a:t>Paso</a:t>
            </a:r>
            <a:r>
              <a:rPr lang="ru-RU" sz="2400" dirty="0" smtClean="0"/>
              <a:t> </a:t>
            </a:r>
            <a:r>
              <a:rPr lang="ru-RU" sz="2400" dirty="0" err="1" smtClean="0"/>
              <a:t>de</a:t>
            </a:r>
            <a:r>
              <a:rPr lang="ru-RU" sz="2400" dirty="0" smtClean="0"/>
              <a:t> </a:t>
            </a:r>
            <a:r>
              <a:rPr lang="ru-RU" sz="2400" dirty="0" err="1" smtClean="0"/>
              <a:t>la</a:t>
            </a:r>
            <a:r>
              <a:rPr lang="ru-RU" sz="2400" dirty="0" smtClean="0"/>
              <a:t> </a:t>
            </a:r>
            <a:r>
              <a:rPr lang="ru-RU" sz="2400" dirty="0" err="1" smtClean="0"/>
              <a:t>Amada</a:t>
            </a:r>
            <a:r>
              <a:rPr lang="ru-RU" sz="2400" dirty="0" smtClean="0"/>
              <a:t>» в Мексике) датируются 1600 лет до н.э. </a:t>
            </a:r>
            <a:endParaRPr lang="ru-RU" sz="2400"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274525" y="1763140"/>
            <a:ext cx="5821816" cy="3011693"/>
          </a:xfrm>
          <a:prstGeom prst="rect">
            <a:avLst/>
          </a:prstGeom>
        </p:spPr>
      </p:pic>
      <p:sp>
        <p:nvSpPr>
          <p:cNvPr id="5" name="TextBox 4"/>
          <p:cNvSpPr txBox="1"/>
          <p:nvPr/>
        </p:nvSpPr>
        <p:spPr>
          <a:xfrm>
            <a:off x="326571" y="3420184"/>
            <a:ext cx="3587932" cy="830997"/>
          </a:xfrm>
          <a:prstGeom prst="rect">
            <a:avLst/>
          </a:prstGeom>
          <a:noFill/>
        </p:spPr>
        <p:txBody>
          <a:bodyPr wrap="square" rtlCol="0">
            <a:spAutoFit/>
          </a:bodyPr>
          <a:lstStyle/>
          <a:p>
            <a:r>
              <a:rPr lang="ru-RU" sz="2400" dirty="0" smtClean="0"/>
              <a:t>Игровое поле имело форму буквы "I”</a:t>
            </a:r>
            <a:endParaRPr lang="ru-RU" sz="2400" dirty="0"/>
          </a:p>
        </p:txBody>
      </p:sp>
      <p:sp>
        <p:nvSpPr>
          <p:cNvPr id="6" name="TextBox 5"/>
          <p:cNvSpPr txBox="1"/>
          <p:nvPr/>
        </p:nvSpPr>
        <p:spPr>
          <a:xfrm>
            <a:off x="326571" y="4449064"/>
            <a:ext cx="5434149" cy="1569660"/>
          </a:xfrm>
          <a:prstGeom prst="rect">
            <a:avLst/>
          </a:prstGeom>
          <a:noFill/>
        </p:spPr>
        <p:txBody>
          <a:bodyPr wrap="square" rtlCol="0">
            <a:spAutoFit/>
          </a:bodyPr>
          <a:lstStyle/>
          <a:p>
            <a:r>
              <a:rPr lang="ru-RU" sz="2400" dirty="0" smtClean="0"/>
              <a:t>Игроки могли дотрагиваться локтями, коленями или бедрами только до маленького резинового мяча. Гол был огромным достижением.</a:t>
            </a:r>
            <a:endParaRPr lang="ru-RU" sz="2400" dirty="0"/>
          </a:p>
        </p:txBody>
      </p:sp>
    </p:spTree>
    <p:extLst>
      <p:ext uri="{BB962C8B-B14F-4D97-AF65-F5344CB8AC3E}">
        <p14:creationId xmlns="" xmlns:p14="http://schemas.microsoft.com/office/powerpoint/2010/main" val="2647989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2"/>
            <a:ext cx="12191999" cy="1349829"/>
          </a:xfrm>
        </p:spPr>
        <p:txBody>
          <a:bodyPr/>
          <a:lstStyle/>
          <a:p>
            <a:pPr algn="ctr"/>
            <a:r>
              <a:rPr lang="ru-RU" sz="7200" dirty="0"/>
              <a:t>История создания</a:t>
            </a:r>
            <a:endParaRPr lang="ru-RU" sz="6600" dirty="0"/>
          </a:p>
        </p:txBody>
      </p:sp>
      <p:sp>
        <p:nvSpPr>
          <p:cNvPr id="3" name="TextBox 2"/>
          <p:cNvSpPr txBox="1"/>
          <p:nvPr/>
        </p:nvSpPr>
        <p:spPr>
          <a:xfrm>
            <a:off x="339635" y="1349829"/>
            <a:ext cx="5817325" cy="1938992"/>
          </a:xfrm>
          <a:prstGeom prst="rect">
            <a:avLst/>
          </a:prstGeom>
          <a:noFill/>
        </p:spPr>
        <p:txBody>
          <a:bodyPr wrap="square" rtlCol="0">
            <a:spAutoFit/>
          </a:bodyPr>
          <a:lstStyle/>
          <a:p>
            <a:r>
              <a:rPr lang="ru-RU" sz="2400" dirty="0" smtClean="0"/>
              <a:t>Считается, что индейцы Северной Америки тоже имели свою игру с пинанием мяча, которая называлась «</a:t>
            </a:r>
            <a:r>
              <a:rPr lang="ru-RU" sz="2400" dirty="0" err="1" smtClean="0"/>
              <a:t>pasuckuakohowog</a:t>
            </a:r>
            <a:r>
              <a:rPr lang="ru-RU" sz="2400" dirty="0" smtClean="0"/>
              <a:t>», что означает «они собрались, чтобы поиграть в мяч ногами».</a:t>
            </a:r>
            <a:endParaRPr lang="ru-RU" sz="2400"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339842" y="2706791"/>
            <a:ext cx="5683295" cy="3723538"/>
          </a:xfrm>
          <a:prstGeom prst="rect">
            <a:avLst/>
          </a:prstGeom>
        </p:spPr>
      </p:pic>
      <p:sp>
        <p:nvSpPr>
          <p:cNvPr id="5" name="TextBox 4"/>
          <p:cNvSpPr txBox="1"/>
          <p:nvPr/>
        </p:nvSpPr>
        <p:spPr>
          <a:xfrm>
            <a:off x="339635" y="3876064"/>
            <a:ext cx="5373189" cy="954107"/>
          </a:xfrm>
          <a:prstGeom prst="rect">
            <a:avLst/>
          </a:prstGeom>
          <a:noFill/>
        </p:spPr>
        <p:txBody>
          <a:bodyPr wrap="square" rtlCol="0">
            <a:spAutoFit/>
          </a:bodyPr>
          <a:lstStyle/>
          <a:p>
            <a:r>
              <a:rPr lang="ru-RU" sz="2800" dirty="0" smtClean="0"/>
              <a:t>В </a:t>
            </a:r>
            <a:r>
              <a:rPr lang="ru-RU" sz="2800" dirty="0" err="1" smtClean="0"/>
              <a:t>pasuckuakohowog</a:t>
            </a:r>
            <a:r>
              <a:rPr lang="ru-RU" sz="2800" dirty="0" smtClean="0"/>
              <a:t>, принимало участие до 1000 человек.</a:t>
            </a:r>
            <a:endParaRPr lang="ru-RU" sz="2800" dirty="0"/>
          </a:p>
        </p:txBody>
      </p:sp>
    </p:spTree>
    <p:extLst>
      <p:ext uri="{BB962C8B-B14F-4D97-AF65-F5344CB8AC3E}">
        <p14:creationId xmlns="" xmlns:p14="http://schemas.microsoft.com/office/powerpoint/2010/main" val="1844425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0"/>
            <a:ext cx="12191999" cy="1436914"/>
          </a:xfrm>
        </p:spPr>
        <p:txBody>
          <a:bodyPr/>
          <a:lstStyle/>
          <a:p>
            <a:pPr algn="ctr"/>
            <a:r>
              <a:rPr lang="ru-RU" sz="7200" dirty="0"/>
              <a:t>История создания</a:t>
            </a:r>
            <a:endParaRPr lang="ru-RU" sz="6600" dirty="0"/>
          </a:p>
        </p:txBody>
      </p:sp>
      <p:sp>
        <p:nvSpPr>
          <p:cNvPr id="3" name="TextBox 2"/>
          <p:cNvSpPr txBox="1"/>
          <p:nvPr/>
        </p:nvSpPr>
        <p:spPr>
          <a:xfrm>
            <a:off x="409303" y="1367246"/>
            <a:ext cx="5338355" cy="2308324"/>
          </a:xfrm>
          <a:prstGeom prst="rect">
            <a:avLst/>
          </a:prstGeom>
          <a:noFill/>
        </p:spPr>
        <p:txBody>
          <a:bodyPr wrap="square" rtlCol="0">
            <a:spAutoFit/>
          </a:bodyPr>
          <a:lstStyle/>
          <a:p>
            <a:r>
              <a:rPr lang="ru-RU" sz="2400" dirty="0" smtClean="0"/>
              <a:t>Слабо известен </a:t>
            </a:r>
            <a:r>
              <a:rPr lang="ru-RU" sz="2400" dirty="0" err="1" smtClean="0"/>
              <a:t>Аскактук</a:t>
            </a:r>
            <a:r>
              <a:rPr lang="ru-RU" sz="2400" dirty="0" smtClean="0"/>
              <a:t> – игра, в которую играли эскимосы, и представлявшая собой пинание тяжелого мяча, наполненного травой, шерстью карибу [вид канадских оленей] и </a:t>
            </a:r>
            <a:r>
              <a:rPr lang="ru-RU" sz="2400" dirty="0" err="1" smtClean="0"/>
              <a:t>мохом</a:t>
            </a:r>
            <a:r>
              <a:rPr lang="ru-RU" sz="2400" dirty="0" smtClean="0"/>
              <a:t>. </a:t>
            </a:r>
            <a:endParaRPr lang="ru-RU" sz="2400" dirty="0"/>
          </a:p>
        </p:txBody>
      </p:sp>
      <p:sp>
        <p:nvSpPr>
          <p:cNvPr id="4" name="TextBox 3"/>
          <p:cNvSpPr txBox="1"/>
          <p:nvPr/>
        </p:nvSpPr>
        <p:spPr>
          <a:xfrm>
            <a:off x="409303" y="3745238"/>
            <a:ext cx="7080068" cy="2308324"/>
          </a:xfrm>
          <a:prstGeom prst="rect">
            <a:avLst/>
          </a:prstGeom>
          <a:noFill/>
        </p:spPr>
        <p:txBody>
          <a:bodyPr wrap="square" rtlCol="0">
            <a:spAutoFit/>
          </a:bodyPr>
          <a:lstStyle/>
          <a:p>
            <a:r>
              <a:rPr lang="ru-RU" sz="2400" dirty="0" smtClean="0"/>
              <a:t>В Австралии мячи делали из шкур сумчатых крыс, мочевых пузырей крупных животных, из скрученных волос, описание правил игры не сохранилось.</a:t>
            </a:r>
          </a:p>
          <a:p>
            <a:endParaRPr lang="ru-RU" sz="2400" dirty="0" smtClean="0"/>
          </a:p>
          <a:p>
            <a:r>
              <a:rPr lang="ru-RU" sz="2400" dirty="0" smtClean="0"/>
              <a:t>В Древнем Египте игра с мячом была известна наиболее давно.</a:t>
            </a:r>
            <a:endParaRPr lang="ru-RU" sz="2400" dirty="0"/>
          </a:p>
        </p:txBody>
      </p:sp>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916094" y="2049322"/>
            <a:ext cx="3580039" cy="3561585"/>
          </a:xfrm>
          <a:prstGeom prst="rect">
            <a:avLst/>
          </a:prstGeom>
        </p:spPr>
      </p:pic>
    </p:spTree>
    <p:extLst>
      <p:ext uri="{BB962C8B-B14F-4D97-AF65-F5344CB8AC3E}">
        <p14:creationId xmlns="" xmlns:p14="http://schemas.microsoft.com/office/powerpoint/2010/main" val="17773355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 y="0"/>
            <a:ext cx="12191999" cy="1524000"/>
          </a:xfrm>
        </p:spPr>
        <p:txBody>
          <a:bodyPr/>
          <a:lstStyle/>
          <a:p>
            <a:pPr algn="ctr"/>
            <a:r>
              <a:rPr lang="ru-RU" sz="7200" dirty="0"/>
              <a:t>История создания</a:t>
            </a:r>
            <a:endParaRPr lang="ru-RU" sz="6600" dirty="0"/>
          </a:p>
        </p:txBody>
      </p:sp>
      <p:sp>
        <p:nvSpPr>
          <p:cNvPr id="3" name="TextBox 2"/>
          <p:cNvSpPr txBox="1"/>
          <p:nvPr/>
        </p:nvSpPr>
        <p:spPr>
          <a:xfrm>
            <a:off x="374469" y="1524001"/>
            <a:ext cx="6008915" cy="1200329"/>
          </a:xfrm>
          <a:prstGeom prst="rect">
            <a:avLst/>
          </a:prstGeom>
          <a:noFill/>
        </p:spPr>
        <p:txBody>
          <a:bodyPr wrap="square" rtlCol="0">
            <a:spAutoFit/>
          </a:bodyPr>
          <a:lstStyle/>
          <a:p>
            <a:r>
              <a:rPr lang="ru-RU" sz="2400" dirty="0" smtClean="0"/>
              <a:t>В Древней Греции игра в мяч была популярна в различных проявлениях по крайней мере в 4 в. до н. э.</a:t>
            </a:r>
            <a:endParaRPr lang="ru-RU" sz="2400"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383384" y="1720107"/>
            <a:ext cx="5675267" cy="4784109"/>
          </a:xfrm>
          <a:prstGeom prst="rect">
            <a:avLst/>
          </a:prstGeom>
        </p:spPr>
      </p:pic>
      <p:sp>
        <p:nvSpPr>
          <p:cNvPr id="5" name="TextBox 4"/>
          <p:cNvSpPr txBox="1"/>
          <p:nvPr/>
        </p:nvSpPr>
        <p:spPr>
          <a:xfrm>
            <a:off x="374470" y="2952206"/>
            <a:ext cx="5390607" cy="1200329"/>
          </a:xfrm>
          <a:prstGeom prst="rect">
            <a:avLst/>
          </a:prstGeom>
          <a:noFill/>
        </p:spPr>
        <p:txBody>
          <a:bodyPr wrap="square" rtlCol="0">
            <a:spAutoFit/>
          </a:bodyPr>
          <a:lstStyle/>
          <a:p>
            <a:r>
              <a:rPr lang="ru-RU" sz="2400" dirty="0" smtClean="0"/>
              <a:t>Точно такое же изображение в наши дни выгравировано на кубке победителей Лиги Чемпионов.</a:t>
            </a:r>
            <a:endParaRPr lang="ru-RU" sz="2400" dirty="0"/>
          </a:p>
        </p:txBody>
      </p:sp>
    </p:spTree>
    <p:extLst>
      <p:ext uri="{BB962C8B-B14F-4D97-AF65-F5344CB8AC3E}">
        <p14:creationId xmlns="" xmlns:p14="http://schemas.microsoft.com/office/powerpoint/2010/main" val="39182738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645920"/>
          </a:xfrm>
        </p:spPr>
        <p:txBody>
          <a:bodyPr/>
          <a:lstStyle/>
          <a:p>
            <a:pPr algn="ctr"/>
            <a:r>
              <a:rPr lang="ru-RU" sz="7200" dirty="0"/>
              <a:t>История создания</a:t>
            </a:r>
            <a:endParaRPr lang="ru-RU" sz="6600" dirty="0"/>
          </a:p>
        </p:txBody>
      </p:sp>
      <p:sp>
        <p:nvSpPr>
          <p:cNvPr id="3" name="TextBox 2"/>
          <p:cNvSpPr txBox="1"/>
          <p:nvPr/>
        </p:nvSpPr>
        <p:spPr>
          <a:xfrm>
            <a:off x="357051" y="1645920"/>
            <a:ext cx="5111932" cy="1569660"/>
          </a:xfrm>
          <a:prstGeom prst="rect">
            <a:avLst/>
          </a:prstGeom>
          <a:noFill/>
        </p:spPr>
        <p:txBody>
          <a:bodyPr wrap="square" rtlCol="0">
            <a:spAutoFit/>
          </a:bodyPr>
          <a:lstStyle/>
          <a:p>
            <a:r>
              <a:rPr lang="ru-RU" sz="2400" dirty="0" smtClean="0"/>
              <a:t>Греческую игру </a:t>
            </a:r>
            <a:r>
              <a:rPr lang="ru-RU" sz="2400" dirty="0" err="1" smtClean="0"/>
              <a:t>Эпискирос</a:t>
            </a:r>
            <a:r>
              <a:rPr lang="ru-RU" sz="2400" dirty="0" smtClean="0"/>
              <a:t> позже переняли римляне, которые изменили её и переименовали в «</a:t>
            </a:r>
            <a:r>
              <a:rPr lang="ru-RU" sz="2400" dirty="0" err="1" smtClean="0"/>
              <a:t>Гарпастум</a:t>
            </a:r>
            <a:r>
              <a:rPr lang="ru-RU" sz="2400" dirty="0" smtClean="0"/>
              <a:t>».</a:t>
            </a:r>
            <a:endParaRPr lang="ru-RU" sz="2400" dirty="0"/>
          </a:p>
        </p:txBody>
      </p:sp>
      <p:sp>
        <p:nvSpPr>
          <p:cNvPr id="4" name="TextBox 3"/>
          <p:cNvSpPr txBox="1"/>
          <p:nvPr/>
        </p:nvSpPr>
        <p:spPr>
          <a:xfrm>
            <a:off x="357052" y="3413760"/>
            <a:ext cx="4397829" cy="1200329"/>
          </a:xfrm>
          <a:prstGeom prst="rect">
            <a:avLst/>
          </a:prstGeom>
          <a:noFill/>
        </p:spPr>
        <p:txBody>
          <a:bodyPr wrap="square" rtlCol="0">
            <a:spAutoFit/>
          </a:bodyPr>
          <a:lstStyle/>
          <a:p>
            <a:r>
              <a:rPr lang="ru-RU" sz="2400" dirty="0" err="1" smtClean="0"/>
              <a:t>Гарпастум</a:t>
            </a:r>
            <a:r>
              <a:rPr lang="ru-RU" sz="2400" dirty="0" smtClean="0"/>
              <a:t> (в переводе «игра маленьким мячом») оставался популярным в течение 700 лет.</a:t>
            </a:r>
            <a:endParaRPr lang="ru-RU" sz="2400" dirty="0"/>
          </a:p>
        </p:txBody>
      </p:sp>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217920" y="1645920"/>
            <a:ext cx="5489259" cy="4869321"/>
          </a:xfrm>
          <a:prstGeom prst="rect">
            <a:avLst/>
          </a:prstGeom>
        </p:spPr>
      </p:pic>
    </p:spTree>
    <p:extLst>
      <p:ext uri="{BB962C8B-B14F-4D97-AF65-F5344CB8AC3E}">
        <p14:creationId xmlns="" xmlns:p14="http://schemas.microsoft.com/office/powerpoint/2010/main" val="88505960"/>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TotalTime>
  <Words>1054</Words>
  <Application>Microsoft Office PowerPoint</Application>
  <PresentationFormat>Произвольный</PresentationFormat>
  <Paragraphs>103</Paragraphs>
  <Slides>18</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18</vt:i4>
      </vt:variant>
    </vt:vector>
  </HeadingPairs>
  <TitlesOfParts>
    <vt:vector size="20" baseType="lpstr">
      <vt:lpstr>HDOfficeLightV0</vt:lpstr>
      <vt:lpstr>Трек</vt:lpstr>
      <vt:lpstr>Футбол </vt:lpstr>
      <vt:lpstr>История создания</vt:lpstr>
      <vt:lpstr>История создания</vt:lpstr>
      <vt:lpstr>История создания</vt:lpstr>
      <vt:lpstr>История создания</vt:lpstr>
      <vt:lpstr>История создания</vt:lpstr>
      <vt:lpstr>История создания</vt:lpstr>
      <vt:lpstr>История создания</vt:lpstr>
      <vt:lpstr>История создания</vt:lpstr>
      <vt:lpstr>Нынешние правила</vt:lpstr>
      <vt:lpstr>Нынешние правила</vt:lpstr>
      <vt:lpstr>Нынешние правила</vt:lpstr>
      <vt:lpstr>Нынешние правила</vt:lpstr>
      <vt:lpstr>Все чемпионаты мира</vt:lpstr>
      <vt:lpstr>Рекорды чемпионатов мира</vt:lpstr>
      <vt:lpstr>Рекорды чемпионатов мира</vt:lpstr>
      <vt:lpstr>Рекорды чемпионатов мира</vt:lpstr>
      <vt:lpstr>Рекорды чемпионатов мира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Футбол</dc:title>
  <dc:creator>User</dc:creator>
  <cp:lastModifiedBy>Zver</cp:lastModifiedBy>
  <cp:revision>11</cp:revision>
  <dcterms:created xsi:type="dcterms:W3CDTF">2017-12-23T14:56:29Z</dcterms:created>
  <dcterms:modified xsi:type="dcterms:W3CDTF">2022-11-24T13:32:17Z</dcterms:modified>
</cp:coreProperties>
</file>