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0" r:id="rId3"/>
    <p:sldId id="267" r:id="rId4"/>
    <p:sldId id="258" r:id="rId5"/>
    <p:sldId id="259" r:id="rId6"/>
    <p:sldId id="261" r:id="rId7"/>
    <p:sldId id="262" r:id="rId8"/>
    <p:sldId id="263" r:id="rId9"/>
    <p:sldId id="264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eg" initials="O" lastIdx="1" clrIdx="0">
    <p:extLst>
      <p:ext uri="{19B8F6BF-5375-455C-9EA6-DF929625EA0E}">
        <p15:presenceInfo xmlns:p15="http://schemas.microsoft.com/office/powerpoint/2012/main" userId="Ole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36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7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1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05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6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28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63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7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49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FAADC-1A67-416C-99C5-967C541CBC2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24A40-A351-4A72-9BC3-4613904E3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9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aymenok.ru/4-klass-sklonenie-imen-sushhestvitelnyx/" TargetMode="External"/><Relationship Id="rId2" Type="http://schemas.openxmlformats.org/officeDocument/2006/relationships/hyperlink" Target="https://infourok.ru/material.html?mid=116277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sportal.ru/nachalnaya-shkola/russkii-yazyk/2022/11/21/didakticheskiy-material-po-russkomu-yazyku-po-teme" TargetMode="External"/><Relationship Id="rId4" Type="http://schemas.openxmlformats.org/officeDocument/2006/relationships/hyperlink" Target="https://kopilkaurokov.ru/nachalniyeKlassi/uroki/urok-ighra-bank-znanii-po-tiemie-sklonieniie-imien-sushchiestvitiel-nyk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" Target="slide6.xml"/><Relationship Id="rId7" Type="http://schemas.microsoft.com/office/2007/relationships/hdphoto" Target="../media/hdphoto1.wdp"/><Relationship Id="rId12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microsoft.com/office/2007/relationships/hdphoto" Target="../media/hdphoto3.wdp"/><Relationship Id="rId5" Type="http://schemas.openxmlformats.org/officeDocument/2006/relationships/slide" Target="slide10.xml"/><Relationship Id="rId10" Type="http://schemas.openxmlformats.org/officeDocument/2006/relationships/image" Target="../media/image3.png"/><Relationship Id="rId4" Type="http://schemas.openxmlformats.org/officeDocument/2006/relationships/slide" Target="slide8.xml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80458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Arial" pitchFamily="34" charset="0"/>
                <a:cs typeface="Arial" pitchFamily="34" charset="0"/>
              </a:rPr>
              <a:t>Игра по теме:        </a:t>
            </a:r>
          </a:p>
          <a:p>
            <a:pPr algn="ctr"/>
            <a:r>
              <a:rPr lang="ru-RU" sz="4800" dirty="0">
                <a:latin typeface="Arial" pitchFamily="34" charset="0"/>
                <a:cs typeface="Arial" pitchFamily="34" charset="0"/>
              </a:rPr>
              <a:t>«Склонение имён существительных»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4286" y="4499428"/>
            <a:ext cx="78377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latin typeface="Arial" pitchFamily="34" charset="0"/>
                <a:cs typeface="Arial" pitchFamily="34" charset="0"/>
              </a:rPr>
              <a:t>Подготовила:</a:t>
            </a:r>
          </a:p>
          <a:p>
            <a:pPr algn="r"/>
            <a:r>
              <a:rPr lang="ru-RU" sz="2000" dirty="0">
                <a:latin typeface="Arial" pitchFamily="34" charset="0"/>
                <a:cs typeface="Arial" pitchFamily="34" charset="0"/>
              </a:rPr>
              <a:t>учитель начальных классов</a:t>
            </a:r>
          </a:p>
          <a:p>
            <a:pPr algn="r"/>
            <a:r>
              <a:rPr lang="ru-RU" sz="2000" dirty="0">
                <a:latin typeface="Arial" pitchFamily="34" charset="0"/>
                <a:cs typeface="Arial" pitchFamily="34" charset="0"/>
              </a:rPr>
              <a:t>Нечипоренко Татьяна Олеговна</a:t>
            </a:r>
          </a:p>
          <a:p>
            <a:pPr algn="r"/>
            <a:r>
              <a:rPr lang="ru-RU" sz="2000" dirty="0">
                <a:latin typeface="Arial" pitchFamily="34" charset="0"/>
                <a:cs typeface="Arial" pitchFamily="34" charset="0"/>
              </a:rPr>
              <a:t>ГБПОУ ВО «Губернский педагогический колледж»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93029" y="6473371"/>
            <a:ext cx="2409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Воронеж, 2022 г.</a:t>
            </a:r>
          </a:p>
        </p:txBody>
      </p:sp>
    </p:spTree>
    <p:extLst>
      <p:ext uri="{BB962C8B-B14F-4D97-AF65-F5344CB8AC3E}">
        <p14:creationId xmlns:p14="http://schemas.microsoft.com/office/powerpoint/2010/main" val="243321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" y="86648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ln>
                  <a:solidFill>
                    <a:schemeClr val="accent2">
                      <a:lumMod val="5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 Ты справился со всеми заданиями! </a:t>
            </a:r>
          </a:p>
          <a:p>
            <a:pPr algn="ctr"/>
            <a:r>
              <a:rPr lang="ru-RU" sz="2800" i="1" dirty="0">
                <a:ln>
                  <a:solidFill>
                    <a:schemeClr val="accent2">
                      <a:lumMod val="5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подошло к концу и можно возвращаться обратно. Но на прощание Незнайка с его друзья дарят тебе прекрасную мелодию. Нажми на значок и послушай её. Теперь ты можешь слушать эту мелодию и вспоминать о прекрасном путешествии.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4000"/>
            <a:ext cx="12192000" cy="40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deti-online.com_-_gimn-neznayki-i-ego-druzey-neznayka-s-nashego-dvor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9600" y="19195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5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0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514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7827" y="1661049"/>
            <a:ext cx="11016345" cy="2677656"/>
          </a:xfrm>
          <a:prstGeom prst="rect">
            <a:avLst/>
          </a:prstGeom>
        </p:spPr>
        <p:style>
          <a:lnRef idx="2">
            <a:schemeClr val="accent4"/>
          </a:lnRef>
          <a:fillRef idx="1003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https://infourok.ru/material.html?mid=116277</a:t>
            </a:r>
            <a:endParaRPr lang="ru-RU" sz="2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http://naymenok.ru/4-klass-sklonenie-imen-sushhestvitelnyx/</a:t>
            </a:r>
            <a:endParaRPr lang="ru-RU" sz="2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https://kopilkaurokov.ru/nachalniyeKlassi/uroki/urok-ighra-bank-znanii-po-tiemie-sklonieniie-imien-sushchiestvitiel-nykh</a:t>
            </a:r>
            <a:endParaRPr lang="ru-RU" sz="2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https://nsportal.ru/nachalnaya-shkola/russkii-yazyk/2022/11/21/didakticheskiy-material-po-russkomu-yazyku-po-teme</a:t>
            </a:r>
            <a:endParaRPr lang="ru-RU" sz="2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35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9826" y="-38906"/>
            <a:ext cx="29397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278780" y="859214"/>
            <a:ext cx="11641873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Здравствуй, дорогой друг!</a:t>
            </a:r>
          </a:p>
          <a:p>
            <a:endParaRPr lang="ru-RU" sz="2800" i="1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ты попадешь в гости к Незнайке. Чтобы оказать у него в гостях, тебе надо выполнить все задания, которые встретятся  на твоём пути.  Начинай своё путешествие с первой  фигуры  на карте. Нажимай на неё и переходи к заданиям. Благодаря указателю «стрелочка», ты сможешь выполнить всё, что приготовил для тебя Незнайка. Удачного путешествия!</a:t>
            </a: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8555886" y="5911939"/>
            <a:ext cx="336476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Перейти к карте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78780" y="4711610"/>
            <a:ext cx="93744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проверка усвоения обучающимися значений склонений имени существительного.</a:t>
            </a:r>
          </a:p>
        </p:txBody>
      </p:sp>
    </p:spTree>
    <p:extLst>
      <p:ext uri="{BB962C8B-B14F-4D97-AF65-F5344CB8AC3E}">
        <p14:creationId xmlns:p14="http://schemas.microsoft.com/office/powerpoint/2010/main" val="398088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6122" y="159297"/>
            <a:ext cx="3566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путешествия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233343" y="184263"/>
            <a:ext cx="10360316" cy="6369071"/>
          </a:xfrm>
          <a:custGeom>
            <a:avLst/>
            <a:gdLst>
              <a:gd name="connsiteX0" fmla="*/ 301916 w 10360316"/>
              <a:gd name="connsiteY0" fmla="*/ 1800654 h 6369071"/>
              <a:gd name="connsiteX1" fmla="*/ 257311 w 10360316"/>
              <a:gd name="connsiteY1" fmla="*/ 172576 h 6369071"/>
              <a:gd name="connsiteX2" fmla="*/ 3078569 w 10360316"/>
              <a:gd name="connsiteY2" fmla="*/ 507113 h 6369071"/>
              <a:gd name="connsiteX3" fmla="*/ 2331437 w 10360316"/>
              <a:gd name="connsiteY3" fmla="*/ 4242771 h 6369071"/>
              <a:gd name="connsiteX4" fmla="*/ 3613828 w 10360316"/>
              <a:gd name="connsiteY4" fmla="*/ 6216537 h 6369071"/>
              <a:gd name="connsiteX5" fmla="*/ 5922130 w 10360316"/>
              <a:gd name="connsiteY5" fmla="*/ 5692430 h 6369071"/>
              <a:gd name="connsiteX6" fmla="*/ 5888677 w 10360316"/>
              <a:gd name="connsiteY6" fmla="*/ 1388059 h 6369071"/>
              <a:gd name="connsiteX7" fmla="*/ 9155984 w 10360316"/>
              <a:gd name="connsiteY7" fmla="*/ 741288 h 6369071"/>
              <a:gd name="connsiteX8" fmla="*/ 10360316 w 10360316"/>
              <a:gd name="connsiteY8" fmla="*/ 2112888 h 6369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60316" h="6369071">
                <a:moveTo>
                  <a:pt x="301916" y="1800654"/>
                </a:moveTo>
                <a:cubicBezTo>
                  <a:pt x="48226" y="1094410"/>
                  <a:pt x="-205464" y="388166"/>
                  <a:pt x="257311" y="172576"/>
                </a:cubicBezTo>
                <a:cubicBezTo>
                  <a:pt x="720086" y="-43014"/>
                  <a:pt x="2732881" y="-171253"/>
                  <a:pt x="3078569" y="507113"/>
                </a:cubicBezTo>
                <a:cubicBezTo>
                  <a:pt x="3424257" y="1185479"/>
                  <a:pt x="2242227" y="3291200"/>
                  <a:pt x="2331437" y="4242771"/>
                </a:cubicBezTo>
                <a:cubicBezTo>
                  <a:pt x="2420647" y="5194342"/>
                  <a:pt x="3015379" y="5974927"/>
                  <a:pt x="3613828" y="6216537"/>
                </a:cubicBezTo>
                <a:cubicBezTo>
                  <a:pt x="4212277" y="6458147"/>
                  <a:pt x="5542988" y="6497176"/>
                  <a:pt x="5922130" y="5692430"/>
                </a:cubicBezTo>
                <a:cubicBezTo>
                  <a:pt x="6301272" y="4887684"/>
                  <a:pt x="5349701" y="2213249"/>
                  <a:pt x="5888677" y="1388059"/>
                </a:cubicBezTo>
                <a:cubicBezTo>
                  <a:pt x="6427653" y="562869"/>
                  <a:pt x="8410711" y="620483"/>
                  <a:pt x="9155984" y="741288"/>
                </a:cubicBezTo>
                <a:cubicBezTo>
                  <a:pt x="9901257" y="862093"/>
                  <a:pt x="10118706" y="1858269"/>
                  <a:pt x="10360316" y="2112888"/>
                </a:cubicBezTo>
              </a:path>
            </a:pathLst>
          </a:cu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1" name="Овал 10">
            <a:hlinkClick r:id="rId2" action="ppaction://hlinksldjump"/>
          </p:cNvPr>
          <p:cNvSpPr/>
          <p:nvPr/>
        </p:nvSpPr>
        <p:spPr>
          <a:xfrm>
            <a:off x="313632" y="2007259"/>
            <a:ext cx="313016" cy="30104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3" action="ppaction://hlinksldjump"/>
          </p:cNvPr>
          <p:cNvSpPr/>
          <p:nvPr/>
        </p:nvSpPr>
        <p:spPr>
          <a:xfrm flipH="1" flipV="1">
            <a:off x="4245535" y="6266985"/>
            <a:ext cx="337615" cy="3116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4" action="ppaction://hlinksldjump"/>
          </p:cNvPr>
          <p:cNvSpPr/>
          <p:nvPr/>
        </p:nvSpPr>
        <p:spPr>
          <a:xfrm flipH="1" flipV="1">
            <a:off x="7439768" y="849476"/>
            <a:ext cx="299177" cy="3378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>
            <a:hlinkClick r:id="rId5" action="ppaction://hlinksldjump"/>
          </p:cNvPr>
          <p:cNvSpPr/>
          <p:nvPr/>
        </p:nvSpPr>
        <p:spPr>
          <a:xfrm>
            <a:off x="10387981" y="1933518"/>
            <a:ext cx="434897" cy="44852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27080" y1="43719" x2="32212" y2="11869"/>
                        <a14:foregroundMark x1="32212" y1="11869" x2="48142" y2="7616"/>
                        <a14:foregroundMark x1="75221" y1="18101" x2="69381" y2="39862"/>
                        <a14:foregroundMark x1="57522" y1="47082" x2="74513" y2="369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4827" b="-1"/>
          <a:stretch/>
        </p:blipFill>
        <p:spPr bwMode="auto">
          <a:xfrm>
            <a:off x="10038576" y="2691983"/>
            <a:ext cx="2356624" cy="43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25" b="100000" l="0" r="897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43" y="2157780"/>
            <a:ext cx="3624014" cy="3068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13084" y1="97627" x2="28037" y2="87119"/>
                        <a14:foregroundMark x1="66978" y1="96102" x2="49533" y2="927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84" y="2691983"/>
            <a:ext cx="1813559" cy="333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170" y="1206142"/>
            <a:ext cx="1943195" cy="3218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44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397" y="265281"/>
            <a:ext cx="109800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n w="22225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</a:p>
          <a:p>
            <a:pPr algn="ctr"/>
            <a:r>
              <a:rPr lang="ru-RU" sz="3600" b="1" dirty="0">
                <a:ln w="22225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 род и склонение имени существительного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4818664" y="2339678"/>
            <a:ext cx="2085278" cy="646331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Доброта</a:t>
            </a:r>
          </a:p>
        </p:txBody>
      </p:sp>
      <p:sp>
        <p:nvSpPr>
          <p:cNvPr id="10" name="Стрелка: вправо 3">
            <a:hlinkClick r:id="rId2" action="ppaction://hlinksldjump"/>
            <a:extLst>
              <a:ext uri="{FF2B5EF4-FFF2-40B4-BE49-F238E27FC236}">
                <a16:creationId xmlns:a16="http://schemas.microsoft.com/office/drawing/2014/main" id="{B578A059-F05C-2EE1-96EC-300B194AA674}"/>
              </a:ext>
            </a:extLst>
          </p:cNvPr>
          <p:cNvSpPr/>
          <p:nvPr/>
        </p:nvSpPr>
        <p:spPr>
          <a:xfrm>
            <a:off x="10036097" y="72925"/>
            <a:ext cx="1924315" cy="1031045"/>
          </a:xfrm>
          <a:prstGeom prst="right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noFill/>
                  <a:prstDash val="solid"/>
                </a:ln>
                <a:solidFill>
                  <a:sysClr val="windowText" lastClr="000000"/>
                </a:solidFill>
              </a:rPr>
              <a:t>Следующий вопрос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6686" y="2339678"/>
            <a:ext cx="2917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Род имени существительного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43371" y="2339678"/>
            <a:ext cx="2917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Склонение  имени существительного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64343" y="3410857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Мужской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64342" y="3927509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Средний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64341" y="4545762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Женский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58626" y="4553018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3-ье </a:t>
            </a:r>
            <a:r>
              <a:rPr lang="ru-RU" sz="2400" u="sng" dirty="0" err="1">
                <a:latin typeface="Arial" pitchFamily="34" charset="0"/>
                <a:cs typeface="Arial" pitchFamily="34" charset="0"/>
              </a:rPr>
              <a:t>скл</a:t>
            </a:r>
            <a:r>
              <a:rPr lang="ru-RU" sz="2400" u="sng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58627" y="4024922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2-ое </a:t>
            </a:r>
            <a:r>
              <a:rPr lang="ru-RU" sz="2400" u="sng" dirty="0" err="1">
                <a:latin typeface="Arial" pitchFamily="34" charset="0"/>
                <a:cs typeface="Arial" pitchFamily="34" charset="0"/>
              </a:rPr>
              <a:t>скл</a:t>
            </a:r>
            <a:r>
              <a:rPr lang="ru-RU" sz="2400" u="sng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58627" y="3383224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1-ое </a:t>
            </a:r>
            <a:r>
              <a:rPr lang="ru-RU" sz="2400" u="sng" dirty="0" err="1">
                <a:latin typeface="Arial" pitchFamily="34" charset="0"/>
                <a:cs typeface="Arial" pitchFamily="34" charset="0"/>
              </a:rPr>
              <a:t>скл</a:t>
            </a:r>
            <a:r>
              <a:rPr lang="ru-RU" sz="2400" u="sng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355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55A11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5A11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4474825" y="2013114"/>
            <a:ext cx="324235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</a:p>
        </p:txBody>
      </p:sp>
      <p:sp>
        <p:nvSpPr>
          <p:cNvPr id="9" name="Стрелка: вправо 3">
            <a:hlinkClick r:id="rId2" action="ppaction://hlinksldjump"/>
            <a:extLst>
              <a:ext uri="{FF2B5EF4-FFF2-40B4-BE49-F238E27FC236}">
                <a16:creationId xmlns:a16="http://schemas.microsoft.com/office/drawing/2014/main" id="{B578A059-F05C-2EE1-96EC-300B194AA674}"/>
              </a:ext>
            </a:extLst>
          </p:cNvPr>
          <p:cNvSpPr/>
          <p:nvPr/>
        </p:nvSpPr>
        <p:spPr>
          <a:xfrm>
            <a:off x="10001304" y="5681397"/>
            <a:ext cx="1924315" cy="1031045"/>
          </a:xfrm>
          <a:prstGeom prst="right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noFill/>
                  <a:prstDash val="solid"/>
                </a:ln>
                <a:solidFill>
                  <a:sysClr val="windowText" lastClr="000000"/>
                </a:solidFill>
              </a:rPr>
              <a:t>Вернуться к карте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-8618"/>
            <a:ext cx="112172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367485" y="2013114"/>
            <a:ext cx="2917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Склонение  имени существительного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6685" y="2041622"/>
            <a:ext cx="2917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Род имени существительного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64342" y="3180024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Мужской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64341" y="3705328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Средний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64342" y="4255754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Женский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057874" y="4322185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3-ье </a:t>
            </a:r>
            <a:r>
              <a:rPr lang="ru-RU" sz="2400" u="sng" dirty="0" err="1">
                <a:latin typeface="Arial" pitchFamily="34" charset="0"/>
                <a:cs typeface="Arial" pitchFamily="34" charset="0"/>
              </a:rPr>
              <a:t>скл</a:t>
            </a:r>
            <a:r>
              <a:rPr lang="ru-RU" sz="2400" u="sng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057875" y="3794089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2-ое </a:t>
            </a:r>
            <a:r>
              <a:rPr lang="ru-RU" sz="2400" u="sng" dirty="0" err="1">
                <a:latin typeface="Arial" pitchFamily="34" charset="0"/>
                <a:cs typeface="Arial" pitchFamily="34" charset="0"/>
              </a:rPr>
              <a:t>скл</a:t>
            </a:r>
            <a:r>
              <a:rPr lang="ru-RU" sz="2400" u="sng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57875" y="3152391"/>
            <a:ext cx="188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Arial" pitchFamily="34" charset="0"/>
                <a:cs typeface="Arial" pitchFamily="34" charset="0"/>
              </a:rPr>
              <a:t>1-ое </a:t>
            </a:r>
            <a:r>
              <a:rPr lang="ru-RU" sz="2400" u="sng" dirty="0" err="1">
                <a:latin typeface="Arial" pitchFamily="34" charset="0"/>
                <a:cs typeface="Arial" pitchFamily="34" charset="0"/>
              </a:rPr>
              <a:t>скл</a:t>
            </a:r>
            <a:r>
              <a:rPr lang="ru-RU" sz="2400" u="sng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89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55A1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5A1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EE3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EE3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EE3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EE3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8582" y="265281"/>
            <a:ext cx="6378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найди лишнее слово</a:t>
            </a:r>
          </a:p>
        </p:txBody>
      </p:sp>
      <p:sp>
        <p:nvSpPr>
          <p:cNvPr id="9" name="Стрелка: вправо 3">
            <a:hlinkClick r:id="rId2" action="ppaction://hlinksldjump"/>
            <a:extLst>
              <a:ext uri="{FF2B5EF4-FFF2-40B4-BE49-F238E27FC236}">
                <a16:creationId xmlns:a16="http://schemas.microsoft.com/office/drawing/2014/main" id="{B578A059-F05C-2EE1-96EC-300B194AA674}"/>
              </a:ext>
            </a:extLst>
          </p:cNvPr>
          <p:cNvSpPr/>
          <p:nvPr/>
        </p:nvSpPr>
        <p:spPr>
          <a:xfrm>
            <a:off x="10036097" y="72925"/>
            <a:ext cx="1924315" cy="1031045"/>
          </a:xfrm>
          <a:prstGeom prst="right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noFill/>
                  <a:prstDash val="solid"/>
                </a:ln>
                <a:solidFill>
                  <a:sysClr val="windowText" lastClr="000000"/>
                </a:solidFill>
              </a:rPr>
              <a:t>Следующий вопрос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7477" y="4020458"/>
            <a:ext cx="188685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Стекло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4032" y="2176438"/>
            <a:ext cx="188685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Река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77011" y="2204762"/>
            <a:ext cx="188685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Стена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149240" y="4057451"/>
            <a:ext cx="188685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Ласточка</a:t>
            </a:r>
          </a:p>
        </p:txBody>
      </p:sp>
    </p:spTree>
    <p:extLst>
      <p:ext uri="{BB962C8B-B14F-4D97-AF65-F5344CB8AC3E}">
        <p14:creationId xmlns:p14="http://schemas.microsoft.com/office/powerpoint/2010/main" val="80980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EE3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: вправо 3">
            <a:hlinkClick r:id="rId2" action="ppaction://hlinksldjump"/>
            <a:extLst>
              <a:ext uri="{FF2B5EF4-FFF2-40B4-BE49-F238E27FC236}">
                <a16:creationId xmlns:a16="http://schemas.microsoft.com/office/drawing/2014/main" id="{B578A059-F05C-2EE1-96EC-300B194AA674}"/>
              </a:ext>
            </a:extLst>
          </p:cNvPr>
          <p:cNvSpPr/>
          <p:nvPr/>
        </p:nvSpPr>
        <p:spPr>
          <a:xfrm>
            <a:off x="10001304" y="5681397"/>
            <a:ext cx="1924315" cy="1031045"/>
          </a:xfrm>
          <a:prstGeom prst="right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noFill/>
                  <a:prstDash val="solid"/>
                </a:ln>
                <a:solidFill>
                  <a:sysClr val="windowText" lastClr="000000"/>
                </a:solidFill>
              </a:rPr>
              <a:t>Вернуться к карте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8582" y="265281"/>
            <a:ext cx="6378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найди лишнее слово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1829" y="2162629"/>
            <a:ext cx="147675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Рожь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62927" y="3447144"/>
            <a:ext cx="147675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Ночь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7943" y="3483429"/>
            <a:ext cx="147675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Дочь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95143" y="2213077"/>
            <a:ext cx="147675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Конь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74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трелка: вправо 3">
            <a:hlinkClick r:id="rId2" action="ppaction://hlinksldjump"/>
            <a:extLst>
              <a:ext uri="{FF2B5EF4-FFF2-40B4-BE49-F238E27FC236}">
                <a16:creationId xmlns:a16="http://schemas.microsoft.com/office/drawing/2014/main" id="{B578A059-F05C-2EE1-96EC-300B194AA674}"/>
              </a:ext>
            </a:extLst>
          </p:cNvPr>
          <p:cNvSpPr/>
          <p:nvPr/>
        </p:nvSpPr>
        <p:spPr>
          <a:xfrm>
            <a:off x="10036097" y="72925"/>
            <a:ext cx="1924315" cy="1031045"/>
          </a:xfrm>
          <a:prstGeom prst="right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noFill/>
                  <a:prstDash val="solid"/>
                </a:ln>
                <a:solidFill>
                  <a:sysClr val="windowText" lastClr="000000"/>
                </a:solidFill>
              </a:rPr>
              <a:t>Следующий вопрос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623738" y="246743"/>
            <a:ext cx="12584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имена существительные 1-го склонения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885" y="193040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Вода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53885" y="381000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Папа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56113" y="2801257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Соль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61656" y="4347734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Облако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62793" y="343918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Земля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72742" y="2061029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Дядя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83828" y="4500134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Окно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68456" y="2930474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Стол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94914" y="193040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Поле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230554" y="381000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Степь</a:t>
            </a:r>
          </a:p>
        </p:txBody>
      </p:sp>
    </p:spTree>
    <p:extLst>
      <p:ext uri="{BB962C8B-B14F-4D97-AF65-F5344CB8AC3E}">
        <p14:creationId xmlns:p14="http://schemas.microsoft.com/office/powerpoint/2010/main" val="334786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трелка: вправо 3">
            <a:hlinkClick r:id="rId2" action="ppaction://hlinksldjump"/>
            <a:extLst>
              <a:ext uri="{FF2B5EF4-FFF2-40B4-BE49-F238E27FC236}">
                <a16:creationId xmlns:a16="http://schemas.microsoft.com/office/drawing/2014/main" id="{B578A059-F05C-2EE1-96EC-300B194AA674}"/>
              </a:ext>
            </a:extLst>
          </p:cNvPr>
          <p:cNvSpPr/>
          <p:nvPr/>
        </p:nvSpPr>
        <p:spPr>
          <a:xfrm>
            <a:off x="10001304" y="5681397"/>
            <a:ext cx="1924315" cy="1031045"/>
          </a:xfrm>
          <a:prstGeom prst="right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noFill/>
                  <a:prstDash val="solid"/>
                </a:ln>
                <a:solidFill>
                  <a:sysClr val="windowText" lastClr="000000"/>
                </a:solidFill>
              </a:rPr>
              <a:t>Вернуться к карте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392149" y="96673"/>
            <a:ext cx="12584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имена существительные 3-го склонения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9885" y="193040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Вода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53885" y="381000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Папа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56113" y="2801257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Соль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61656" y="4347734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Облако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62793" y="343918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Земля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72742" y="2061029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Дядя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83828" y="4500134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Рожь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68456" y="2930474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Стол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94914" y="193040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Поле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230554" y="3810000"/>
            <a:ext cx="16110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Степь</a:t>
            </a:r>
          </a:p>
        </p:txBody>
      </p:sp>
    </p:spTree>
    <p:extLst>
      <p:ext uri="{BB962C8B-B14F-4D97-AF65-F5344CB8AC3E}">
        <p14:creationId xmlns:p14="http://schemas.microsoft.com/office/powerpoint/2010/main" val="289615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325</Words>
  <Application>Microsoft Office PowerPoint</Application>
  <PresentationFormat>Широкоэкранный</PresentationFormat>
  <Paragraphs>81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User</cp:lastModifiedBy>
  <cp:revision>24</cp:revision>
  <dcterms:created xsi:type="dcterms:W3CDTF">2022-11-27T08:21:22Z</dcterms:created>
  <dcterms:modified xsi:type="dcterms:W3CDTF">2022-11-28T10:31:22Z</dcterms:modified>
</cp:coreProperties>
</file>