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6" r:id="rId1"/>
  </p:sldMasterIdLst>
  <p:notesMasterIdLst>
    <p:notesMasterId r:id="rId12"/>
  </p:notesMasterIdLst>
  <p:sldIdLst>
    <p:sldId id="256" r:id="rId2"/>
    <p:sldId id="259" r:id="rId3"/>
    <p:sldId id="262" r:id="rId4"/>
    <p:sldId id="264" r:id="rId5"/>
    <p:sldId id="269" r:id="rId6"/>
    <p:sldId id="270" r:id="rId7"/>
    <p:sldId id="265" r:id="rId8"/>
    <p:sldId id="271" r:id="rId9"/>
    <p:sldId id="272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30" autoAdjust="0"/>
    <p:restoredTop sz="94660"/>
  </p:normalViewPr>
  <p:slideViewPr>
    <p:cSldViewPr>
      <p:cViewPr>
        <p:scale>
          <a:sx n="76" d="100"/>
          <a:sy n="76" d="100"/>
        </p:scale>
        <p:origin x="-1164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02483B-5AC7-48B6-A295-71EFEEBAA66C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0D1030-4B72-4455-B78B-0E235B9BDC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836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- развитие у ребёнка познавательного интереса, желания и потребности узнать новое.</a:t>
            </a:r>
          </a:p>
          <a:p>
            <a:r>
              <a:rPr lang="ru-RU" dirty="0" smtClean="0"/>
              <a:t> - развитие наблюдательности, исследовательского  подхода к явлениям и объектам окружающей действительности.</a:t>
            </a:r>
          </a:p>
          <a:p>
            <a:r>
              <a:rPr lang="ru-RU" dirty="0" smtClean="0"/>
              <a:t>- развитие воображения, креативности мышления (умения гибко, оригинально мыслить, видеть обыкновенный объект под новым углом зрения).</a:t>
            </a:r>
          </a:p>
          <a:p>
            <a:r>
              <a:rPr lang="ru-RU" dirty="0" smtClean="0"/>
              <a:t>- гармоничное, сбалансированное развитие у детей эмоционально – образного и логического начал.</a:t>
            </a:r>
          </a:p>
          <a:p>
            <a:r>
              <a:rPr lang="ru-RU" dirty="0" smtClean="0"/>
              <a:t>-  формирование базисных представлений (об окружающем мире, математических), речевых умений.</a:t>
            </a:r>
          </a:p>
          <a:p>
            <a:r>
              <a:rPr lang="ru-RU" dirty="0" smtClean="0"/>
              <a:t>-  построение педагогического процесса, способствующего интеллектуально-творческому развитию детей в игре.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D1030-4B72-4455-B78B-0E235B9BDCC5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02597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-  игры, направленные на логико-математическое развитие.</a:t>
            </a:r>
          </a:p>
          <a:p>
            <a:r>
              <a:rPr lang="ru-RU" dirty="0" smtClean="0"/>
              <a:t>    Целью этих игр является развитие мыслительных операций, а игровыми действиями - манипулирование цифрами, геометрическими    фигурами, свойствами предметов.</a:t>
            </a:r>
          </a:p>
          <a:p>
            <a:r>
              <a:rPr lang="ru-RU" dirty="0" smtClean="0"/>
              <a:t>-  игры с буквами, звуками, слогами и словами.</a:t>
            </a:r>
          </a:p>
          <a:p>
            <a:r>
              <a:rPr lang="ru-RU" dirty="0" smtClean="0"/>
              <a:t>    В этих играх ребёнок решает логические задачи с буквами, составляет слоги и  слова, занимается словотворчеством.</a:t>
            </a:r>
          </a:p>
          <a:p>
            <a:r>
              <a:rPr lang="ru-RU" dirty="0" smtClean="0"/>
              <a:t>- универсальные игровые обучающие средства. Они могут быть материалом для игр и дидактическими пособиями. Игровые  обучающие средства создают комфортные условия для работы педагога и доставляют удовольствие детям.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D1030-4B72-4455-B78B-0E235B9BDCC5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83023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g"/><Relationship Id="rId5" Type="http://schemas.openxmlformats.org/officeDocument/2006/relationships/image" Target="../media/image7.jpeg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404664"/>
            <a:ext cx="7524328" cy="1152128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/>
              <a:t>           </a:t>
            </a:r>
            <a:r>
              <a:rPr lang="ru-RU" sz="4800" i="1" dirty="0" smtClean="0"/>
              <a:t>Развивающие игры :	«</a:t>
            </a:r>
            <a:r>
              <a:rPr lang="ru-RU" sz="4800" i="1" dirty="0" err="1" smtClean="0"/>
              <a:t>Воскобовича</a:t>
            </a:r>
            <a:r>
              <a:rPr lang="ru-RU" sz="4800" i="1" dirty="0" smtClean="0"/>
              <a:t>»</a:t>
            </a:r>
            <a:endParaRPr lang="ru-RU" sz="4800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5324890"/>
            <a:ext cx="7992888" cy="1416478"/>
          </a:xfrm>
        </p:spPr>
        <p:txBody>
          <a:bodyPr>
            <a:normAutofit/>
          </a:bodyPr>
          <a:lstStyle/>
          <a:p>
            <a:pPr algn="ctr"/>
            <a:endParaRPr lang="ru-RU" dirty="0" smtClean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705390"/>
            <a:ext cx="5429250" cy="3619500"/>
          </a:xfrm>
          <a:prstGeom prst="rect">
            <a:avLst/>
          </a:prstGeom>
          <a:ln>
            <a:solidFill>
              <a:srgbClr val="FF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  <a:softEdge rad="114300"/>
          </a:effectLst>
        </p:spPr>
      </p:pic>
    </p:spTree>
    <p:extLst>
      <p:ext uri="{BB962C8B-B14F-4D97-AF65-F5344CB8AC3E}">
        <p14:creationId xmlns:p14="http://schemas.microsoft.com/office/powerpoint/2010/main" val="398693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ЭТИ ПОСОБИЯ ИСПОЛЬЗОВАЛИСЬ НЕ ТОЛЬКО В НОД , СОВМЕСТНОЙ ДЕЯТЕЛЬНОСТИ С ВОСПИТАТЕЛЕМ, И В ИНДИВИДУАЛЬНЫХ  ЗАНЯТИЯХ  НО И В  САМОСТОЯТЕЛЬНЫХ ИГРАХ ДЕТЕЙ.В ДАЛЬНЕЙШЕМ МЫ ПЛАНИРУЕМ АКТИВНО ВКЛЮЧАТЬ ДАННЫЕ ПОСОБИЯ В ИГРОВЫЕ ЗАНЯТИЯ И РАЗВИВАЮЩУЮ РАБОТУ С ДЕТЬМИ.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5234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08112"/>
          </a:xfrm>
        </p:spPr>
        <p:txBody>
          <a:bodyPr>
            <a:normAutofit/>
          </a:bodyPr>
          <a:lstStyle/>
          <a:p>
            <a:pPr algn="ctr"/>
            <a:r>
              <a:rPr lang="ru-RU" b="1" i="1" dirty="0">
                <a:solidFill>
                  <a:schemeClr val="tx1"/>
                </a:solidFill>
              </a:rPr>
              <a:t>З</a:t>
            </a:r>
            <a:r>
              <a:rPr lang="ru-RU" b="1" i="1" dirty="0" smtClean="0">
                <a:solidFill>
                  <a:schemeClr val="tx1"/>
                </a:solidFill>
              </a:rPr>
              <a:t>адачи</a:t>
            </a:r>
            <a:r>
              <a:rPr lang="ru-RU" b="1" i="1" dirty="0">
                <a:solidFill>
                  <a:schemeClr val="tx1"/>
                </a:solidFill>
              </a:rPr>
              <a:t>: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0" y="1556792"/>
            <a:ext cx="6228184" cy="5301208"/>
          </a:xfrm>
        </p:spPr>
        <p:txBody>
          <a:bodyPr>
            <a:normAutofit fontScale="77500" lnSpcReduction="20000"/>
          </a:bodyPr>
          <a:lstStyle/>
          <a:p>
            <a:pPr lvl="1"/>
            <a:r>
              <a:rPr lang="ru-RU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развитие у ребёнка познавательного интереса, желания и потребности узнать новое.</a:t>
            </a:r>
          </a:p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развитие наблюдательности, исследовательского  подхода к явлениям и объектам окружающей действительности.</a:t>
            </a:r>
          </a:p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развитие воображения, креативности мышления (умения гибко, оригинально мыслить, видеть обыкновенный объект под новым углом зрения).</a:t>
            </a:r>
          </a:p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гармоничное, сбалансированное развитие у детей эмоционально – образного и логического начал.</a:t>
            </a:r>
          </a:p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 формирование базисных представлений (об окружающем мире, математических), речевых умений.</a:t>
            </a:r>
          </a:p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 построение педагогического процесса, способствующего интеллектуально-творческому развитию детей в игре.</a:t>
            </a:r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2060848"/>
            <a:ext cx="2517744" cy="3356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0565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9398" y="1765640"/>
            <a:ext cx="2664296" cy="187220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5515" y="1619028"/>
            <a:ext cx="2973883" cy="213516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8408" y="4427984"/>
            <a:ext cx="3185592" cy="227164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3501008"/>
            <a:ext cx="3768080" cy="185395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9208" y="676136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3200" b="1" i="1" dirty="0">
                <a:solidFill>
                  <a:schemeClr val="tx1"/>
                </a:solidFill>
              </a:rPr>
              <a:t>По решаемым образовательным задачам все игры </a:t>
            </a:r>
            <a:r>
              <a:rPr lang="ru-RU" sz="3200" b="1" i="1" dirty="0" err="1">
                <a:solidFill>
                  <a:schemeClr val="tx1"/>
                </a:solidFill>
              </a:rPr>
              <a:t>Воскобовича</a:t>
            </a:r>
            <a:r>
              <a:rPr lang="ru-RU" sz="3200" b="1" i="1" dirty="0">
                <a:solidFill>
                  <a:schemeClr val="tx1"/>
                </a:solidFill>
              </a:rPr>
              <a:t> можно условно разделить на 3 группы: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35480"/>
            <a:ext cx="4186808" cy="473388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i="1" dirty="0" smtClean="0"/>
              <a:t>-  игры</a:t>
            </a:r>
            <a:r>
              <a:rPr lang="ru-RU" b="1" i="1" dirty="0"/>
              <a:t>, направленные на логико-математическое развитие</a:t>
            </a:r>
            <a:r>
              <a:rPr lang="ru-RU" b="1" i="1" dirty="0" smtClean="0"/>
              <a:t>.</a:t>
            </a:r>
          </a:p>
          <a:p>
            <a:pPr marL="0" indent="0">
              <a:buNone/>
            </a:pPr>
            <a:endParaRPr lang="ru-RU" b="1" i="1" dirty="0"/>
          </a:p>
          <a:p>
            <a:pPr marL="0" indent="0">
              <a:buNone/>
            </a:pPr>
            <a:r>
              <a:rPr lang="ru-RU" b="1" i="1" dirty="0" smtClean="0"/>
              <a:t>-  игры </a:t>
            </a:r>
            <a:r>
              <a:rPr lang="ru-RU" b="1" i="1" dirty="0"/>
              <a:t>с буквами, звуками, слогами и словами</a:t>
            </a:r>
            <a:r>
              <a:rPr lang="ru-RU" b="1" i="1" dirty="0" smtClean="0"/>
              <a:t>.</a:t>
            </a:r>
          </a:p>
          <a:p>
            <a:pPr>
              <a:buFontTx/>
              <a:buChar char="-"/>
            </a:pPr>
            <a:endParaRPr lang="ru-RU" b="1" i="1" dirty="0"/>
          </a:p>
          <a:p>
            <a:pPr marL="0" indent="0">
              <a:buNone/>
            </a:pPr>
            <a:r>
              <a:rPr lang="ru-RU" b="1" i="1" dirty="0" smtClean="0"/>
              <a:t>-  универсальные </a:t>
            </a:r>
            <a:r>
              <a:rPr lang="ru-RU" b="1" i="1" dirty="0"/>
              <a:t>игровые обучающие средства. </a:t>
            </a:r>
            <a:endParaRPr lang="ru-RU" b="1" i="1" dirty="0" smtClean="0"/>
          </a:p>
          <a:p>
            <a:pPr marL="0" indent="0">
              <a:buNone/>
            </a:pP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2966629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0466" y="233840"/>
            <a:ext cx="8229600" cy="805944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600" b="1" i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Геоконт</a:t>
            </a:r>
            <a:r>
              <a:rPr lang="ru-RU" sz="36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36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9014" y="1244686"/>
            <a:ext cx="3248487" cy="2436366"/>
          </a:xfrm>
          <a:ln>
            <a:solidFill>
              <a:srgbClr val="FF0000"/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70318" y="4022294"/>
            <a:ext cx="2729938" cy="2047454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4005064"/>
            <a:ext cx="3207901" cy="2405926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167461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1792" y="233095"/>
            <a:ext cx="7920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</a:rPr>
              <a:t>«Черепашки»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2060848"/>
            <a:ext cx="5064563" cy="3798422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029810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53" r="11651"/>
          <a:stretch/>
        </p:blipFill>
        <p:spPr>
          <a:xfrm>
            <a:off x="816276" y="2246390"/>
            <a:ext cx="2208490" cy="3141259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89" t="26682"/>
          <a:stretch/>
        </p:blipFill>
        <p:spPr>
          <a:xfrm>
            <a:off x="4649799" y="994545"/>
            <a:ext cx="2268936" cy="2566886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3024766" y="332656"/>
            <a:ext cx="27713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600" b="1" i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Игровизор</a:t>
            </a:r>
            <a:r>
              <a:rPr lang="ru-RU" sz="36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36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7393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711428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«Квадрат </a:t>
            </a:r>
            <a:r>
              <a:rPr lang="ru-RU" sz="3600" b="1" i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Воскобовича</a:t>
            </a:r>
            <a:r>
              <a:rPr lang="ru-RU" sz="36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36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4008845"/>
            <a:ext cx="2448272" cy="2629709"/>
          </a:xfrm>
          <a:ln>
            <a:solidFill>
              <a:srgbClr val="FF000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700"/>
          <a:stretch/>
        </p:blipFill>
        <p:spPr>
          <a:xfrm>
            <a:off x="2654807" y="1715652"/>
            <a:ext cx="3841721" cy="2178818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1116092"/>
            <a:ext cx="2126602" cy="270892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6388" y="4006272"/>
            <a:ext cx="2520280" cy="2773041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601" y="1116092"/>
            <a:ext cx="2031690" cy="2708920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034025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1628800"/>
            <a:ext cx="3450333" cy="4600444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2412964" y="264597"/>
            <a:ext cx="36435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Фиолетовый лес</a:t>
            </a:r>
          </a:p>
        </p:txBody>
      </p:sp>
    </p:spTree>
    <p:extLst>
      <p:ext uri="{BB962C8B-B14F-4D97-AF65-F5344CB8AC3E}">
        <p14:creationId xmlns:p14="http://schemas.microsoft.com/office/powerpoint/2010/main" val="3844106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1906" y="1333532"/>
            <a:ext cx="3754063" cy="2815547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858" y="2152538"/>
            <a:ext cx="3007038" cy="4009385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1907705" y="496372"/>
            <a:ext cx="69482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Игровое поле «</a:t>
            </a:r>
            <a:r>
              <a:rPr lang="ru-RU" sz="3200" b="1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Коврограф</a:t>
            </a:r>
            <a:r>
              <a:rPr lang="ru-RU" sz="32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Ларчик»</a:t>
            </a:r>
          </a:p>
        </p:txBody>
      </p:sp>
    </p:spTree>
    <p:extLst>
      <p:ext uri="{BB962C8B-B14F-4D97-AF65-F5344CB8AC3E}">
        <p14:creationId xmlns:p14="http://schemas.microsoft.com/office/powerpoint/2010/main" val="4036102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2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331</TotalTime>
  <Words>374</Words>
  <Application>Microsoft Office PowerPoint</Application>
  <PresentationFormat>Экран (4:3)</PresentationFormat>
  <Paragraphs>34</Paragraphs>
  <Slides>10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           Развивающие игры : «Воскобовича»</vt:lpstr>
      <vt:lpstr>Задачи:</vt:lpstr>
      <vt:lpstr>По решаемым образовательным задачам все игры Воскобовича можно условно разделить на 3 группы:</vt:lpstr>
      <vt:lpstr>«Геоконт»</vt:lpstr>
      <vt:lpstr>Презентация PowerPoint</vt:lpstr>
      <vt:lpstr>Презентация PowerPoint</vt:lpstr>
      <vt:lpstr>«Квадрат Воскобовича»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«Развивающие игры Воскобовича»</dc:title>
  <dc:creator>User</dc:creator>
  <cp:lastModifiedBy>Lenovo</cp:lastModifiedBy>
  <cp:revision>32</cp:revision>
  <dcterms:created xsi:type="dcterms:W3CDTF">2015-03-01T12:03:36Z</dcterms:created>
  <dcterms:modified xsi:type="dcterms:W3CDTF">2022-11-28T15:04:41Z</dcterms:modified>
</cp:coreProperties>
</file>