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6" r:id="rId6"/>
    <p:sldId id="260" r:id="rId7"/>
    <p:sldId id="261" r:id="rId8"/>
    <p:sldId id="279" r:id="rId9"/>
    <p:sldId id="262" r:id="rId10"/>
    <p:sldId id="263" r:id="rId11"/>
    <p:sldId id="269" r:id="rId12"/>
    <p:sldId id="265" r:id="rId13"/>
    <p:sldId id="266" r:id="rId14"/>
    <p:sldId id="267" r:id="rId15"/>
    <p:sldId id="268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FFCC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20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1962AF-EDD5-4A80-B830-B0DFF9B5D2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B19DF-25C3-443D-93A6-3391041756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9F1EA8-ABE4-4D97-A19C-AE9B6A4BC7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35212C1-9439-4212-AC56-A459E260FD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5F18735-9257-4CDA-BA1D-B62014F7BA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E449691-5A66-46BE-9C17-8E94A18859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76DE0-E652-4EAD-B4B4-AD92DE6D34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3CD4A-B697-4092-A248-FA61430CDC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10B28-63E1-42DF-A95B-849F2C740F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47048-A371-4AAD-8DDD-86188554E7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68FB7-B9C1-4779-A184-FED690F650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772BC-5332-40C3-AF15-3C88C8CB34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6AEFA-C7B3-4B04-9ECD-6A65399DED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BC467-5F09-4FC5-862A-2FCE563923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B712E0D-6EAE-4C41-8D9A-893CCDBA48B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fade thruBlk="1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52;&#1086;&#1080;%20&#1076;&#1086;&#1082;&#1091;&#1084;&#1077;&#1085;&#1090;&#1099;\&#1074;&#1089;&#1077;%20&#1087;&#1088;&#1077;&#1079;&#1077;&#1085;&#1090;&#1072;&#1094;&#1080;&#1080;\&#1080;&#1082;&#1086;&#1085;&#1072;\Rahmaninov_Liturgija_Ioanna_Zlatousta\15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54;&#1083;&#1100;&#1075;&#1072;\Documents\&#1074;&#1089;&#1077;%20&#1087;&#1088;&#1077;&#1079;&#1077;&#1085;&#1090;&#1072;&#1094;&#1080;&#1080;\&#1080;&#1082;&#1086;&#1085;&#1072;\pravoslave_-_PravoSlave_-_Church_Beat.mp3" TargetMode="Externa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71670" y="357166"/>
            <a:ext cx="5143536" cy="200026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onstantia" pitchFamily="18" charset="0"/>
              </a:rPr>
              <a:t>Икона</a:t>
            </a:r>
            <a:br>
              <a:rPr lang="ru-RU" sz="5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onstantia" pitchFamily="18" charset="0"/>
              </a:rPr>
            </a:br>
            <a:r>
              <a:rPr lang="ru-RU" sz="5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onstantia" pitchFamily="18" charset="0"/>
              </a:rPr>
              <a:t> и картина</a:t>
            </a:r>
          </a:p>
        </p:txBody>
      </p:sp>
      <p:pic>
        <p:nvPicPr>
          <p:cNvPr id="2054" name="Picture 6" descr="umilen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64554">
            <a:off x="6181055" y="2958040"/>
            <a:ext cx="2573338" cy="35927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5" name="Picture 7" descr="Оранта (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285728"/>
            <a:ext cx="2016125" cy="2781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6" name="Picture 8" descr="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415775">
            <a:off x="468313" y="3068638"/>
            <a:ext cx="2232025" cy="35782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7" name="Picture 9" descr="raphael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92" y="357166"/>
            <a:ext cx="1808162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8" name="Picture 10" descr="ikona_i_kartina_0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488" y="2428868"/>
            <a:ext cx="3214710" cy="25717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1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5286380" y="371475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88913"/>
            <a:ext cx="4038600" cy="64404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 dirty="0">
                <a:solidFill>
                  <a:srgbClr val="002060"/>
                </a:solidFill>
                <a:latin typeface="Book Antiqua" pitchFamily="18" charset="0"/>
              </a:rPr>
              <a:t>Для примера можно сравнить любую, написанную по канонам, икону Божией Матери и «Мадонну Бенуа» Леонардо да Винчи из эрмитажной коллекции.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solidFill>
                <a:srgbClr val="002060"/>
              </a:solidFill>
              <a:latin typeface="Book Antiqua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000" b="1" dirty="0">
                <a:solidFill>
                  <a:srgbClr val="002060"/>
                </a:solidFill>
                <a:latin typeface="Book Antiqua" pitchFamily="18" charset="0"/>
              </a:rPr>
              <a:t> В первом случае человек предстоит перед образом Богородицы</a:t>
            </a:r>
            <a:r>
              <a:rPr lang="ru-RU" sz="2000" b="1">
                <a:solidFill>
                  <a:srgbClr val="002060"/>
                </a:solidFill>
                <a:latin typeface="Book Antiqua" pitchFamily="18" charset="0"/>
              </a:rPr>
              <a:t>, </a:t>
            </a:r>
            <a:r>
              <a:rPr lang="ru-RU" sz="2000" b="1" smtClean="0">
                <a:solidFill>
                  <a:srgbClr val="002060"/>
                </a:solidFill>
                <a:latin typeface="Book Antiqua" pitchFamily="18" charset="0"/>
              </a:rPr>
              <a:t>которая </a:t>
            </a:r>
            <a:r>
              <a:rPr lang="ru-RU" sz="2000" b="1" dirty="0" err="1">
                <a:solidFill>
                  <a:srgbClr val="002060"/>
                </a:solidFill>
                <a:latin typeface="Book Antiqua" pitchFamily="18" charset="0"/>
              </a:rPr>
              <a:t>обожена</a:t>
            </a:r>
            <a:r>
              <a:rPr lang="ru-RU" sz="2000" b="1" dirty="0">
                <a:solidFill>
                  <a:srgbClr val="002060"/>
                </a:solidFill>
                <a:latin typeface="Book Antiqua" pitchFamily="18" charset="0"/>
              </a:rPr>
              <a:t> и прославлена выше чинов ангельских, а во втором – созерцает лишь земную миловидную молодую женщину с младенцем, хотя некоторые элементы иконографии присутствуют в этом произведении, например – нимбы.</a:t>
            </a:r>
          </a:p>
        </p:txBody>
      </p:sp>
      <p:pic>
        <p:nvPicPr>
          <p:cNvPr id="13319" name="Picture 7" descr="ikona_i_kartina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3213100"/>
            <a:ext cx="2298686" cy="3494088"/>
          </a:xfrm>
          <a:prstGeom prst="rect">
            <a:avLst/>
          </a:prstGeom>
          <a:noFill/>
        </p:spPr>
      </p:pic>
      <p:pic>
        <p:nvPicPr>
          <p:cNvPr id="13320" name="Picture 8" descr="ikona_i_kartina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88913"/>
            <a:ext cx="2335212" cy="3365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1" y="260350"/>
            <a:ext cx="4214809" cy="6597650"/>
          </a:xfrm>
          <a:noFill/>
          <a:ln/>
        </p:spPr>
        <p:txBody>
          <a:bodyPr/>
          <a:lstStyle/>
          <a:p>
            <a:r>
              <a:rPr lang="ru-RU" sz="2200" b="1" i="1" dirty="0">
                <a:solidFill>
                  <a:srgbClr val="990000"/>
                </a:solidFill>
                <a:latin typeface="Constantia" pitchFamily="18" charset="0"/>
              </a:rPr>
              <a:t>Другой пример: изображение гор на православных иконах. </a:t>
            </a:r>
          </a:p>
          <a:p>
            <a:r>
              <a:rPr lang="ru-RU" sz="2200" b="1" i="1" dirty="0">
                <a:solidFill>
                  <a:srgbClr val="990000"/>
                </a:solidFill>
                <a:latin typeface="Constantia" pitchFamily="18" charset="0"/>
              </a:rPr>
              <a:t>Это не синие </a:t>
            </a:r>
            <a:r>
              <a:rPr lang="ru-RU" sz="2200" b="1" i="1" dirty="0" err="1">
                <a:solidFill>
                  <a:srgbClr val="990000"/>
                </a:solidFill>
                <a:latin typeface="Constantia" pitchFamily="18" charset="0"/>
              </a:rPr>
              <a:t>рериховские</a:t>
            </a:r>
            <a:r>
              <a:rPr lang="ru-RU" sz="2200" b="1" i="1" dirty="0">
                <a:solidFill>
                  <a:srgbClr val="990000"/>
                </a:solidFill>
                <a:latin typeface="Constantia" pitchFamily="18" charset="0"/>
              </a:rPr>
              <a:t> вершины – на иконах это символы духовного восхождения, восхождения к личностному и Единому Богу. </a:t>
            </a:r>
          </a:p>
          <a:p>
            <a:r>
              <a:rPr lang="ru-RU" sz="2200" b="1" i="1" dirty="0">
                <a:solidFill>
                  <a:srgbClr val="990000"/>
                </a:solidFill>
                <a:latin typeface="Constantia" pitchFamily="18" charset="0"/>
              </a:rPr>
              <a:t>Поэтому горки на иконах имеют </a:t>
            </a:r>
            <a:r>
              <a:rPr lang="ru-RU" sz="2200" b="1" i="1" dirty="0" err="1">
                <a:solidFill>
                  <a:srgbClr val="990000"/>
                </a:solidFill>
                <a:latin typeface="Constantia" pitchFamily="18" charset="0"/>
              </a:rPr>
              <a:t>лещадки</a:t>
            </a:r>
            <a:r>
              <a:rPr lang="ru-RU" sz="2200" b="1" i="1" dirty="0">
                <a:solidFill>
                  <a:srgbClr val="990000"/>
                </a:solidFill>
                <a:latin typeface="Constantia" pitchFamily="18" charset="0"/>
              </a:rPr>
              <a:t> – своего рода стилизованные ступени, благодаря которым гора приобретает смысл лестницы.</a:t>
            </a:r>
          </a:p>
        </p:txBody>
      </p:sp>
      <p:pic>
        <p:nvPicPr>
          <p:cNvPr id="27656" name="Picture 8" descr="ikona_i_kartina_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500042"/>
            <a:ext cx="4743450" cy="31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242888"/>
            <a:ext cx="8229600" cy="1417638"/>
          </a:xfrm>
        </p:spPr>
        <p:txBody>
          <a:bodyPr/>
          <a:lstStyle/>
          <a:p>
            <a:r>
              <a:rPr lang="ru-RU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Отличие второе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142984"/>
            <a:ext cx="4495800" cy="54006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i="1" dirty="0">
                <a:solidFill>
                  <a:srgbClr val="990000"/>
                </a:solidFill>
                <a:latin typeface="Book Antiqua" pitchFamily="18" charset="0"/>
              </a:rPr>
              <a:t>Отличие стилистики иконы от реалистической картины – это принцип изображения пространства. Картина построена по законам прямой перспективы. Что это такое, можно выяснить, если представить рисунок или фотографию железнодорожного полотна. Нетрудно заметить, что рельсы сходятся в одной точке, расположенной на линии горизонта.</a:t>
            </a:r>
          </a:p>
        </p:txBody>
      </p:sp>
      <p:pic>
        <p:nvPicPr>
          <p:cNvPr id="18436" name="Picture 4" descr="fknfqcrbq_12568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928670"/>
            <a:ext cx="3998912" cy="53244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14356"/>
            <a:ext cx="4506913" cy="5715040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b="1" i="1" dirty="0">
                <a:solidFill>
                  <a:srgbClr val="990000"/>
                </a:solidFill>
              </a:rPr>
              <a:t>    </a:t>
            </a:r>
            <a:r>
              <a:rPr lang="ru-RU" sz="2300" b="1" i="1" dirty="0">
                <a:solidFill>
                  <a:srgbClr val="990000"/>
                </a:solidFill>
                <a:latin typeface="Book Antiqua" pitchFamily="18" charset="0"/>
              </a:rPr>
              <a:t>Для иконы характерна обратная перспектива, где точка схода располагается не в глубине картинной плоскости, а в предстоящем перед иконой человеке – идея </a:t>
            </a:r>
            <a:r>
              <a:rPr lang="ru-RU" sz="2300" b="1" i="1" dirty="0" err="1">
                <a:solidFill>
                  <a:srgbClr val="990000"/>
                </a:solidFill>
                <a:latin typeface="Book Antiqua" pitchFamily="18" charset="0"/>
              </a:rPr>
              <a:t>изливания</a:t>
            </a:r>
            <a:r>
              <a:rPr lang="ru-RU" sz="2300" b="1" i="1" dirty="0">
                <a:solidFill>
                  <a:srgbClr val="990000"/>
                </a:solidFill>
                <a:latin typeface="Book Antiqua" pitchFamily="18" charset="0"/>
              </a:rPr>
              <a:t> мира горнего в наш мир, мир дольний. И параллельные линии на иконе не сходятся, а наоборот, расширяются в пространстве иконы. Да и самого пространства как такового нет. </a:t>
            </a:r>
          </a:p>
        </p:txBody>
      </p:sp>
      <p:pic>
        <p:nvPicPr>
          <p:cNvPr id="20488" name="Picture 8" descr="Дионис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285728"/>
            <a:ext cx="3495703" cy="64325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928926" y="571480"/>
            <a:ext cx="3000396" cy="5143536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1900" b="1" dirty="0" smtClean="0">
                <a:solidFill>
                  <a:srgbClr val="990000"/>
                </a:solidFill>
                <a:latin typeface="Book Antiqua" pitchFamily="18" charset="0"/>
              </a:rPr>
              <a:t>     </a:t>
            </a:r>
            <a:r>
              <a:rPr lang="ru-RU" sz="2400" b="1" dirty="0" smtClean="0">
                <a:solidFill>
                  <a:srgbClr val="990000"/>
                </a:solidFill>
                <a:latin typeface="Book Antiqua" pitchFamily="18" charset="0"/>
              </a:rPr>
              <a:t>На </a:t>
            </a:r>
            <a:r>
              <a:rPr lang="ru-RU" sz="2400" b="1" dirty="0">
                <a:solidFill>
                  <a:srgbClr val="990000"/>
                </a:solidFill>
                <a:latin typeface="Book Antiqua" pitchFamily="18" charset="0"/>
              </a:rPr>
              <a:t>иконах отдаленные предметы не скрыты за легкой, воздушной пеленой, как их изображают на реалистических картинах, – нет, эти предметы и детали пейзажа включены в общую композицию как </a:t>
            </a:r>
            <a:r>
              <a:rPr lang="ru-RU" sz="2400" b="1" dirty="0" err="1">
                <a:solidFill>
                  <a:srgbClr val="990000"/>
                </a:solidFill>
                <a:latin typeface="Book Antiqua" pitchFamily="18" charset="0"/>
              </a:rPr>
              <a:t>первоплановые</a:t>
            </a:r>
            <a:r>
              <a:rPr lang="ru-RU" sz="1900" b="1" dirty="0" smtClean="0">
                <a:solidFill>
                  <a:srgbClr val="990000"/>
                </a:solidFill>
                <a:latin typeface="Book Antiqua" pitchFamily="18" charset="0"/>
              </a:rPr>
              <a:t>.</a:t>
            </a:r>
            <a:endParaRPr lang="ru-RU" sz="1900" b="1" dirty="0">
              <a:solidFill>
                <a:srgbClr val="990000"/>
              </a:solidFill>
              <a:latin typeface="Book Antiqua" pitchFamily="18" charset="0"/>
            </a:endParaRPr>
          </a:p>
        </p:txBody>
      </p:sp>
      <p:pic>
        <p:nvPicPr>
          <p:cNvPr id="22534" name="Picture 6" descr="Прямая перспекти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9" y="1500174"/>
            <a:ext cx="2786082" cy="40005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535" name="Picture 7" descr="Обрат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00174"/>
            <a:ext cx="2857520" cy="40005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-171450"/>
            <a:ext cx="8229600" cy="1143000"/>
          </a:xfrm>
        </p:spPr>
        <p:txBody>
          <a:bodyPr/>
          <a:lstStyle/>
          <a:p>
            <a:r>
              <a:rPr lang="ru-RU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Отличие третье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08050"/>
            <a:ext cx="4286248" cy="5949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 i="1" dirty="0">
                <a:solidFill>
                  <a:srgbClr val="990000"/>
                </a:solidFill>
                <a:latin typeface="Book Antiqua" pitchFamily="18" charset="0"/>
              </a:rPr>
              <a:t>Отсутствие внешнего источника света. Свет исходит от ликов и фигур, из глубины их, как символ святости. Есть прекрасное сравнение иконописи со светописью. Действительно, если внимательно поглядеть на икону древнего письма, то невозможно определить, где находится источник света, не видно, следовательно, и падающих от фигур теней. Икона – светоносна, и моделировка ликов происходит за счет света, изливающегося изнутри самих ликов. </a:t>
            </a:r>
          </a:p>
        </p:txBody>
      </p:sp>
      <p:pic>
        <p:nvPicPr>
          <p:cNvPr id="26631" name="Picture 7" descr="ikona_i_kartina_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643050"/>
            <a:ext cx="4584700" cy="29606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42918"/>
            <a:ext cx="4506913" cy="557214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i="1" dirty="0">
                <a:solidFill>
                  <a:srgbClr val="990000"/>
                </a:solidFill>
                <a:latin typeface="Century" pitchFamily="18" charset="0"/>
              </a:rPr>
              <a:t>Говоря о свете на иконах, необходимо коснуться и такой характерной детали иконографии как нимбы. Нимбы, как символ святости, </a:t>
            </a:r>
            <a:r>
              <a:rPr lang="ru-RU" sz="2000" i="1" dirty="0" err="1">
                <a:solidFill>
                  <a:srgbClr val="990000"/>
                </a:solidFill>
                <a:latin typeface="Century" pitchFamily="18" charset="0"/>
              </a:rPr>
              <a:t>напоенности</a:t>
            </a:r>
            <a:r>
              <a:rPr lang="ru-RU" sz="2000" i="1" dirty="0">
                <a:solidFill>
                  <a:srgbClr val="990000"/>
                </a:solidFill>
                <a:latin typeface="Century" pitchFamily="18" charset="0"/>
              </a:rPr>
              <a:t> Божественным светом – важнейшая особенность христианских священных изображений. На православных иконах нимб представляет собой </a:t>
            </a:r>
            <a:r>
              <a:rPr lang="ru-RU" sz="2000" i="1" dirty="0" err="1">
                <a:solidFill>
                  <a:srgbClr val="990000"/>
                </a:solidFill>
                <a:latin typeface="Century" pitchFamily="18" charset="0"/>
              </a:rPr>
              <a:t>окружие</a:t>
            </a:r>
            <a:r>
              <a:rPr lang="ru-RU" sz="2000" i="1" dirty="0">
                <a:solidFill>
                  <a:srgbClr val="990000"/>
                </a:solidFill>
                <a:latin typeface="Century" pitchFamily="18" charset="0"/>
              </a:rPr>
              <a:t>, составляющее единое целое с фигурой святого.</a:t>
            </a:r>
          </a:p>
          <a:p>
            <a:pPr>
              <a:lnSpc>
                <a:spcPct val="90000"/>
              </a:lnSpc>
            </a:pPr>
            <a:r>
              <a:rPr lang="ru-RU" sz="2000" i="1" dirty="0">
                <a:solidFill>
                  <a:srgbClr val="990000"/>
                </a:solidFill>
                <a:latin typeface="Century" pitchFamily="18" charset="0"/>
              </a:rPr>
              <a:t> Для западных, католических священных изображений и картин, характерно другое расположение: нимб в виде круга висит над головой святого. </a:t>
            </a:r>
          </a:p>
        </p:txBody>
      </p:sp>
      <p:pic>
        <p:nvPicPr>
          <p:cNvPr id="30727" name="Picture 7" descr="нимб православный и католичес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571612"/>
            <a:ext cx="4570413" cy="30511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000496" y="5072074"/>
            <a:ext cx="4572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Можно сделать вывод, </a:t>
            </a:r>
            <a:r>
              <a:rPr lang="ru-RU" i="1" dirty="0" smtClean="0">
                <a:solidFill>
                  <a:srgbClr val="990000"/>
                </a:solidFill>
                <a:latin typeface="Century" pitchFamily="18" charset="0"/>
              </a:rPr>
              <a:t>что католический вариант нимба – это награда, данная святому извне, а православный – венец святости рожденный изнутри. </a:t>
            </a:r>
            <a:endParaRPr lang="ru-RU" i="1" dirty="0">
              <a:solidFill>
                <a:srgbClr val="990000"/>
              </a:solidFill>
              <a:latin typeface="Century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Отличие четвёртое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96975"/>
            <a:ext cx="4495800" cy="56610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dirty="0">
                <a:solidFill>
                  <a:srgbClr val="002060"/>
                </a:solidFill>
                <a:latin typeface="Book Antiqua" pitchFamily="18" charset="0"/>
              </a:rPr>
              <a:t>Цвет не является средством колористического построения иконы, он несет символическую функцию.</a:t>
            </a:r>
          </a:p>
          <a:p>
            <a:pPr>
              <a:lnSpc>
                <a:spcPct val="80000"/>
              </a:lnSpc>
            </a:pPr>
            <a:r>
              <a:rPr lang="ru-RU" sz="1800" dirty="0">
                <a:solidFill>
                  <a:srgbClr val="002060"/>
                </a:solidFill>
                <a:latin typeface="Book Antiqua" pitchFamily="18" charset="0"/>
              </a:rPr>
              <a:t>Например, красный цвет на иконах мучеников может символизировать жертвование собой ради Христа, а на других иконах – это цвет царского достоинства. </a:t>
            </a:r>
          </a:p>
          <a:p>
            <a:pPr>
              <a:lnSpc>
                <a:spcPct val="80000"/>
              </a:lnSpc>
            </a:pPr>
            <a:r>
              <a:rPr lang="ru-RU" sz="1800" dirty="0">
                <a:solidFill>
                  <a:srgbClr val="002060"/>
                </a:solidFill>
                <a:latin typeface="Book Antiqua" pitchFamily="18" charset="0"/>
              </a:rPr>
              <a:t>Золото – символ Божественного света, и чтобы предать на иконах сияние этого </a:t>
            </a:r>
            <a:r>
              <a:rPr lang="ru-RU" sz="1800" dirty="0" err="1">
                <a:solidFill>
                  <a:srgbClr val="002060"/>
                </a:solidFill>
                <a:latin typeface="Book Antiqua" pitchFamily="18" charset="0"/>
              </a:rPr>
              <a:t>нетварного</a:t>
            </a:r>
            <a:r>
              <a:rPr lang="ru-RU" sz="1800" dirty="0">
                <a:solidFill>
                  <a:srgbClr val="002060"/>
                </a:solidFill>
                <a:latin typeface="Book Antiqua" pitchFamily="18" charset="0"/>
              </a:rPr>
              <a:t> света, требовались не краски, а особый материал. Таким материалом стало золото как металл, не подверженный коррозии.</a:t>
            </a:r>
          </a:p>
          <a:p>
            <a:pPr>
              <a:lnSpc>
                <a:spcPct val="80000"/>
              </a:lnSpc>
            </a:pPr>
            <a:r>
              <a:rPr lang="ru-RU" sz="1800" dirty="0">
                <a:solidFill>
                  <a:srgbClr val="002060"/>
                </a:solidFill>
                <a:latin typeface="Book Antiqua" pitchFamily="18" charset="0"/>
              </a:rPr>
              <a:t> Глухой черный цвет, цвет, через который не просвечивает левкас, на иконах используется только в тех случаях, когда надо показать силы зла или преисподнюю</a:t>
            </a:r>
            <a:r>
              <a:rPr lang="ru-RU" sz="1800" dirty="0">
                <a:solidFill>
                  <a:srgbClr val="002060"/>
                </a:solidFill>
              </a:rPr>
              <a:t>. </a:t>
            </a:r>
          </a:p>
          <a:p>
            <a:pPr>
              <a:lnSpc>
                <a:spcPct val="80000"/>
              </a:lnSpc>
            </a:pPr>
            <a:endParaRPr lang="ru-RU" sz="1800" dirty="0">
              <a:solidFill>
                <a:srgbClr val="990000"/>
              </a:solidFill>
            </a:endParaRPr>
          </a:p>
        </p:txBody>
      </p:sp>
      <p:pic>
        <p:nvPicPr>
          <p:cNvPr id="32774" name="Picture 6" descr="193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142984"/>
            <a:ext cx="3840162" cy="54689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-242888"/>
            <a:ext cx="8229600" cy="1660526"/>
          </a:xfrm>
        </p:spPr>
        <p:txBody>
          <a:bodyPr/>
          <a:lstStyle/>
          <a:p>
            <a:r>
              <a:rPr lang="ru-RU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Отличие пятое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25538"/>
            <a:ext cx="4495800" cy="5543550"/>
          </a:xfrm>
        </p:spPr>
        <p:txBody>
          <a:bodyPr/>
          <a:lstStyle/>
          <a:p>
            <a:r>
              <a:rPr lang="ru-RU" sz="2400" b="1" i="1" dirty="0">
                <a:solidFill>
                  <a:srgbClr val="002060"/>
                </a:solidFill>
                <a:latin typeface="Book Antiqua" pitchFamily="18" charset="0"/>
              </a:rPr>
              <a:t>Для икон характерна единовременность изображения: все события происходят сразу. На иконе «Успение Божией Матери» одновременно изображены апостолы, переносимые ангелами к смертному ложу Богородицы, и те же апостолы, уже стоящие вокруг ложа. </a:t>
            </a:r>
          </a:p>
        </p:txBody>
      </p:sp>
      <p:pic>
        <p:nvPicPr>
          <p:cNvPr id="34823" name="Picture 7" descr="ikona_i_kartina_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981075"/>
            <a:ext cx="4513262" cy="5726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85728"/>
            <a:ext cx="4362450" cy="6215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dirty="0">
                <a:solidFill>
                  <a:srgbClr val="002060"/>
                </a:solidFill>
                <a:latin typeface="Book Antiqua" pitchFamily="18" charset="0"/>
              </a:rPr>
              <a:t>Очень интересно и наивно трактовали значение евангельских событий для всех времен и народов западные художники. К примеру, на полотне Тинторетто «Рождество Иоанна Крестителя» представлен интерьер богатого итальянского дома, а люди изображены в одеждах, принадлежащих эпохе, в которую жил художник. </a:t>
            </a:r>
          </a:p>
          <a:p>
            <a:pPr>
              <a:lnSpc>
                <a:spcPct val="80000"/>
              </a:lnSpc>
            </a:pPr>
            <a:endParaRPr lang="ru-RU" sz="2000" b="1" dirty="0">
              <a:solidFill>
                <a:srgbClr val="002060"/>
              </a:solidFill>
              <a:latin typeface="Book Antiqua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rgbClr val="002060"/>
                </a:solidFill>
                <a:latin typeface="Book Antiqua" pitchFamily="18" charset="0"/>
              </a:rPr>
              <a:t>На картинах мастеров Северного Возрождения можно встретить и людей, облаченных в одеяния, характерные для жителей Палестины первого столетия по Рождестве Христовом, и, одновременно, средневековых рыцарей в латах. </a:t>
            </a:r>
          </a:p>
        </p:txBody>
      </p:sp>
      <p:pic>
        <p:nvPicPr>
          <p:cNvPr id="36871" name="Picture 7" descr="ikona_i_kartina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57167"/>
            <a:ext cx="4210050" cy="61436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4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500034" y="449263"/>
            <a:ext cx="8229600" cy="64087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rgbClr val="990000"/>
                </a:solidFill>
                <a:latin typeface="Constantia" pitchFamily="18" charset="0"/>
              </a:rPr>
              <a:t>Картина (а под картиной следует понимать не только произведения светского характера, но и живопись на религиозные темы) представляет собой художественный образ, созданный творческой фантазией художника и являющийся формой передачи его собственного мироощущения. </a:t>
            </a:r>
          </a:p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rgbClr val="990000"/>
                </a:solidFill>
                <a:latin typeface="Constantia" pitchFamily="18" charset="0"/>
              </a:rPr>
              <a:t>Мироощущение же, в свою очередь, зависит от объективных причин: исторической ситуации, политической системы, от типа и характера самой личности художника, от образа его жизни. </a:t>
            </a:r>
          </a:p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rgbClr val="990000"/>
                </a:solidFill>
                <a:latin typeface="Constantia" pitchFamily="18" charset="0"/>
              </a:rPr>
              <a:t>Все выдающиеся художники умели чувствовать то, что волнует их современников и, преломляя общественный нерв эпохи через себя, оставляли на полотне сконцентрированный художественный образ своего времени.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428605"/>
            <a:ext cx="4316412" cy="621510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dirty="0">
                <a:solidFill>
                  <a:srgbClr val="002060"/>
                </a:solidFill>
                <a:latin typeface="Book Antiqua" pitchFamily="18" charset="0"/>
              </a:rPr>
              <a:t>Каноническая икона не имеет случайных деталей или украшений, лишенных смыслового значения. Даже оклад – украшение лицевой поверхности иконной доски – имеет свое обоснование. Это своеобразная пелена, оберегающая святыню, </a:t>
            </a:r>
            <a:r>
              <a:rPr lang="ru-RU" sz="2400" b="1" dirty="0" err="1">
                <a:solidFill>
                  <a:srgbClr val="002060"/>
                </a:solidFill>
                <a:latin typeface="Book Antiqua" pitchFamily="18" charset="0"/>
              </a:rPr>
              <a:t>сокрывающая</a:t>
            </a:r>
            <a:r>
              <a:rPr lang="ru-RU" sz="2400" b="1" dirty="0">
                <a:solidFill>
                  <a:srgbClr val="002060"/>
                </a:solidFill>
                <a:latin typeface="Book Antiqua" pitchFamily="18" charset="0"/>
              </a:rPr>
              <a:t> ее от недостойных взглядов.</a:t>
            </a: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rgbClr val="002060"/>
                </a:solidFill>
                <a:latin typeface="Book Antiqua" pitchFamily="18" charset="0"/>
              </a:rPr>
              <a:t>Таковы, в общих чертах, основные отличия иконы от картины.</a:t>
            </a:r>
          </a:p>
        </p:txBody>
      </p:sp>
      <p:pic>
        <p:nvPicPr>
          <p:cNvPr id="38918" name="Picture 6" descr="im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115888"/>
            <a:ext cx="3286125" cy="38766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8919" name="Picture 7" descr="ikon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943350"/>
            <a:ext cx="2462212" cy="29146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93725"/>
            <a:ext cx="9144000" cy="6264275"/>
          </a:xfrm>
        </p:spPr>
        <p:txBody>
          <a:bodyPr/>
          <a:lstStyle/>
          <a:p>
            <a:r>
              <a:rPr lang="ru-RU" b="1" i="1" dirty="0">
                <a:solidFill>
                  <a:srgbClr val="990000"/>
                </a:solidFill>
                <a:latin typeface="Book Antiqua" pitchFamily="18" charset="0"/>
              </a:rPr>
              <a:t>Икона – откровение Божие, высказанное языком линий и красок, которое дано и всей Церкви, и отдельному человеку. </a:t>
            </a:r>
          </a:p>
          <a:p>
            <a:endParaRPr lang="ru-RU" b="1" i="1" dirty="0">
              <a:solidFill>
                <a:srgbClr val="990000"/>
              </a:solidFill>
              <a:latin typeface="Book Antiqua" pitchFamily="18" charset="0"/>
            </a:endParaRPr>
          </a:p>
          <a:p>
            <a:r>
              <a:rPr lang="ru-RU" b="1" i="1" dirty="0">
                <a:solidFill>
                  <a:srgbClr val="990000"/>
                </a:solidFill>
                <a:latin typeface="Book Antiqua" pitchFamily="18" charset="0"/>
              </a:rPr>
              <a:t>Мировоззрение иконописца – мировоззрение Церкви. </a:t>
            </a:r>
          </a:p>
          <a:p>
            <a:endParaRPr lang="ru-RU" b="1" i="1" dirty="0">
              <a:solidFill>
                <a:srgbClr val="990000"/>
              </a:solidFill>
              <a:latin typeface="Book Antiqua" pitchFamily="18" charset="0"/>
            </a:endParaRPr>
          </a:p>
          <a:p>
            <a:r>
              <a:rPr lang="ru-RU" b="1" i="1" dirty="0">
                <a:solidFill>
                  <a:srgbClr val="990000"/>
                </a:solidFill>
                <a:latin typeface="Book Antiqua" pitchFamily="18" charset="0"/>
              </a:rPr>
              <a:t>Икона – вне времени, она - отображение инобытия в нашем мире.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00034" y="593725"/>
            <a:ext cx="4038600" cy="62642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990000"/>
                </a:solidFill>
                <a:latin typeface="Book Antiqua" pitchFamily="18" charset="0"/>
              </a:rPr>
              <a:t>Картине присуща ярко выраженная индивидуальность автора. Она находит свое выражение в своеобразной живописной манере, специфических приемах композиции, в колористическом цветовом решении.</a:t>
            </a:r>
          </a:p>
        </p:txBody>
      </p:sp>
      <p:pic>
        <p:nvPicPr>
          <p:cNvPr id="8198" name="Picture 6" descr="1491_lit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500042"/>
            <a:ext cx="3789362" cy="5811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211638" y="260350"/>
            <a:ext cx="4932362" cy="65976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dirty="0">
                <a:solidFill>
                  <a:srgbClr val="990000"/>
                </a:solidFill>
                <a:latin typeface="Book Antiqua" pitchFamily="18" charset="0"/>
              </a:rPr>
              <a:t>Авторство иконописца намерено скрывается, так как икона – творение соборное; </a:t>
            </a:r>
            <a:r>
              <a:rPr lang="ru-RU" sz="2400" b="1" dirty="0" err="1">
                <a:solidFill>
                  <a:srgbClr val="990000"/>
                </a:solidFill>
                <a:latin typeface="Book Antiqua" pitchFamily="18" charset="0"/>
              </a:rPr>
              <a:t>иконописание</a:t>
            </a:r>
            <a:r>
              <a:rPr lang="ru-RU" sz="2400" b="1" dirty="0">
                <a:solidFill>
                  <a:srgbClr val="990000"/>
                </a:solidFill>
                <a:latin typeface="Book Antiqua" pitchFamily="18" charset="0"/>
              </a:rPr>
              <a:t> – не самовыражение, а служение и аскетическое делание. </a:t>
            </a: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rgbClr val="990000"/>
                </a:solidFill>
                <a:latin typeface="Book Antiqua" pitchFamily="18" charset="0"/>
              </a:rPr>
              <a:t>Если на законченной картине художник ставит свою подпись, что означает не только авторство, но и меру ответственности за произведение, то на иконе надписывается имя того, чей лик явлен на иконной доске. В онтологическом смысле здесь происходит соединение имени и образа.</a:t>
            </a:r>
          </a:p>
          <a:p>
            <a:pPr>
              <a:lnSpc>
                <a:spcPct val="90000"/>
              </a:lnSpc>
            </a:pPr>
            <a:endParaRPr lang="ru-RU" sz="2400" b="1" i="1" dirty="0">
              <a:solidFill>
                <a:srgbClr val="990000"/>
              </a:solidFill>
            </a:endParaRPr>
          </a:p>
        </p:txBody>
      </p:sp>
      <p:pic>
        <p:nvPicPr>
          <p:cNvPr id="41991" name="Picture 7" descr="37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8604"/>
            <a:ext cx="4032250" cy="62388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4500562" cy="702945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2000" b="1" i="1" dirty="0">
              <a:solidFill>
                <a:srgbClr val="9900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rgbClr val="990000"/>
                </a:solidFill>
                <a:latin typeface="Book Antiqua" pitchFamily="18" charset="0"/>
              </a:rPr>
              <a:t>Картина должна быть эмоциональна, так как искусство – форма познания и отражения окружающего мира через чувства. Картина принадлежит миру душевному.</a:t>
            </a:r>
          </a:p>
          <a:p>
            <a:pPr>
              <a:lnSpc>
                <a:spcPct val="90000"/>
              </a:lnSpc>
            </a:pPr>
            <a:endParaRPr lang="ru-RU" sz="2400" b="1" dirty="0">
              <a:solidFill>
                <a:srgbClr val="990000"/>
              </a:solidFill>
              <a:latin typeface="Book Antiqua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rgbClr val="990000"/>
                </a:solidFill>
                <a:latin typeface="Book Antiqua" pitchFamily="18" charset="0"/>
              </a:rPr>
              <a:t>Кисть иконописца бесстрастна: личные эмоции не должны иметь места. Сопереживание и восприятие иконографических символов происходят на духовном уровне</a:t>
            </a:r>
            <a:r>
              <a:rPr lang="ru-RU" sz="2400" b="1" i="1" dirty="0">
                <a:solidFill>
                  <a:srgbClr val="990000"/>
                </a:solidFill>
              </a:rPr>
              <a:t>.</a:t>
            </a:r>
          </a:p>
        </p:txBody>
      </p:sp>
      <p:pic>
        <p:nvPicPr>
          <p:cNvPr id="9222" name="Picture 6" descr="4312h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428604"/>
            <a:ext cx="4616452" cy="23923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224" name="Picture 8" descr="atta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284538"/>
            <a:ext cx="4440238" cy="29733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333375"/>
            <a:ext cx="4244975" cy="6191250"/>
          </a:xfrm>
        </p:spPr>
        <p:txBody>
          <a:bodyPr/>
          <a:lstStyle/>
          <a:p>
            <a:r>
              <a:rPr lang="ru-RU" sz="2400" b="1" dirty="0">
                <a:solidFill>
                  <a:srgbClr val="990000"/>
                </a:solidFill>
                <a:latin typeface="Constantia" pitchFamily="18" charset="0"/>
              </a:rPr>
              <a:t>Картина – средство для общения с автором, с его идеями и переживаниями, которые могут быть как сугубо индивидуальными, так и выражать характерные общественные умонастроения.</a:t>
            </a:r>
          </a:p>
          <a:p>
            <a:endParaRPr lang="ru-RU" sz="2400" b="1" dirty="0">
              <a:solidFill>
                <a:srgbClr val="990000"/>
              </a:solidFill>
              <a:latin typeface="Constantia" pitchFamily="18" charset="0"/>
            </a:endParaRPr>
          </a:p>
          <a:p>
            <a:r>
              <a:rPr lang="ru-RU" sz="2400" b="1" dirty="0">
                <a:solidFill>
                  <a:srgbClr val="990000"/>
                </a:solidFill>
                <a:latin typeface="Constantia" pitchFamily="18" charset="0"/>
              </a:rPr>
              <a:t>Икона – средство для общения с Богом и святыми Его.</a:t>
            </a:r>
          </a:p>
        </p:txBody>
      </p:sp>
      <p:pic>
        <p:nvPicPr>
          <p:cNvPr id="10246" name="Picture 6" descr="513_749_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14290"/>
            <a:ext cx="3143754" cy="4281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7" name="Picture 7" descr="retu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3357562"/>
            <a:ext cx="2428892" cy="32642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5" name="Rectangle 11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353425" cy="2311394"/>
          </a:xfrm>
        </p:spPr>
        <p:txBody>
          <a:bodyPr/>
          <a:lstStyle/>
          <a:p>
            <a:pPr algn="r"/>
            <a:r>
              <a:rPr lang="ru-RU" sz="48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Отличие</a:t>
            </a:r>
            <a:br>
              <a:rPr lang="ru-RU" sz="48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</a:br>
            <a:r>
              <a:rPr lang="ru-RU" sz="48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иконы от картины</a:t>
            </a:r>
          </a:p>
        </p:txBody>
      </p:sp>
      <p:pic>
        <p:nvPicPr>
          <p:cNvPr id="52228" name="Picture 4" descr="raphael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04812"/>
            <a:ext cx="2535224" cy="32052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2231" name="Picture 7" descr="200px-Gabriel_byzanti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285992"/>
            <a:ext cx="2540000" cy="43989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2233" name="Picture 9" descr="9169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3643314"/>
            <a:ext cx="2332037" cy="27320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234" name="Picture 10" descr="vrata2 Марк 6777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3786190"/>
            <a:ext cx="2414587" cy="2381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ravoslave_-_PravoSlave_-_Church_Bea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4" name="Rectangle 10"/>
          <p:cNvSpPr>
            <a:spLocks noGrp="1" noChangeArrowheads="1"/>
          </p:cNvSpPr>
          <p:nvPr>
            <p:ph type="title"/>
          </p:nvPr>
        </p:nvSpPr>
        <p:spPr>
          <a:xfrm>
            <a:off x="0" y="-171450"/>
            <a:ext cx="8686800" cy="1589088"/>
          </a:xfrm>
        </p:spPr>
        <p:txBody>
          <a:bodyPr/>
          <a:lstStyle/>
          <a:p>
            <a:pPr algn="l"/>
            <a:r>
              <a:rPr lang="ru-RU" sz="7200" b="1" i="1" dirty="0">
                <a:solidFill>
                  <a:srgbClr val="990000"/>
                </a:solidFill>
                <a:latin typeface="Olietta script" pitchFamily="2" charset="0"/>
              </a:rPr>
              <a:t>    </a:t>
            </a:r>
            <a:r>
              <a:rPr lang="ru-RU" b="1" i="1" dirty="0">
                <a:solidFill>
                  <a:srgbClr val="990000"/>
                </a:solidFill>
                <a:latin typeface="Constantia" pitchFamily="18" charset="0"/>
              </a:rPr>
              <a:t>Отличие первое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341438"/>
            <a:ext cx="6175389" cy="52165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rgbClr val="990000"/>
                </a:solidFill>
                <a:latin typeface="Book Antiqua" pitchFamily="18" charset="0"/>
              </a:rPr>
              <a:t>Для иконы характерна подчеркнутая условность изображения.</a:t>
            </a:r>
          </a:p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rgbClr val="990000"/>
                </a:solidFill>
                <a:latin typeface="Book Antiqua" pitchFamily="18" charset="0"/>
              </a:rPr>
              <a:t> Изображается не столько сам предмет, сколько идея предмета; все подчинено раскрытию внутреннего смысла.</a:t>
            </a:r>
          </a:p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rgbClr val="990000"/>
                </a:solidFill>
                <a:latin typeface="Book Antiqua" pitchFamily="18" charset="0"/>
              </a:rPr>
              <a:t> Отсюда деформированные», как правило, удлиненные пропорции фигур – идея преображенной плоти, обитающей в мире горнем. В иконе нет того торжества телесности, которое можно увидеть, скажем, на полотнах Рубенса.</a:t>
            </a:r>
          </a:p>
        </p:txBody>
      </p:sp>
      <p:pic>
        <p:nvPicPr>
          <p:cNvPr id="11277" name="Picture 13" descr="Ioann-Predtecha_-14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404813"/>
            <a:ext cx="2127234" cy="61896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1087</Words>
  <Application>Microsoft Office PowerPoint</Application>
  <PresentationFormat>Экран (4:3)</PresentationFormat>
  <Paragraphs>51</Paragraphs>
  <Slides>20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Икона  и картина</vt:lpstr>
      <vt:lpstr>Слайд 2</vt:lpstr>
      <vt:lpstr>Слайд 3</vt:lpstr>
      <vt:lpstr>Слайд 4</vt:lpstr>
      <vt:lpstr>Слайд 5</vt:lpstr>
      <vt:lpstr>Слайд 6</vt:lpstr>
      <vt:lpstr>Слайд 7</vt:lpstr>
      <vt:lpstr>Отличие иконы от картины</vt:lpstr>
      <vt:lpstr>    Отличие первое</vt:lpstr>
      <vt:lpstr>Слайд 10</vt:lpstr>
      <vt:lpstr>Слайд 11</vt:lpstr>
      <vt:lpstr>Отличие второе</vt:lpstr>
      <vt:lpstr>Слайд 13</vt:lpstr>
      <vt:lpstr>Слайд 14</vt:lpstr>
      <vt:lpstr>Отличие третье</vt:lpstr>
      <vt:lpstr>Слайд 16</vt:lpstr>
      <vt:lpstr>Отличие четвёртое</vt:lpstr>
      <vt:lpstr>Отличие пятое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Икона и картина</dc:title>
  <dc:creator>Ольга</dc:creator>
  <cp:lastModifiedBy>Ольга</cp:lastModifiedBy>
  <cp:revision>113</cp:revision>
  <dcterms:created xsi:type="dcterms:W3CDTF">2009-03-03T13:05:16Z</dcterms:created>
  <dcterms:modified xsi:type="dcterms:W3CDTF">2022-11-28T14:01:28Z</dcterms:modified>
</cp:coreProperties>
</file>