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72" r:id="rId3"/>
    <p:sldId id="261" r:id="rId4"/>
    <p:sldId id="259" r:id="rId5"/>
    <p:sldId id="260" r:id="rId6"/>
    <p:sldId id="258" r:id="rId7"/>
    <p:sldId id="262" r:id="rId8"/>
    <p:sldId id="263" r:id="rId9"/>
    <p:sldId id="264" r:id="rId10"/>
    <p:sldId id="268" r:id="rId11"/>
    <p:sldId id="265" r:id="rId12"/>
    <p:sldId id="267" r:id="rId13"/>
    <p:sldId id="266" r:id="rId14"/>
    <p:sldId id="271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0066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114" y="-17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F3F99-1E4F-463D-8A34-4A68D8E7813C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A56A0E-8C69-44BF-9E3B-515F8D83CB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90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A56A0E-8C69-44BF-9E3B-515F8D83CB29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491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139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135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488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256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179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788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986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2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50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047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311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808"/>
            </a:avLst>
          </a:prstGeom>
          <a:solidFill>
            <a:srgbClr val="00B0F0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7329" y="6453336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Antikvar Shadow" panose="020B0000000000000000" pitchFamily="34" charset="0"/>
              </a:rPr>
              <a:t>©НЛА</a:t>
            </a:r>
          </a:p>
        </p:txBody>
      </p:sp>
    </p:spTree>
    <p:extLst>
      <p:ext uri="{BB962C8B-B14F-4D97-AF65-F5344CB8AC3E}">
        <p14:creationId xmlns:p14="http://schemas.microsoft.com/office/powerpoint/2010/main" val="134764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8.png"/><Relationship Id="rId10" Type="http://schemas.openxmlformats.org/officeDocument/2006/relationships/audio" Target="../media/audio1.wav"/><Relationship Id="rId4" Type="http://schemas.openxmlformats.org/officeDocument/2006/relationships/image" Target="../media/image7.png"/><Relationship Id="rId9" Type="http://schemas.microsoft.com/office/2007/relationships/hdphoto" Target="../media/hdphoto3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01536" y="4787968"/>
            <a:ext cx="66247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  <a:ea typeface="Verdana" pitchFamily="34" charset="0"/>
                <a:cs typeface="Verdana" pitchFamily="34" charset="0"/>
              </a:rPr>
              <a:t>Автор презентации: </a:t>
            </a:r>
          </a:p>
          <a:p>
            <a:pPr algn="r">
              <a:defRPr/>
            </a:pPr>
            <a:r>
              <a:rPr lang="ru-RU" sz="2000" b="1" dirty="0" err="1" smtClean="0">
                <a:solidFill>
                  <a:srgbClr val="002060"/>
                </a:solidFill>
                <a:latin typeface="Comic Sans MS" panose="030F0702030302020204" pitchFamily="66" charset="0"/>
                <a:ea typeface="Verdana" pitchFamily="34" charset="0"/>
                <a:cs typeface="Verdana" pitchFamily="34" charset="0"/>
              </a:rPr>
              <a:t>Межевикина</a:t>
            </a: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Verdana" pitchFamily="34" charset="0"/>
                <a:cs typeface="Verdana" pitchFamily="34" charset="0"/>
              </a:rPr>
              <a:t> Елизавета Вячеславовна</a:t>
            </a:r>
          </a:p>
          <a:p>
            <a:pPr algn="r">
              <a:defRPr/>
            </a:pP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  <a:ea typeface="Verdana" pitchFamily="34" charset="0"/>
                <a:cs typeface="Verdana" pitchFamily="34" charset="0"/>
              </a:rPr>
              <a:t>у</a:t>
            </a: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Verdana" pitchFamily="34" charset="0"/>
                <a:cs typeface="Verdana" pitchFamily="34" charset="0"/>
              </a:rPr>
              <a:t>читель начальных классов 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22278" y="3165281"/>
            <a:ext cx="3491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Русский язык 4 класс</a:t>
            </a:r>
          </a:p>
        </p:txBody>
      </p:sp>
      <p:sp>
        <p:nvSpPr>
          <p:cNvPr id="10" name="Табличка 9"/>
          <p:cNvSpPr/>
          <p:nvPr/>
        </p:nvSpPr>
        <p:spPr>
          <a:xfrm>
            <a:off x="3215680" y="476672"/>
            <a:ext cx="7704856" cy="3244633"/>
          </a:xfrm>
          <a:prstGeom prst="plaque">
            <a:avLst>
              <a:gd name="adj" fmla="val 9737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4800" b="1" dirty="0">
                <a:solidFill>
                  <a:srgbClr val="002060"/>
                </a:solidFill>
                <a:effectLst>
                  <a:glow rad="88900">
                    <a:schemeClr val="bg1">
                      <a:alpha val="9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utilus Pompilius" panose="02000000000000000000" pitchFamily="50" charset="-52"/>
              </a:rPr>
              <a:t>Помоги Дружку определить склонение </a:t>
            </a:r>
          </a:p>
        </p:txBody>
      </p:sp>
      <p:pic>
        <p:nvPicPr>
          <p:cNvPr id="12" name="Picture 6" descr="https://melnitsaagency.ru/assets/cache_image/mult/person/bar/Brb_Drujok_540x484x2_540x0_16e.png">
            <a:extLst>
              <a:ext uri="{FF2B5EF4-FFF2-40B4-BE49-F238E27FC236}">
                <a16:creationId xmlns="" xmlns:a16="http://schemas.microsoft.com/office/drawing/2014/main" id="{7DBC65D2-6E1D-486B-B705-C81204278B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084" r="24597"/>
          <a:stretch/>
        </p:blipFill>
        <p:spPr bwMode="auto">
          <a:xfrm>
            <a:off x="-1" y="824364"/>
            <a:ext cx="2999657" cy="5611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C8787FF9-4584-40BA-83DC-C5B2CC56DB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6798" y="4787968"/>
            <a:ext cx="2129357" cy="20409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9336" y="6435582"/>
            <a:ext cx="720080" cy="3057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336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Табличка 16"/>
          <p:cNvSpPr/>
          <p:nvPr/>
        </p:nvSpPr>
        <p:spPr>
          <a:xfrm>
            <a:off x="551384" y="404664"/>
            <a:ext cx="5760640" cy="1656184"/>
          </a:xfrm>
          <a:prstGeom prst="plaqu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Выбери имена существительные 2 склонения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816080" y="332656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НЕФТЬ</a:t>
            </a:r>
            <a:endParaRPr lang="be-BY" sz="40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816080" y="332656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РЯБИНКА</a:t>
            </a:r>
            <a:endParaRPr lang="be-BY" sz="40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816080" y="332656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ЦЫПЛЁНОК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816080" y="956052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816080" y="256490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ПРИСТАНЬ</a:t>
            </a:r>
            <a:endParaRPr lang="be-BY" sz="40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816080" y="256490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ЗАЯЦ</a:t>
            </a:r>
            <a:endParaRPr lang="be-BY" sz="40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816080" y="256490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ФАСОЛИНКА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816080" y="3188300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816080" y="472514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ОЗЕРО</a:t>
            </a:r>
            <a:endParaRPr lang="be-BY" sz="4000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816080" y="472514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ШЕРСТЬ</a:t>
            </a:r>
            <a:endParaRPr lang="be-BY" sz="4000" b="1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816080" y="472514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ЛЬВИЦА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816080" y="5348540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30" name="Рисунок 29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340" y="4794685"/>
            <a:ext cx="792088" cy="180020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600056" y="188640"/>
            <a:ext cx="4680520" cy="648054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ЦЫПЛЁНОК</a:t>
            </a: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ЗАЯЦ</a:t>
            </a: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ОЗЕРО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423592" y="2852936"/>
            <a:ext cx="1296144" cy="1512168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Picture 2" descr="https://koloboktoys.ru/upload/iblock/3c9/3c9283b1d8e1857844bbfe7cbc90feab.jpg">
            <a:extLst>
              <a:ext uri="{FF2B5EF4-FFF2-40B4-BE49-F238E27FC236}">
                <a16:creationId xmlns="" xmlns:a16="http://schemas.microsoft.com/office/drawing/2014/main" id="{ECE151C1-2D16-4E57-A6A7-B4C5187243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800" b="92000" l="0" r="95755">
                        <a14:foregroundMark x1="34906" y1="32800" x2="34906" y2="32800"/>
                        <a14:foregroundMark x1="34591" y1="32600" x2="34906" y2="32100"/>
                        <a14:foregroundMark x1="50000" y1="29100" x2="50000" y2="29700"/>
                        <a14:foregroundMark x1="27987" y1="89000" x2="44182" y2="90900"/>
                        <a14:foregroundMark x1="54874" y1="92000" x2="63050" y2="90900"/>
                        <a14:foregroundMark x1="65094" y1="90100" x2="65094" y2="90100"/>
                        <a14:foregroundMark x1="27987" y1="89200" x2="55818" y2="90900"/>
                        <a14:foregroundMark x1="55189" y1="91400" x2="31918" y2="91800"/>
                        <a14:foregroundMark x1="31918" y1="91800" x2="27673" y2="89400"/>
                        <a14:foregroundMark x1="80189" y1="21900" x2="72484" y2="28000"/>
                        <a14:foregroundMark x1="72484" y1="28000" x2="70912" y2="35800"/>
                        <a14:foregroundMark x1="70912" y1="35800" x2="80660" y2="39300"/>
                        <a14:foregroundMark x1="80660" y1="39300" x2="90566" y2="35900"/>
                        <a14:foregroundMark x1="90566" y1="35900" x2="92296" y2="28000"/>
                        <a14:foregroundMark x1="92296" y1="28000" x2="82704" y2="22500"/>
                        <a14:foregroundMark x1="82704" y1="22500" x2="78931" y2="23200"/>
                        <a14:foregroundMark x1="78616" y1="21200" x2="71384" y2="22700"/>
                        <a14:foregroundMark x1="69654" y1="25800" x2="65566" y2="32500"/>
                        <a14:foregroundMark x1="66824" y1="33900" x2="70912" y2="38500"/>
                        <a14:foregroundMark x1="65566" y1="32500" x2="66824" y2="33900"/>
                        <a14:foregroundMark x1="93396" y1="24700" x2="93396" y2="24700"/>
                        <a14:foregroundMark x1="91195" y1="23800" x2="94654" y2="30800"/>
                        <a14:foregroundMark x1="94654" y1="30800" x2="91667" y2="38300"/>
                        <a14:foregroundMark x1="91667" y1="38300" x2="80818" y2="40200"/>
                        <a14:foregroundMark x1="80818" y1="40200" x2="69969" y2="40100"/>
                        <a14:foregroundMark x1="65094" y1="6800" x2="65094" y2="6800"/>
                        <a14:foregroundMark x1="91195" y1="23400" x2="95755" y2="26900"/>
                        <a14:foregroundMark x1="36950" y1="41700" x2="55189" y2="38700"/>
                        <a14:foregroundMark x1="37908" y1="41136" x2="53377" y2="42105"/>
                        <a14:foregroundMark x1="53377" y1="42105" x2="42702" y2="39474"/>
                        <a14:foregroundMark x1="42702" y1="39474" x2="56427" y2="39474"/>
                        <a14:foregroundMark x1="56427" y1="39474" x2="57516" y2="38781"/>
                        <a14:backgroundMark x1="67610" y1="39300" x2="67610" y2="39300"/>
                        <a14:backgroundMark x1="66824" y1="38500" x2="66824" y2="38500"/>
                        <a14:backgroundMark x1="66509" y1="38500" x2="70283" y2="40200"/>
                        <a14:backgroundMark x1="68239" y1="39100" x2="67925" y2="39600"/>
                        <a14:backgroundMark x1="66195" y1="37400" x2="66195" y2="37400"/>
                        <a14:backgroundMark x1="64151" y1="33900" x2="64151" y2="33900"/>
                        <a14:backgroundMark x1="3050" y1="13019" x2="13725" y2="16066"/>
                        <a14:backgroundMark x1="13725" y1="16066" x2="6754" y2="209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35461" y="1962760"/>
            <a:ext cx="3274711" cy="514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Овал 33">
            <a:extLst>
              <a:ext uri="{FF2B5EF4-FFF2-40B4-BE49-F238E27FC236}">
                <a16:creationId xmlns="" xmlns:a16="http://schemas.microsoft.com/office/drawing/2014/main" id="{DBF28066-A165-4307-B38F-1862CA8041D3}"/>
              </a:ext>
            </a:extLst>
          </p:cNvPr>
          <p:cNvSpPr/>
          <p:nvPr/>
        </p:nvSpPr>
        <p:spPr>
          <a:xfrm>
            <a:off x="3297600" y="3001908"/>
            <a:ext cx="1214224" cy="1214224"/>
          </a:xfrm>
          <a:prstGeom prst="ellipse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D61C4BB1-7493-47A5-BB7F-8449146FE0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784" y="4229428"/>
            <a:ext cx="3047619" cy="2628572"/>
          </a:xfrm>
          <a:prstGeom prst="rect">
            <a:avLst/>
          </a:prstGeom>
        </p:spPr>
      </p:pic>
      <p:sp>
        <p:nvSpPr>
          <p:cNvPr id="35" name="Прямоугольник 34"/>
          <p:cNvSpPr/>
          <p:nvPr/>
        </p:nvSpPr>
        <p:spPr>
          <a:xfrm>
            <a:off x="119336" y="6435582"/>
            <a:ext cx="720080" cy="3057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75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9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2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5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8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1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6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Табличка 16"/>
          <p:cNvSpPr/>
          <p:nvPr/>
        </p:nvSpPr>
        <p:spPr>
          <a:xfrm>
            <a:off x="551384" y="404664"/>
            <a:ext cx="5760640" cy="1656184"/>
          </a:xfrm>
          <a:prstGeom prst="plaqu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Выбери имена существительные 1 склонения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816080" y="332656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ПЕСЧИНКА</a:t>
            </a:r>
            <a:endParaRPr lang="be-BY" sz="40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816080" y="332656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ПЕСОК</a:t>
            </a:r>
            <a:endParaRPr lang="be-BY" sz="40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816080" y="332656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ЖИДКОСТЬ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816080" y="956052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816080" y="256490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ЗАГЛАВИЕ</a:t>
            </a:r>
            <a:endParaRPr lang="be-BY" sz="40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816080" y="256490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ИЗЮМИНКА</a:t>
            </a:r>
            <a:endParaRPr lang="be-BY" sz="40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816080" y="256490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ИЗЮМ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816080" y="3188300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816080" y="472514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СТРЕКОЗА</a:t>
            </a:r>
            <a:endParaRPr lang="be-BY" sz="4000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816080" y="472514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ХРАБРОСТЬ</a:t>
            </a:r>
            <a:endParaRPr lang="be-BY" sz="4000" b="1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816080" y="472514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ОДЕЯЛО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816080" y="5348540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30" name="Рисунок 29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340" y="4794685"/>
            <a:ext cx="792088" cy="180020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600056" y="188640"/>
            <a:ext cx="4680520" cy="648054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ПЕСЧИНКА</a:t>
            </a: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ИЗЮМИНКА</a:t>
            </a: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СТРЕКОЗА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423592" y="2852936"/>
            <a:ext cx="1296144" cy="1512168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Picture 2" descr="https://koloboktoys.ru/upload/iblock/3c9/3c9283b1d8e1857844bbfe7cbc90feab.jpg">
            <a:extLst>
              <a:ext uri="{FF2B5EF4-FFF2-40B4-BE49-F238E27FC236}">
                <a16:creationId xmlns="" xmlns:a16="http://schemas.microsoft.com/office/drawing/2014/main" id="{591D90A0-E7FE-4021-B5D7-65BF22A0E3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800" b="92000" l="0" r="95755">
                        <a14:foregroundMark x1="34906" y1="32800" x2="34906" y2="32800"/>
                        <a14:foregroundMark x1="34591" y1="32600" x2="34906" y2="32100"/>
                        <a14:foregroundMark x1="50000" y1="29100" x2="50000" y2="29700"/>
                        <a14:foregroundMark x1="27987" y1="89000" x2="44182" y2="90900"/>
                        <a14:foregroundMark x1="54874" y1="92000" x2="63050" y2="90900"/>
                        <a14:foregroundMark x1="65094" y1="90100" x2="65094" y2="90100"/>
                        <a14:foregroundMark x1="27987" y1="89200" x2="55818" y2="90900"/>
                        <a14:foregroundMark x1="55189" y1="91400" x2="31918" y2="91800"/>
                        <a14:foregroundMark x1="31918" y1="91800" x2="27673" y2="89400"/>
                        <a14:foregroundMark x1="80189" y1="21900" x2="72484" y2="28000"/>
                        <a14:foregroundMark x1="72484" y1="28000" x2="70912" y2="35800"/>
                        <a14:foregroundMark x1="70912" y1="35800" x2="80660" y2="39300"/>
                        <a14:foregroundMark x1="80660" y1="39300" x2="90566" y2="35900"/>
                        <a14:foregroundMark x1="90566" y1="35900" x2="92296" y2="28000"/>
                        <a14:foregroundMark x1="92296" y1="28000" x2="82704" y2="22500"/>
                        <a14:foregroundMark x1="82704" y1="22500" x2="78931" y2="23200"/>
                        <a14:foregroundMark x1="78616" y1="21200" x2="71384" y2="22700"/>
                        <a14:foregroundMark x1="69654" y1="25800" x2="65566" y2="32500"/>
                        <a14:foregroundMark x1="66824" y1="33900" x2="70912" y2="38500"/>
                        <a14:foregroundMark x1="65566" y1="32500" x2="66824" y2="33900"/>
                        <a14:foregroundMark x1="93396" y1="24700" x2="93396" y2="24700"/>
                        <a14:foregroundMark x1="91195" y1="23800" x2="94654" y2="30800"/>
                        <a14:foregroundMark x1="94654" y1="30800" x2="91667" y2="38300"/>
                        <a14:foregroundMark x1="91667" y1="38300" x2="80818" y2="40200"/>
                        <a14:foregroundMark x1="80818" y1="40200" x2="69969" y2="40100"/>
                        <a14:foregroundMark x1="65094" y1="6800" x2="65094" y2="6800"/>
                        <a14:foregroundMark x1="91195" y1="23400" x2="95755" y2="26900"/>
                        <a14:foregroundMark x1="36950" y1="41700" x2="55189" y2="38700"/>
                        <a14:foregroundMark x1="37908" y1="41136" x2="53377" y2="42105"/>
                        <a14:foregroundMark x1="53377" y1="42105" x2="42702" y2="39474"/>
                        <a14:foregroundMark x1="42702" y1="39474" x2="56427" y2="39474"/>
                        <a14:foregroundMark x1="56427" y1="39474" x2="57516" y2="38781"/>
                        <a14:backgroundMark x1="67610" y1="39300" x2="67610" y2="39300"/>
                        <a14:backgroundMark x1="66824" y1="38500" x2="66824" y2="38500"/>
                        <a14:backgroundMark x1="66509" y1="38500" x2="70283" y2="40200"/>
                        <a14:backgroundMark x1="68239" y1="39100" x2="67925" y2="39600"/>
                        <a14:backgroundMark x1="66195" y1="37400" x2="66195" y2="37400"/>
                        <a14:backgroundMark x1="64151" y1="33900" x2="64151" y2="33900"/>
                        <a14:backgroundMark x1="3050" y1="13019" x2="13725" y2="16066"/>
                        <a14:backgroundMark x1="13725" y1="16066" x2="6754" y2="209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35461" y="1962760"/>
            <a:ext cx="3274711" cy="514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Овал 33">
            <a:extLst>
              <a:ext uri="{FF2B5EF4-FFF2-40B4-BE49-F238E27FC236}">
                <a16:creationId xmlns="" xmlns:a16="http://schemas.microsoft.com/office/drawing/2014/main" id="{458DA8F9-AF81-4A5B-BA19-71C2D427870B}"/>
              </a:ext>
            </a:extLst>
          </p:cNvPr>
          <p:cNvSpPr/>
          <p:nvPr/>
        </p:nvSpPr>
        <p:spPr>
          <a:xfrm>
            <a:off x="3297600" y="3001908"/>
            <a:ext cx="1214224" cy="1214224"/>
          </a:xfrm>
          <a:prstGeom prst="ellipse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824F092A-2375-44A8-84E8-685119343F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784" y="4229428"/>
            <a:ext cx="3047619" cy="2628572"/>
          </a:xfrm>
          <a:prstGeom prst="rect">
            <a:avLst/>
          </a:prstGeom>
        </p:spPr>
      </p:pic>
      <p:sp>
        <p:nvSpPr>
          <p:cNvPr id="35" name="Прямоугольник 34"/>
          <p:cNvSpPr/>
          <p:nvPr/>
        </p:nvSpPr>
        <p:spPr>
          <a:xfrm>
            <a:off x="119336" y="6435582"/>
            <a:ext cx="720080" cy="3057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0182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9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2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5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8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1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6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Табличка 16"/>
          <p:cNvSpPr/>
          <p:nvPr/>
        </p:nvSpPr>
        <p:spPr>
          <a:xfrm>
            <a:off x="551384" y="404664"/>
            <a:ext cx="5760640" cy="1656184"/>
          </a:xfrm>
          <a:prstGeom prst="plaqu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Выбери имена существительные 3 склонения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816080" y="332656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АВТОМОБИЛЬ</a:t>
            </a:r>
            <a:endParaRPr lang="be-BY" sz="40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816080" y="332656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ЖИЗНЬ</a:t>
            </a:r>
            <a:endParaRPr lang="be-BY" sz="40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816080" y="332656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МЕДВЕДИЦА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816080" y="956052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816080" y="256490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РЕЧЬ</a:t>
            </a:r>
            <a:endParaRPr lang="be-BY" sz="40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816080" y="256490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ГОРОХ</a:t>
            </a:r>
            <a:endParaRPr lang="be-BY" sz="40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816080" y="256490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КАПУСТА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816080" y="3188300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816080" y="472514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СМЕЛОСТЬ</a:t>
            </a:r>
            <a:endParaRPr lang="be-BY" sz="4000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816080" y="472514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ТРОПИНКА</a:t>
            </a:r>
            <a:endParaRPr lang="be-BY" sz="4000" b="1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816080" y="472514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ПОЛОТЕНЦЕ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816080" y="5348540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30" name="Рисунок 29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340" y="4794685"/>
            <a:ext cx="792088" cy="180020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600056" y="188640"/>
            <a:ext cx="4680520" cy="648054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ЖИЗНЬ</a:t>
            </a: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РЕЧЬ</a:t>
            </a: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СМЕЛОСТЬ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423592" y="2852936"/>
            <a:ext cx="1296144" cy="1512168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Picture 2" descr="https://koloboktoys.ru/upload/iblock/3c9/3c9283b1d8e1857844bbfe7cbc90feab.jpg">
            <a:extLst>
              <a:ext uri="{FF2B5EF4-FFF2-40B4-BE49-F238E27FC236}">
                <a16:creationId xmlns="" xmlns:a16="http://schemas.microsoft.com/office/drawing/2014/main" id="{0470830B-E833-4465-AB69-0884144276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800" b="92000" l="0" r="95755">
                        <a14:foregroundMark x1="34906" y1="32800" x2="34906" y2="32800"/>
                        <a14:foregroundMark x1="34591" y1="32600" x2="34906" y2="32100"/>
                        <a14:foregroundMark x1="50000" y1="29100" x2="50000" y2="29700"/>
                        <a14:foregroundMark x1="27987" y1="89000" x2="44182" y2="90900"/>
                        <a14:foregroundMark x1="54874" y1="92000" x2="63050" y2="90900"/>
                        <a14:foregroundMark x1="65094" y1="90100" x2="65094" y2="90100"/>
                        <a14:foregroundMark x1="27987" y1="89200" x2="55818" y2="90900"/>
                        <a14:foregroundMark x1="55189" y1="91400" x2="31918" y2="91800"/>
                        <a14:foregroundMark x1="31918" y1="91800" x2="27673" y2="89400"/>
                        <a14:foregroundMark x1="80189" y1="21900" x2="72484" y2="28000"/>
                        <a14:foregroundMark x1="72484" y1="28000" x2="70912" y2="35800"/>
                        <a14:foregroundMark x1="70912" y1="35800" x2="80660" y2="39300"/>
                        <a14:foregroundMark x1="80660" y1="39300" x2="90566" y2="35900"/>
                        <a14:foregroundMark x1="90566" y1="35900" x2="92296" y2="28000"/>
                        <a14:foregroundMark x1="92296" y1="28000" x2="82704" y2="22500"/>
                        <a14:foregroundMark x1="82704" y1="22500" x2="78931" y2="23200"/>
                        <a14:foregroundMark x1="78616" y1="21200" x2="71384" y2="22700"/>
                        <a14:foregroundMark x1="69654" y1="25800" x2="65566" y2="32500"/>
                        <a14:foregroundMark x1="66824" y1="33900" x2="70912" y2="38500"/>
                        <a14:foregroundMark x1="65566" y1="32500" x2="66824" y2="33900"/>
                        <a14:foregroundMark x1="93396" y1="24700" x2="93396" y2="24700"/>
                        <a14:foregroundMark x1="91195" y1="23800" x2="94654" y2="30800"/>
                        <a14:foregroundMark x1="94654" y1="30800" x2="91667" y2="38300"/>
                        <a14:foregroundMark x1="91667" y1="38300" x2="80818" y2="40200"/>
                        <a14:foregroundMark x1="80818" y1="40200" x2="69969" y2="40100"/>
                        <a14:foregroundMark x1="65094" y1="6800" x2="65094" y2="6800"/>
                        <a14:foregroundMark x1="91195" y1="23400" x2="95755" y2="26900"/>
                        <a14:foregroundMark x1="36950" y1="41700" x2="55189" y2="38700"/>
                        <a14:foregroundMark x1="37908" y1="41136" x2="53377" y2="42105"/>
                        <a14:foregroundMark x1="53377" y1="42105" x2="42702" y2="39474"/>
                        <a14:foregroundMark x1="42702" y1="39474" x2="56427" y2="39474"/>
                        <a14:foregroundMark x1="56427" y1="39474" x2="57516" y2="38781"/>
                        <a14:backgroundMark x1="67610" y1="39300" x2="67610" y2="39300"/>
                        <a14:backgroundMark x1="66824" y1="38500" x2="66824" y2="38500"/>
                        <a14:backgroundMark x1="66509" y1="38500" x2="70283" y2="40200"/>
                        <a14:backgroundMark x1="68239" y1="39100" x2="67925" y2="39600"/>
                        <a14:backgroundMark x1="66195" y1="37400" x2="66195" y2="37400"/>
                        <a14:backgroundMark x1="64151" y1="33900" x2="64151" y2="33900"/>
                        <a14:backgroundMark x1="3050" y1="13019" x2="13725" y2="16066"/>
                        <a14:backgroundMark x1="13725" y1="16066" x2="6754" y2="209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35461" y="1962760"/>
            <a:ext cx="3274711" cy="514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Овал 33">
            <a:extLst>
              <a:ext uri="{FF2B5EF4-FFF2-40B4-BE49-F238E27FC236}">
                <a16:creationId xmlns="" xmlns:a16="http://schemas.microsoft.com/office/drawing/2014/main" id="{0037A105-835B-4881-9524-4602B0438801}"/>
              </a:ext>
            </a:extLst>
          </p:cNvPr>
          <p:cNvSpPr/>
          <p:nvPr/>
        </p:nvSpPr>
        <p:spPr>
          <a:xfrm>
            <a:off x="3297600" y="3001908"/>
            <a:ext cx="1214224" cy="1214224"/>
          </a:xfrm>
          <a:prstGeom prst="ellipse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E77DA681-C90F-4AF0-95F6-0AFA56E16E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784" y="4229428"/>
            <a:ext cx="3047619" cy="2628572"/>
          </a:xfrm>
          <a:prstGeom prst="rect">
            <a:avLst/>
          </a:prstGeom>
        </p:spPr>
      </p:pic>
      <p:sp>
        <p:nvSpPr>
          <p:cNvPr id="35" name="Прямоугольник 34"/>
          <p:cNvSpPr/>
          <p:nvPr/>
        </p:nvSpPr>
        <p:spPr>
          <a:xfrm>
            <a:off x="119336" y="6435582"/>
            <a:ext cx="720080" cy="3057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178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9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2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5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8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1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6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Табличка 16"/>
          <p:cNvSpPr/>
          <p:nvPr/>
        </p:nvSpPr>
        <p:spPr>
          <a:xfrm>
            <a:off x="551384" y="404664"/>
            <a:ext cx="5760640" cy="1656184"/>
          </a:xfrm>
          <a:prstGeom prst="plaqu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Выбери имена существительные 2 склонения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816080" y="309032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УВАЖЕНИЕ</a:t>
            </a:r>
            <a:endParaRPr lang="be-BY" sz="40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816080" y="309032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МЕСТНОСТЬ</a:t>
            </a:r>
            <a:endParaRPr lang="be-BY" sz="40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816080" y="309032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НОЧКА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816080" y="932428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816080" y="254128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БЕРЕЖОК</a:t>
            </a:r>
            <a:endParaRPr lang="be-BY" sz="40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816080" y="254128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ПЛОЩАДЬ</a:t>
            </a:r>
            <a:endParaRPr lang="be-BY" sz="40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816080" y="254128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РЫБАЛКА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816080" y="3164676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816080" y="470152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ЛЕБЕДЬ</a:t>
            </a:r>
            <a:endParaRPr lang="be-BY" sz="4000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816080" y="470152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ПРОРУБЬ</a:t>
            </a:r>
            <a:endParaRPr lang="be-BY" sz="4000" b="1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816080" y="470152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СТАРУШКА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816080" y="5324916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30" name="Рисунок 29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340" y="4794685"/>
            <a:ext cx="792088" cy="180020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600056" y="188640"/>
            <a:ext cx="4680520" cy="648054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УВАЖЕНИЕ</a:t>
            </a: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БЕРЕЖОК</a:t>
            </a: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ЛЕБЕДЬ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423592" y="2852936"/>
            <a:ext cx="1296144" cy="1512168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Picture 2" descr="https://koloboktoys.ru/upload/iblock/3c9/3c9283b1d8e1857844bbfe7cbc90feab.jpg">
            <a:extLst>
              <a:ext uri="{FF2B5EF4-FFF2-40B4-BE49-F238E27FC236}">
                <a16:creationId xmlns="" xmlns:a16="http://schemas.microsoft.com/office/drawing/2014/main" id="{CB6A7ACE-3F35-4C8A-A019-35DDDD2F97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800" b="92000" l="0" r="95755">
                        <a14:foregroundMark x1="34906" y1="32800" x2="34906" y2="32800"/>
                        <a14:foregroundMark x1="34591" y1="32600" x2="34906" y2="32100"/>
                        <a14:foregroundMark x1="50000" y1="29100" x2="50000" y2="29700"/>
                        <a14:foregroundMark x1="27987" y1="89000" x2="44182" y2="90900"/>
                        <a14:foregroundMark x1="54874" y1="92000" x2="63050" y2="90900"/>
                        <a14:foregroundMark x1="65094" y1="90100" x2="65094" y2="90100"/>
                        <a14:foregroundMark x1="27987" y1="89200" x2="55818" y2="90900"/>
                        <a14:foregroundMark x1="55189" y1="91400" x2="31918" y2="91800"/>
                        <a14:foregroundMark x1="31918" y1="91800" x2="27673" y2="89400"/>
                        <a14:foregroundMark x1="80189" y1="21900" x2="72484" y2="28000"/>
                        <a14:foregroundMark x1="72484" y1="28000" x2="70912" y2="35800"/>
                        <a14:foregroundMark x1="70912" y1="35800" x2="80660" y2="39300"/>
                        <a14:foregroundMark x1="80660" y1="39300" x2="90566" y2="35900"/>
                        <a14:foregroundMark x1="90566" y1="35900" x2="92296" y2="28000"/>
                        <a14:foregroundMark x1="92296" y1="28000" x2="82704" y2="22500"/>
                        <a14:foregroundMark x1="82704" y1="22500" x2="78931" y2="23200"/>
                        <a14:foregroundMark x1="78616" y1="21200" x2="71384" y2="22700"/>
                        <a14:foregroundMark x1="69654" y1="25800" x2="65566" y2="32500"/>
                        <a14:foregroundMark x1="66824" y1="33900" x2="70912" y2="38500"/>
                        <a14:foregroundMark x1="65566" y1="32500" x2="66824" y2="33900"/>
                        <a14:foregroundMark x1="93396" y1="24700" x2="93396" y2="24700"/>
                        <a14:foregroundMark x1="91195" y1="23800" x2="94654" y2="30800"/>
                        <a14:foregroundMark x1="94654" y1="30800" x2="91667" y2="38300"/>
                        <a14:foregroundMark x1="91667" y1="38300" x2="80818" y2="40200"/>
                        <a14:foregroundMark x1="80818" y1="40200" x2="69969" y2="40100"/>
                        <a14:foregroundMark x1="65094" y1="6800" x2="65094" y2="6800"/>
                        <a14:foregroundMark x1="91195" y1="23400" x2="95755" y2="26900"/>
                        <a14:foregroundMark x1="36950" y1="41700" x2="55189" y2="38700"/>
                        <a14:foregroundMark x1="37908" y1="41136" x2="53377" y2="42105"/>
                        <a14:foregroundMark x1="53377" y1="42105" x2="42702" y2="39474"/>
                        <a14:foregroundMark x1="42702" y1="39474" x2="56427" y2="39474"/>
                        <a14:foregroundMark x1="56427" y1="39474" x2="57516" y2="38781"/>
                        <a14:backgroundMark x1="67610" y1="39300" x2="67610" y2="39300"/>
                        <a14:backgroundMark x1="66824" y1="38500" x2="66824" y2="38500"/>
                        <a14:backgroundMark x1="66509" y1="38500" x2="70283" y2="40200"/>
                        <a14:backgroundMark x1="68239" y1="39100" x2="67925" y2="39600"/>
                        <a14:backgroundMark x1="66195" y1="37400" x2="66195" y2="37400"/>
                        <a14:backgroundMark x1="64151" y1="33900" x2="64151" y2="33900"/>
                        <a14:backgroundMark x1="3050" y1="13019" x2="13725" y2="16066"/>
                        <a14:backgroundMark x1="13725" y1="16066" x2="6754" y2="209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35461" y="1962760"/>
            <a:ext cx="3274711" cy="514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Овал 33">
            <a:extLst>
              <a:ext uri="{FF2B5EF4-FFF2-40B4-BE49-F238E27FC236}">
                <a16:creationId xmlns="" xmlns:a16="http://schemas.microsoft.com/office/drawing/2014/main" id="{D35D4CBD-D00B-471C-955D-325B35EDBE61}"/>
              </a:ext>
            </a:extLst>
          </p:cNvPr>
          <p:cNvSpPr/>
          <p:nvPr/>
        </p:nvSpPr>
        <p:spPr>
          <a:xfrm>
            <a:off x="3297600" y="3001908"/>
            <a:ext cx="1214224" cy="1214224"/>
          </a:xfrm>
          <a:prstGeom prst="ellipse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D84C3E06-A7D5-4D5F-A9F7-FC1CA4E075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784" y="4229428"/>
            <a:ext cx="3047619" cy="2628572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119336" y="6435582"/>
            <a:ext cx="720080" cy="3057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055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9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2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5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8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1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6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рапеция 2">
            <a:extLst>
              <a:ext uri="{FF2B5EF4-FFF2-40B4-BE49-F238E27FC236}">
                <a16:creationId xmlns="" xmlns:a16="http://schemas.microsoft.com/office/drawing/2014/main" id="{ED19FC81-A67D-4A1E-9913-68111305FECE}"/>
              </a:ext>
            </a:extLst>
          </p:cNvPr>
          <p:cNvSpPr/>
          <p:nvPr/>
        </p:nvSpPr>
        <p:spPr>
          <a:xfrm>
            <a:off x="24680" y="5422535"/>
            <a:ext cx="12192000" cy="1390843"/>
          </a:xfrm>
          <a:prstGeom prst="trapezoid">
            <a:avLst>
              <a:gd name="adj" fmla="val 2062"/>
            </a:avLst>
          </a:prstGeom>
          <a:blipFill>
            <a:blip r:embed="rId3"/>
            <a:tile tx="0" ty="0" sx="100000" sy="100000" flip="none" algn="tl"/>
          </a:blip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10" descr="http://st-im.kinopoisk.ru/im/kadr/1/7/4/kinopoisk.ru-Barboskiny-1749729.jpg">
            <a:extLst>
              <a:ext uri="{FF2B5EF4-FFF2-40B4-BE49-F238E27FC236}">
                <a16:creationId xmlns="" xmlns:a16="http://schemas.microsoft.com/office/drawing/2014/main" id="{6E01642F-45BE-41B0-8BAD-7B010122AC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2008" y="1273626"/>
            <a:ext cx="3431704" cy="5539750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77EC359-3A97-4390-9FAB-FB692A69C127}"/>
              </a:ext>
            </a:extLst>
          </p:cNvPr>
          <p:cNvSpPr txBox="1"/>
          <p:nvPr/>
        </p:nvSpPr>
        <p:spPr>
          <a:xfrm>
            <a:off x="2567610" y="116632"/>
            <a:ext cx="698960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 Math" panose="02040503050406030204" pitchFamily="18" charset="0"/>
              </a:rPr>
              <a:t>Молодец!</a:t>
            </a:r>
          </a:p>
          <a:p>
            <a:pPr algn="ctr"/>
            <a:r>
              <a:rPr lang="ru-RU" sz="48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 Math" panose="02040503050406030204" pitchFamily="18" charset="0"/>
              </a:rPr>
              <a:t>У тебя всё получилось!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377FF55A-26D4-4025-86D0-00D71FB968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773" b="99801" l="6957" r="88986">
                        <a14:foregroundMark x1="66667" y1="6773" x2="66667" y2="6773"/>
                        <a14:foregroundMark x1="51884" y1="25896" x2="46957" y2="35259"/>
                        <a14:foregroundMark x1="46957" y1="35259" x2="51884" y2="33068"/>
                        <a14:foregroundMark x1="35072" y1="35857" x2="35072" y2="34661"/>
                        <a14:foregroundMark x1="18261" y1="24303" x2="7826" y2="33665"/>
                        <a14:foregroundMark x1="7131" y1="35259" x2="6957" y2="35657"/>
                        <a14:foregroundMark x1="7392" y1="34661" x2="7131" y2="35259"/>
                        <a14:foregroundMark x1="7565" y1="34263" x2="7392" y2="34661"/>
                        <a14:foregroundMark x1="7826" y1="33665" x2="7565" y2="34263"/>
                        <a14:foregroundMark x1="54783" y1="89442" x2="60580" y2="97610"/>
                        <a14:foregroundMark x1="37837" y1="97157" x2="29275" y2="97410"/>
                        <a14:foregroundMark x1="43637" y1="96984" x2="41789" y2="97039"/>
                        <a14:foregroundMark x1="62899" y1="96414" x2="45894" y2="96917"/>
                        <a14:foregroundMark x1="27826" y1="96016" x2="27826" y2="96016"/>
                        <a14:foregroundMark x1="39317" y1="96943" x2="43768" y2="96016"/>
                        <a14:foregroundMark x1="34203" y1="98008" x2="37729" y2="97274"/>
                        <a14:foregroundMark x1="37417" y1="97610" x2="34783" y2="97610"/>
                        <a14:foregroundMark x1="44348" y1="97610" x2="42318" y2="97610"/>
                        <a14:foregroundMark x1="42588" y1="97902" x2="44348" y2="97610"/>
                        <a14:foregroundMark x1="39585" y1="98400" x2="40076" y2="98318"/>
                        <a14:foregroundMark x1="35942" y1="99004" x2="36160" y2="98968"/>
                        <a14:foregroundMark x1="53605" y1="98017" x2="63768" y2="96414"/>
                        <a14:foregroundMark x1="80290" y1="45219" x2="80290" y2="45219"/>
                        <a14:foregroundMark x1="63768" y1="9562" x2="51594" y2="19323"/>
                        <a14:foregroundMark x1="48406" y1="98008" x2="64348" y2="97410"/>
                        <a14:foregroundMark x1="64348" y1="97410" x2="64638" y2="97410"/>
                        <a14:foregroundMark x1="46087" y1="98207" x2="37391" y2="98606"/>
                        <a14:foregroundMark x1="54203" y1="98606" x2="63768" y2="98207"/>
                        <a14:foregroundMark x1="59838" y1="99602" x2="59130" y2="99801"/>
                        <a14:foregroundMark x1="61257" y1="99203" x2="59838" y2="99602"/>
                        <a14:foregroundMark x1="65507" y1="98008" x2="61257" y2="99203"/>
                        <a14:backgroundMark x1="7246" y1="35259" x2="7246" y2="35259"/>
                        <a14:backgroundMark x1="6377" y1="34661" x2="6377" y2="34661"/>
                        <a14:backgroundMark x1="7246" y1="34263" x2="7246" y2="34263"/>
                        <a14:backgroundMark x1="80290" y1="45020" x2="80290" y2="45020"/>
                        <a14:backgroundMark x1="35942" y1="99203" x2="37970" y2="99203"/>
                        <a14:backgroundMark x1="47514" y1="99004" x2="46857" y2="99004"/>
                        <a14:backgroundMark x1="56522" y1="99602" x2="56522" y2="99602"/>
                        <a14:backgroundMark x1="60870" y1="99801" x2="60870" y2="99801"/>
                        <a14:backgroundMark x1="63188" y1="99203" x2="63188" y2="99203"/>
                        <a14:backgroundMark x1="58841" y1="99801" x2="58841" y2="9980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36794" y="1637574"/>
            <a:ext cx="3286125" cy="478155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DAEFD0AB-D13F-4245-9615-EE37A12F71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5405" y="3642313"/>
            <a:ext cx="3676596" cy="317106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C79B95AE-9720-47FF-9CCD-91B55F64FF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67653">
            <a:off x="6581999" y="2647564"/>
            <a:ext cx="1205080" cy="11193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35CC8EE-6BBE-41E6-B70A-F37B68A31C1C}"/>
              </a:ext>
            </a:extLst>
          </p:cNvPr>
          <p:cNvSpPr txBox="1"/>
          <p:nvPr/>
        </p:nvSpPr>
        <p:spPr>
          <a:xfrm>
            <a:off x="3140431" y="188640"/>
            <a:ext cx="597990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 Math" panose="02040503050406030204" pitchFamily="18" charset="0"/>
              </a:rPr>
              <a:t>Спасибо за помощь,</a:t>
            </a:r>
          </a:p>
          <a:p>
            <a:pPr algn="ctr"/>
            <a:r>
              <a:rPr lang="ru-RU" sz="48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 Math" panose="02040503050406030204" pitchFamily="18" charset="0"/>
              </a:rPr>
              <a:t>ребята!</a:t>
            </a:r>
          </a:p>
        </p:txBody>
      </p:sp>
      <p:sp>
        <p:nvSpPr>
          <p:cNvPr id="7" name="Знак умножения 6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C8040371-3B4E-486F-91ED-B885DE8ED2A5}"/>
              </a:ext>
            </a:extLst>
          </p:cNvPr>
          <p:cNvSpPr/>
          <p:nvPr/>
        </p:nvSpPr>
        <p:spPr>
          <a:xfrm>
            <a:off x="11476751" y="116632"/>
            <a:ext cx="576064" cy="576000"/>
          </a:xfrm>
          <a:prstGeom prst="mathMultiply">
            <a:avLst>
              <a:gd name="adj1" fmla="val 28724"/>
            </a:avLst>
          </a:prstGeom>
          <a:solidFill>
            <a:srgbClr val="FF00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61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barboskiny-08.wav"/>
          </p:stSnd>
        </p:sndAc>
      </p:transition>
    </mc:Choice>
    <mc:Fallback xmlns="">
      <p:transition spd="slow" advClick="0">
        <p:sndAc>
          <p:stSnd>
            <p:snd r:embed="rId10" name="barboskiny-08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900"/>
                            </p:stCondLst>
                            <p:childTnLst>
                              <p:par>
                                <p:cTn id="18" presetID="31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2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9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07368" y="1196752"/>
            <a:ext cx="9289032" cy="512188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296166"/>
              </p:ext>
            </p:extLst>
          </p:nvPr>
        </p:nvGraphicFramePr>
        <p:xfrm>
          <a:off x="407368" y="1196752"/>
          <a:ext cx="9289036" cy="5112568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32225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222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2225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32225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968314">
                <a:tc>
                  <a:txBody>
                    <a:bodyPr/>
                    <a:lstStyle/>
                    <a:p>
                      <a:pPr algn="ctr"/>
                      <a:endParaRPr lang="ru-RU" sz="2600" dirty="0"/>
                    </a:p>
                    <a:p>
                      <a:pPr algn="ctr"/>
                      <a:r>
                        <a:rPr lang="ru-RU" sz="2600" dirty="0"/>
                        <a:t>1 СКЛОНЕНИЕ</a:t>
                      </a:r>
                      <a:endParaRPr lang="ru-RU" sz="2600" b="1" dirty="0">
                        <a:solidFill>
                          <a:srgbClr val="C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  <a:p>
                      <a:pPr algn="ctr"/>
                      <a:r>
                        <a:rPr lang="ru-RU" sz="2400" dirty="0"/>
                        <a:t>МУЖСКОЙ РОД</a:t>
                      </a:r>
                    </a:p>
                    <a:p>
                      <a:pPr algn="ctr"/>
                      <a:endParaRPr lang="ru-RU" sz="2400" dirty="0"/>
                    </a:p>
                    <a:p>
                      <a:pPr algn="ctr"/>
                      <a:r>
                        <a:rPr lang="ru-RU" sz="2400" dirty="0"/>
                        <a:t>ЖЕНСКИЙ РОД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  <a:p>
                      <a:pPr algn="ctr"/>
                      <a:r>
                        <a:rPr lang="ru-RU" sz="2400" dirty="0"/>
                        <a:t>-А, -Я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  <a:p>
                      <a:pPr algn="ctr"/>
                      <a:r>
                        <a:rPr lang="ru-RU" sz="2400" dirty="0"/>
                        <a:t>ПАПА,</a:t>
                      </a:r>
                      <a:r>
                        <a:rPr lang="ru-RU" sz="2400" baseline="0" dirty="0"/>
                        <a:t> ДЯДЯ, </a:t>
                      </a:r>
                      <a:r>
                        <a:rPr lang="ru-RU" sz="3600" baseline="0" dirty="0"/>
                        <a:t>Н</a:t>
                      </a:r>
                      <a:r>
                        <a:rPr lang="ru-RU" sz="2400" baseline="0" dirty="0"/>
                        <a:t>ИКИТА</a:t>
                      </a:r>
                    </a:p>
                    <a:p>
                      <a:pPr algn="ctr"/>
                      <a:endParaRPr lang="ru-RU" sz="2400" baseline="0" dirty="0"/>
                    </a:p>
                    <a:p>
                      <a:pPr algn="ctr"/>
                      <a:r>
                        <a:rPr lang="ru-RU" sz="2400" baseline="0" dirty="0"/>
                        <a:t>ПТИЦА, ЗЕМЛЯ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76784">
                <a:tc>
                  <a:txBody>
                    <a:bodyPr/>
                    <a:lstStyle/>
                    <a:p>
                      <a:pPr algn="ctr"/>
                      <a:endParaRPr lang="ru-RU" sz="2600" dirty="0"/>
                    </a:p>
                    <a:p>
                      <a:pPr algn="ctr"/>
                      <a:r>
                        <a:rPr lang="ru-RU" sz="2600" dirty="0"/>
                        <a:t>2 СКЛОНЕНИЕ</a:t>
                      </a:r>
                      <a:endParaRPr lang="ru-RU" sz="2600" b="1" dirty="0">
                        <a:solidFill>
                          <a:srgbClr val="C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МУЖСКОЙ РОД</a:t>
                      </a:r>
                    </a:p>
                    <a:p>
                      <a:pPr algn="ctr"/>
                      <a:endParaRPr lang="ru-RU" sz="2400" dirty="0"/>
                    </a:p>
                    <a:p>
                      <a:pPr algn="ctr"/>
                      <a:r>
                        <a:rPr lang="ru-RU" sz="2400" dirty="0"/>
                        <a:t>СРЕДНИЙ РОД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  <a:p>
                      <a:pPr algn="ctr"/>
                      <a:endParaRPr lang="ru-RU" sz="2400" dirty="0"/>
                    </a:p>
                    <a:p>
                      <a:pPr algn="ctr"/>
                      <a:r>
                        <a:rPr lang="ru-RU" sz="2400" dirty="0"/>
                        <a:t>-О, -Е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ОТЕЦ, КРАЙ</a:t>
                      </a:r>
                    </a:p>
                    <a:p>
                      <a:pPr algn="ctr"/>
                      <a:endParaRPr lang="ru-RU" sz="2400" dirty="0"/>
                    </a:p>
                    <a:p>
                      <a:pPr algn="ctr"/>
                      <a:r>
                        <a:rPr lang="ru-RU" sz="2400" dirty="0"/>
                        <a:t>СЕРДЦЕ, ОЗЕРО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4104">
                <a:tc>
                  <a:txBody>
                    <a:bodyPr/>
                    <a:lstStyle/>
                    <a:p>
                      <a:pPr algn="ctr"/>
                      <a:endParaRPr lang="ru-RU" sz="2600" dirty="0"/>
                    </a:p>
                    <a:p>
                      <a:pPr algn="ctr"/>
                      <a:r>
                        <a:rPr lang="ru-RU" sz="2600" dirty="0"/>
                        <a:t>3 СКЛОНЕНИЕ</a:t>
                      </a:r>
                      <a:endParaRPr lang="ru-RU" sz="2600" b="1" dirty="0">
                        <a:solidFill>
                          <a:srgbClr val="C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  <a:p>
                      <a:pPr algn="ctr"/>
                      <a:r>
                        <a:rPr lang="ru-RU" sz="2400" dirty="0"/>
                        <a:t>ЖЕНСКИЙ РОД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ОКАНЧИВАЕТСЯ</a:t>
                      </a:r>
                    </a:p>
                    <a:p>
                      <a:pPr algn="ctr"/>
                      <a:r>
                        <a:rPr lang="ru-RU" sz="2000" dirty="0"/>
                        <a:t> НА </a:t>
                      </a:r>
                      <a:r>
                        <a:rPr lang="ru-RU" sz="2400" dirty="0"/>
                        <a:t> Ь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  <a:p>
                      <a:pPr algn="ctr"/>
                      <a:r>
                        <a:rPr lang="ru-RU" sz="2400" dirty="0"/>
                        <a:t>РОЖЬ</a:t>
                      </a:r>
                    </a:p>
                    <a:p>
                      <a:pPr algn="ctr"/>
                      <a:r>
                        <a:rPr lang="ru-RU" sz="2400" dirty="0"/>
                        <a:t>СТЕПЬ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951984" y="3383283"/>
            <a:ext cx="648072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71665" y="188640"/>
            <a:ext cx="44067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ПОМНИ!</a:t>
            </a:r>
          </a:p>
        </p:txBody>
      </p:sp>
      <p:pic>
        <p:nvPicPr>
          <p:cNvPr id="11" name="Picture 10" descr="http://st-im.kinopoisk.ru/im/kadr/1/7/4/kinopoisk.ru-Barboskiny-1749729.jpg">
            <a:hlinkClick r:id="" action="ppaction://hlinkshowjump?jump=lastslideviewed"/>
            <a:extLst>
              <a:ext uri="{FF2B5EF4-FFF2-40B4-BE49-F238E27FC236}">
                <a16:creationId xmlns="" xmlns:a16="http://schemas.microsoft.com/office/drawing/2014/main" id="{1AC47154-7C2F-4904-8070-12594B652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flipH="1">
            <a:off x="9311719" y="2248182"/>
            <a:ext cx="2855640" cy="46098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57601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22278" y="3165281"/>
            <a:ext cx="3491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Русский язык 4 класс</a:t>
            </a:r>
          </a:p>
        </p:txBody>
      </p:sp>
      <p:sp>
        <p:nvSpPr>
          <p:cNvPr id="4" name="Табличка 3"/>
          <p:cNvSpPr/>
          <p:nvPr/>
        </p:nvSpPr>
        <p:spPr>
          <a:xfrm>
            <a:off x="3215680" y="476672"/>
            <a:ext cx="7704856" cy="3244633"/>
          </a:xfrm>
          <a:prstGeom prst="plaque">
            <a:avLst>
              <a:gd name="adj" fmla="val 9737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b="1" dirty="0"/>
              <a:t>Цель: </a:t>
            </a:r>
            <a:r>
              <a:rPr lang="ru-RU" dirty="0" smtClean="0"/>
              <a:t>знакомство с </a:t>
            </a:r>
            <a:r>
              <a:rPr lang="ru-RU" dirty="0"/>
              <a:t>делением существительных на три группы по наличию падежных </a:t>
            </a:r>
            <a:r>
              <a:rPr lang="ru-RU" dirty="0" smtClean="0"/>
              <a:t>окончаний.</a:t>
            </a:r>
          </a:p>
          <a:p>
            <a:pPr>
              <a:lnSpc>
                <a:spcPct val="150000"/>
              </a:lnSpc>
            </a:pPr>
            <a:endParaRPr lang="ru-RU" b="1" dirty="0" smtClean="0"/>
          </a:p>
          <a:p>
            <a:pPr>
              <a:lnSpc>
                <a:spcPct val="150000"/>
              </a:lnSpc>
            </a:pPr>
            <a:r>
              <a:rPr lang="ru-RU" b="1" dirty="0" smtClean="0"/>
              <a:t>Задачи</a:t>
            </a:r>
            <a:r>
              <a:rPr lang="ru-RU" b="1" dirty="0"/>
              <a:t>: </a:t>
            </a:r>
            <a:r>
              <a:rPr lang="ru-RU" dirty="0"/>
              <a:t>совершенствовать умения учащихся определять тип склонения существительных, обогатить словарный запас учащихся, развивать монологическую речь, умение выступать перед классом, развивать самостоятельность, воспитывать положительные черты характера.</a:t>
            </a:r>
            <a:endParaRPr lang="ru-RU" b="1" dirty="0">
              <a:solidFill>
                <a:srgbClr val="002060"/>
              </a:solidFill>
              <a:effectLst>
                <a:glow rad="88900">
                  <a:schemeClr val="bg1">
                    <a:alpha val="9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autilus Pompilius" panose="02000000000000000000" pitchFamily="50" charset="-52"/>
            </a:endParaRPr>
          </a:p>
        </p:txBody>
      </p:sp>
      <p:pic>
        <p:nvPicPr>
          <p:cNvPr id="5" name="Picture 6" descr="https://melnitsaagency.ru/assets/cache_image/mult/person/bar/Brb_Drujok_540x484x2_540x0_16e.png">
            <a:extLst>
              <a:ext uri="{FF2B5EF4-FFF2-40B4-BE49-F238E27FC236}">
                <a16:creationId xmlns="" xmlns:a16="http://schemas.microsoft.com/office/drawing/2014/main" id="{7DBC65D2-6E1D-486B-B705-C81204278B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084" r="24597"/>
          <a:stretch/>
        </p:blipFill>
        <p:spPr bwMode="auto">
          <a:xfrm>
            <a:off x="-1" y="824364"/>
            <a:ext cx="2999657" cy="5611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C8787FF9-4584-40BA-83DC-C5B2CC56DB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160" y="2996952"/>
            <a:ext cx="3997995" cy="383192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9336" y="6435582"/>
            <a:ext cx="720080" cy="3057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6778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2999656" y="260648"/>
            <a:ext cx="8975135" cy="5976664"/>
          </a:xfrm>
          <a:prstGeom prst="plaque">
            <a:avLst>
              <a:gd name="adj" fmla="val 11959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66E2A2AA-2594-40B7-9A1B-65C1970CC1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6798" y="4653136"/>
            <a:ext cx="2129357" cy="21757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97530" y="728112"/>
            <a:ext cx="8759111" cy="61572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glow rad="76200">
                    <a:schemeClr val="bg1">
                      <a:alpha val="92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Дорогие ребята!</a:t>
            </a:r>
          </a:p>
          <a:p>
            <a:pPr algn="ctr"/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glow rad="76200">
                    <a:schemeClr val="bg1">
                      <a:alpha val="92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Помогите мне научиться определять склонение имён существительных. Внимательно читайте задание, поочередно перебираете карточки и выбирайте верный ответ. Вспомнить правило определения склонения можно, нажав на    .   Чтобы проверить правильность выполнения задания, нажмите на мяч. Перейти </a:t>
            </a:r>
          </a:p>
          <a:p>
            <a:pPr algn="ctr"/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glow rad="76200">
                    <a:schemeClr val="bg1">
                      <a:alpha val="92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к следующему заданию поможет Малыш.</a:t>
            </a:r>
          </a:p>
          <a:p>
            <a:pPr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glow rad="76200">
                    <a:schemeClr val="bg1">
                      <a:alpha val="92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Желаю удачи!</a:t>
            </a:r>
          </a:p>
          <a:p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glow rad="76200">
                  <a:schemeClr val="bg1">
                    <a:alpha val="92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glow rad="76200">
                    <a:schemeClr val="bg1">
                      <a:alpha val="92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92545" y="3052597"/>
            <a:ext cx="324036" cy="736445"/>
          </a:xfrm>
          <a:prstGeom prst="rect">
            <a:avLst/>
          </a:prstGeom>
        </p:spPr>
      </p:pic>
      <p:pic>
        <p:nvPicPr>
          <p:cNvPr id="1030" name="Picture 6" descr="https://melnitsaagency.ru/assets/cache_image/mult/person/bar/Brb_Drujok_540x484x2_540x0_16e.png">
            <a:extLst>
              <a:ext uri="{FF2B5EF4-FFF2-40B4-BE49-F238E27FC236}">
                <a16:creationId xmlns="" xmlns:a16="http://schemas.microsoft.com/office/drawing/2014/main" id="{276A74A9-4330-4616-99B4-755C52AB90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084" r="24597"/>
          <a:stretch/>
        </p:blipFill>
        <p:spPr bwMode="auto">
          <a:xfrm>
            <a:off x="-1" y="1124744"/>
            <a:ext cx="2999657" cy="5577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9336" y="6435582"/>
            <a:ext cx="720080" cy="3057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6410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816080" y="309032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КАРТОФЕЛЬ</a:t>
            </a:r>
            <a:endParaRPr lang="be-BY" sz="40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16080" y="309032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МОРКОВКА</a:t>
            </a:r>
            <a:endParaRPr lang="be-BY" sz="40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16080" y="309032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ФАСОЛЬ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16080" y="932428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16080" y="254128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КОНЬ</a:t>
            </a:r>
            <a:endParaRPr lang="be-BY" sz="40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16080" y="254128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МЕТЕЛЬ</a:t>
            </a:r>
            <a:endParaRPr lang="be-BY" sz="40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816080" y="254128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ПЛАНЕТА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816080" y="3164676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16080" y="470152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ТЕТРАДЬ</a:t>
            </a:r>
            <a:endParaRPr lang="be-BY" sz="40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816080" y="470152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ЛОШАДКА</a:t>
            </a:r>
            <a:endParaRPr lang="be-BY" sz="40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816080" y="470152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БОЛОТО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816080" y="5324916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0" name="Табличка 19"/>
          <p:cNvSpPr/>
          <p:nvPr/>
        </p:nvSpPr>
        <p:spPr>
          <a:xfrm>
            <a:off x="551384" y="404664"/>
            <a:ext cx="5760640" cy="1656184"/>
          </a:xfrm>
          <a:prstGeom prst="plaqu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Выбери имена существительные 1 склонения</a:t>
            </a:r>
          </a:p>
        </p:txBody>
      </p:sp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340" y="4794685"/>
            <a:ext cx="792088" cy="18002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600056" y="188640"/>
            <a:ext cx="4680520" cy="648054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МОРКОВКА</a:t>
            </a:r>
          </a:p>
          <a:p>
            <a:pPr algn="ctr"/>
            <a:endParaRPr lang="ru-RU" sz="3600" b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ПЛАНЕТА</a:t>
            </a:r>
          </a:p>
          <a:p>
            <a:pPr algn="ctr"/>
            <a:endParaRPr lang="ru-RU" sz="3600" b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ЛОШАДКА</a:t>
            </a:r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23592" y="2852936"/>
            <a:ext cx="1296144" cy="1512168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s://koloboktoys.ru/upload/iblock/3c9/3c9283b1d8e1857844bbfe7cbc90feab.jpg">
            <a:extLst>
              <a:ext uri="{FF2B5EF4-FFF2-40B4-BE49-F238E27FC236}">
                <a16:creationId xmlns="" xmlns:a16="http://schemas.microsoft.com/office/drawing/2014/main" id="{EB6385FF-302B-4A79-99A1-6DAD11FCC6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800" b="92000" l="0" r="95755">
                        <a14:foregroundMark x1="34906" y1="32800" x2="34906" y2="32800"/>
                        <a14:foregroundMark x1="34591" y1="32600" x2="34906" y2="32100"/>
                        <a14:foregroundMark x1="50000" y1="29100" x2="50000" y2="29700"/>
                        <a14:foregroundMark x1="27987" y1="89000" x2="44182" y2="90900"/>
                        <a14:foregroundMark x1="54874" y1="92000" x2="63050" y2="90900"/>
                        <a14:foregroundMark x1="65094" y1="90100" x2="65094" y2="90100"/>
                        <a14:foregroundMark x1="27987" y1="89200" x2="55818" y2="90900"/>
                        <a14:foregroundMark x1="55189" y1="91400" x2="31918" y2="91800"/>
                        <a14:foregroundMark x1="31918" y1="91800" x2="27673" y2="89400"/>
                        <a14:foregroundMark x1="80189" y1="21900" x2="72484" y2="28000"/>
                        <a14:foregroundMark x1="72484" y1="28000" x2="70912" y2="35800"/>
                        <a14:foregroundMark x1="70912" y1="35800" x2="80660" y2="39300"/>
                        <a14:foregroundMark x1="80660" y1="39300" x2="90566" y2="35900"/>
                        <a14:foregroundMark x1="90566" y1="35900" x2="92296" y2="28000"/>
                        <a14:foregroundMark x1="92296" y1="28000" x2="82704" y2="22500"/>
                        <a14:foregroundMark x1="82704" y1="22500" x2="78931" y2="23200"/>
                        <a14:foregroundMark x1="78616" y1="21200" x2="71384" y2="22700"/>
                        <a14:foregroundMark x1="69654" y1="25800" x2="65566" y2="32500"/>
                        <a14:foregroundMark x1="66824" y1="33900" x2="70912" y2="38500"/>
                        <a14:foregroundMark x1="65566" y1="32500" x2="66824" y2="33900"/>
                        <a14:foregroundMark x1="93396" y1="24700" x2="93396" y2="24700"/>
                        <a14:foregroundMark x1="91195" y1="23800" x2="94654" y2="30800"/>
                        <a14:foregroundMark x1="94654" y1="30800" x2="91667" y2="38300"/>
                        <a14:foregroundMark x1="91667" y1="38300" x2="80818" y2="40200"/>
                        <a14:foregroundMark x1="80818" y1="40200" x2="69969" y2="40100"/>
                        <a14:foregroundMark x1="65094" y1="6800" x2="65094" y2="6800"/>
                        <a14:foregroundMark x1="91195" y1="23400" x2="95755" y2="26900"/>
                        <a14:foregroundMark x1="36950" y1="41700" x2="55189" y2="38700"/>
                        <a14:foregroundMark x1="37908" y1="41136" x2="53377" y2="42105"/>
                        <a14:foregroundMark x1="53377" y1="42105" x2="42702" y2="39474"/>
                        <a14:foregroundMark x1="42702" y1="39474" x2="56427" y2="39474"/>
                        <a14:foregroundMark x1="56427" y1="39474" x2="57516" y2="38781"/>
                        <a14:backgroundMark x1="67610" y1="39300" x2="67610" y2="39300"/>
                        <a14:backgroundMark x1="66824" y1="38500" x2="66824" y2="38500"/>
                        <a14:backgroundMark x1="66509" y1="38500" x2="70283" y2="40200"/>
                        <a14:backgroundMark x1="68239" y1="39100" x2="67925" y2="39600"/>
                        <a14:backgroundMark x1="66195" y1="37400" x2="66195" y2="37400"/>
                        <a14:backgroundMark x1="64151" y1="33900" x2="64151" y2="33900"/>
                        <a14:backgroundMark x1="3050" y1="13019" x2="13725" y2="16066"/>
                        <a14:backgroundMark x1="13725" y1="16066" x2="6754" y2="209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35461" y="1962760"/>
            <a:ext cx="3274711" cy="514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>
            <a:extLst>
              <a:ext uri="{FF2B5EF4-FFF2-40B4-BE49-F238E27FC236}">
                <a16:creationId xmlns="" xmlns:a16="http://schemas.microsoft.com/office/drawing/2014/main" id="{432742EC-15B6-446D-AEDC-6B1DAAD61112}"/>
              </a:ext>
            </a:extLst>
          </p:cNvPr>
          <p:cNvSpPr/>
          <p:nvPr/>
        </p:nvSpPr>
        <p:spPr>
          <a:xfrm>
            <a:off x="3297600" y="3001908"/>
            <a:ext cx="1214224" cy="1214224"/>
          </a:xfrm>
          <a:prstGeom prst="ellipse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133ACF16-A3B2-4B13-AF72-58888F667F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784" y="4229428"/>
            <a:ext cx="3047619" cy="2628572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119336" y="6435582"/>
            <a:ext cx="720080" cy="3057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71736" y="6587982"/>
            <a:ext cx="720080" cy="3057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294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9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2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5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8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1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816080" y="309032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ТИШЬ</a:t>
            </a:r>
            <a:endParaRPr lang="be-BY" sz="40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16080" y="309032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УЧЕНИЦА</a:t>
            </a:r>
            <a:endParaRPr lang="be-BY" sz="40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16080" y="309032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</a:t>
            </a:r>
            <a:endParaRPr lang="be-BY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16080" y="932428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16080" y="254128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РОЖЬ</a:t>
            </a:r>
            <a:endParaRPr lang="be-BY" sz="40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16080" y="254128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ГОСТЬ</a:t>
            </a:r>
            <a:endParaRPr lang="be-BY" sz="40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16080" y="254128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КОРОВА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16080" y="3164676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16080" y="470152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ЯГОДА</a:t>
            </a:r>
            <a:endParaRPr lang="be-BY" sz="40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16080" y="470152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ТОВАРИЩ</a:t>
            </a:r>
            <a:endParaRPr lang="be-BY" sz="40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816080" y="470152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НОЧЬ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816080" y="5324916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7" name="Табличка 16"/>
          <p:cNvSpPr/>
          <p:nvPr/>
        </p:nvSpPr>
        <p:spPr>
          <a:xfrm>
            <a:off x="551384" y="404664"/>
            <a:ext cx="5760640" cy="1656184"/>
          </a:xfrm>
          <a:prstGeom prst="plaqu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Выбери имена существительные 2 склонения</a:t>
            </a:r>
          </a:p>
        </p:txBody>
      </p:sp>
      <p:pic>
        <p:nvPicPr>
          <p:cNvPr id="18" name="Рисунок 17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340" y="4794685"/>
            <a:ext cx="792088" cy="1800201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6600056" y="188640"/>
            <a:ext cx="4680520" cy="648054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</a:t>
            </a: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ГОСТЬ</a:t>
            </a: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ТОВАРИЩ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423592" y="2852936"/>
            <a:ext cx="1296144" cy="1512168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 descr="https://koloboktoys.ru/upload/iblock/3c9/3c9283b1d8e1857844bbfe7cbc90feab.jpg">
            <a:extLst>
              <a:ext uri="{FF2B5EF4-FFF2-40B4-BE49-F238E27FC236}">
                <a16:creationId xmlns="" xmlns:a16="http://schemas.microsoft.com/office/drawing/2014/main" id="{E27E06C6-600A-4060-8B2E-E39AFAB72B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800" b="92000" l="0" r="95755">
                        <a14:foregroundMark x1="34906" y1="32800" x2="34906" y2="32800"/>
                        <a14:foregroundMark x1="34591" y1="32600" x2="34906" y2="32100"/>
                        <a14:foregroundMark x1="50000" y1="29100" x2="50000" y2="29700"/>
                        <a14:foregroundMark x1="27987" y1="89000" x2="44182" y2="90900"/>
                        <a14:foregroundMark x1="54874" y1="92000" x2="63050" y2="90900"/>
                        <a14:foregroundMark x1="65094" y1="90100" x2="65094" y2="90100"/>
                        <a14:foregroundMark x1="27987" y1="89200" x2="55818" y2="90900"/>
                        <a14:foregroundMark x1="55189" y1="91400" x2="31918" y2="91800"/>
                        <a14:foregroundMark x1="31918" y1="91800" x2="27673" y2="89400"/>
                        <a14:foregroundMark x1="80189" y1="21900" x2="72484" y2="28000"/>
                        <a14:foregroundMark x1="72484" y1="28000" x2="70912" y2="35800"/>
                        <a14:foregroundMark x1="70912" y1="35800" x2="80660" y2="39300"/>
                        <a14:foregroundMark x1="80660" y1="39300" x2="90566" y2="35900"/>
                        <a14:foregroundMark x1="90566" y1="35900" x2="92296" y2="28000"/>
                        <a14:foregroundMark x1="92296" y1="28000" x2="82704" y2="22500"/>
                        <a14:foregroundMark x1="82704" y1="22500" x2="78931" y2="23200"/>
                        <a14:foregroundMark x1="78616" y1="21200" x2="71384" y2="22700"/>
                        <a14:foregroundMark x1="69654" y1="25800" x2="65566" y2="32500"/>
                        <a14:foregroundMark x1="66824" y1="33900" x2="70912" y2="38500"/>
                        <a14:foregroundMark x1="65566" y1="32500" x2="66824" y2="33900"/>
                        <a14:foregroundMark x1="93396" y1="24700" x2="93396" y2="24700"/>
                        <a14:foregroundMark x1="91195" y1="23800" x2="94654" y2="30800"/>
                        <a14:foregroundMark x1="94654" y1="30800" x2="91667" y2="38300"/>
                        <a14:foregroundMark x1="91667" y1="38300" x2="80818" y2="40200"/>
                        <a14:foregroundMark x1="80818" y1="40200" x2="69969" y2="40100"/>
                        <a14:foregroundMark x1="65094" y1="6800" x2="65094" y2="6800"/>
                        <a14:foregroundMark x1="91195" y1="23400" x2="95755" y2="26900"/>
                        <a14:foregroundMark x1="36950" y1="41700" x2="55189" y2="38700"/>
                        <a14:foregroundMark x1="37908" y1="41136" x2="53377" y2="42105"/>
                        <a14:foregroundMark x1="53377" y1="42105" x2="42702" y2="39474"/>
                        <a14:foregroundMark x1="42702" y1="39474" x2="56427" y2="39474"/>
                        <a14:foregroundMark x1="56427" y1="39474" x2="57516" y2="38781"/>
                        <a14:backgroundMark x1="67610" y1="39300" x2="67610" y2="39300"/>
                        <a14:backgroundMark x1="66824" y1="38500" x2="66824" y2="38500"/>
                        <a14:backgroundMark x1="66509" y1="38500" x2="70283" y2="40200"/>
                        <a14:backgroundMark x1="68239" y1="39100" x2="67925" y2="39600"/>
                        <a14:backgroundMark x1="66195" y1="37400" x2="66195" y2="37400"/>
                        <a14:backgroundMark x1="64151" y1="33900" x2="64151" y2="33900"/>
                        <a14:backgroundMark x1="3050" y1="13019" x2="13725" y2="16066"/>
                        <a14:backgroundMark x1="13725" y1="16066" x2="6754" y2="209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35461" y="1962760"/>
            <a:ext cx="3274711" cy="514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Овал 22">
            <a:extLst>
              <a:ext uri="{FF2B5EF4-FFF2-40B4-BE49-F238E27FC236}">
                <a16:creationId xmlns="" xmlns:a16="http://schemas.microsoft.com/office/drawing/2014/main" id="{1B4FA1AA-64FB-426B-A628-6AD19D63A581}"/>
              </a:ext>
            </a:extLst>
          </p:cNvPr>
          <p:cNvSpPr/>
          <p:nvPr/>
        </p:nvSpPr>
        <p:spPr>
          <a:xfrm>
            <a:off x="3297600" y="3001908"/>
            <a:ext cx="1214224" cy="1214224"/>
          </a:xfrm>
          <a:prstGeom prst="ellipse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362A1AA2-7A36-4F1D-A54F-6B1E6CFCF4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784" y="4229428"/>
            <a:ext cx="3047619" cy="2628572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119336" y="6435582"/>
            <a:ext cx="720080" cy="3057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237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9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2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5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8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1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816080" y="309032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СОЛОВЕЙ</a:t>
            </a:r>
            <a:endParaRPr lang="be-BY" sz="40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16080" y="309032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МОРКОВЬ</a:t>
            </a:r>
            <a:endParaRPr lang="be-BY" sz="40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16080" y="309032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АСЯ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16080" y="932428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16080" y="254128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ПРИСТАНЬ</a:t>
            </a:r>
            <a:endParaRPr lang="be-BY" sz="40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16080" y="254128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СОЛОВЕЙ</a:t>
            </a:r>
            <a:endParaRPr lang="be-BY" sz="40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16080" y="254128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МОРКОВКА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16080" y="3164676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16080" y="470152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СНЕГИРЬ</a:t>
            </a:r>
            <a:endParaRPr lang="be-BY" sz="40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16080" y="470152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ЛОШАДЬ</a:t>
            </a:r>
            <a:endParaRPr lang="be-BY" sz="40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816080" y="470152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ТИШИНА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816080" y="5324916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7" name="Табличка 16"/>
          <p:cNvSpPr/>
          <p:nvPr/>
        </p:nvSpPr>
        <p:spPr>
          <a:xfrm>
            <a:off x="551384" y="404664"/>
            <a:ext cx="5760640" cy="1656184"/>
          </a:xfrm>
          <a:prstGeom prst="plaqu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Выбери имена существительные 3 склонения</a:t>
            </a:r>
          </a:p>
        </p:txBody>
      </p:sp>
      <p:pic>
        <p:nvPicPr>
          <p:cNvPr id="18" name="Рисунок 17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340" y="4794685"/>
            <a:ext cx="792088" cy="1800201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6600056" y="188640"/>
            <a:ext cx="4680520" cy="648054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МОРКОВЬ</a:t>
            </a: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ПРИСТАНЬ</a:t>
            </a: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ЛОШАДЬ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423592" y="2852936"/>
            <a:ext cx="1296144" cy="1512168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2" descr="https://koloboktoys.ru/upload/iblock/3c9/3c9283b1d8e1857844bbfe7cbc90feab.jpg">
            <a:extLst>
              <a:ext uri="{FF2B5EF4-FFF2-40B4-BE49-F238E27FC236}">
                <a16:creationId xmlns="" xmlns:a16="http://schemas.microsoft.com/office/drawing/2014/main" id="{5FBDB8D3-A01E-4FE2-AF7E-DB6D46D073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800" b="92000" l="0" r="95755">
                        <a14:foregroundMark x1="34906" y1="32800" x2="34906" y2="32800"/>
                        <a14:foregroundMark x1="34591" y1="32600" x2="34906" y2="32100"/>
                        <a14:foregroundMark x1="50000" y1="29100" x2="50000" y2="29700"/>
                        <a14:foregroundMark x1="27987" y1="89000" x2="44182" y2="90900"/>
                        <a14:foregroundMark x1="54874" y1="92000" x2="63050" y2="90900"/>
                        <a14:foregroundMark x1="65094" y1="90100" x2="65094" y2="90100"/>
                        <a14:foregroundMark x1="27987" y1="89200" x2="55818" y2="90900"/>
                        <a14:foregroundMark x1="55189" y1="91400" x2="31918" y2="91800"/>
                        <a14:foregroundMark x1="31918" y1="91800" x2="27673" y2="89400"/>
                        <a14:foregroundMark x1="80189" y1="21900" x2="72484" y2="28000"/>
                        <a14:foregroundMark x1="72484" y1="28000" x2="70912" y2="35800"/>
                        <a14:foregroundMark x1="70912" y1="35800" x2="80660" y2="39300"/>
                        <a14:foregroundMark x1="80660" y1="39300" x2="90566" y2="35900"/>
                        <a14:foregroundMark x1="90566" y1="35900" x2="92296" y2="28000"/>
                        <a14:foregroundMark x1="92296" y1="28000" x2="82704" y2="22500"/>
                        <a14:foregroundMark x1="82704" y1="22500" x2="78931" y2="23200"/>
                        <a14:foregroundMark x1="78616" y1="21200" x2="71384" y2="22700"/>
                        <a14:foregroundMark x1="69654" y1="25800" x2="65566" y2="32500"/>
                        <a14:foregroundMark x1="66824" y1="33900" x2="70912" y2="38500"/>
                        <a14:foregroundMark x1="65566" y1="32500" x2="66824" y2="33900"/>
                        <a14:foregroundMark x1="93396" y1="24700" x2="93396" y2="24700"/>
                        <a14:foregroundMark x1="91195" y1="23800" x2="94654" y2="30800"/>
                        <a14:foregroundMark x1="94654" y1="30800" x2="91667" y2="38300"/>
                        <a14:foregroundMark x1="91667" y1="38300" x2="80818" y2="40200"/>
                        <a14:foregroundMark x1="80818" y1="40200" x2="69969" y2="40100"/>
                        <a14:foregroundMark x1="65094" y1="6800" x2="65094" y2="6800"/>
                        <a14:foregroundMark x1="91195" y1="23400" x2="95755" y2="26900"/>
                        <a14:foregroundMark x1="36950" y1="41700" x2="55189" y2="38700"/>
                        <a14:foregroundMark x1="37908" y1="41136" x2="53377" y2="42105"/>
                        <a14:foregroundMark x1="53377" y1="42105" x2="42702" y2="39474"/>
                        <a14:foregroundMark x1="42702" y1="39474" x2="56427" y2="39474"/>
                        <a14:foregroundMark x1="56427" y1="39474" x2="57516" y2="38781"/>
                        <a14:backgroundMark x1="67610" y1="39300" x2="67610" y2="39300"/>
                        <a14:backgroundMark x1="66824" y1="38500" x2="66824" y2="38500"/>
                        <a14:backgroundMark x1="66509" y1="38500" x2="70283" y2="40200"/>
                        <a14:backgroundMark x1="68239" y1="39100" x2="67925" y2="39600"/>
                        <a14:backgroundMark x1="66195" y1="37400" x2="66195" y2="37400"/>
                        <a14:backgroundMark x1="64151" y1="33900" x2="64151" y2="33900"/>
                        <a14:backgroundMark x1="3050" y1="13019" x2="13725" y2="16066"/>
                        <a14:backgroundMark x1="13725" y1="16066" x2="6754" y2="209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35461" y="1962760"/>
            <a:ext cx="3274711" cy="514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Овал 21">
            <a:extLst>
              <a:ext uri="{FF2B5EF4-FFF2-40B4-BE49-F238E27FC236}">
                <a16:creationId xmlns="" xmlns:a16="http://schemas.microsoft.com/office/drawing/2014/main" id="{33E2EB87-48F3-481D-9CAA-A6ED4464B79B}"/>
              </a:ext>
            </a:extLst>
          </p:cNvPr>
          <p:cNvSpPr/>
          <p:nvPr/>
        </p:nvSpPr>
        <p:spPr>
          <a:xfrm>
            <a:off x="3297600" y="3001908"/>
            <a:ext cx="1214224" cy="1214224"/>
          </a:xfrm>
          <a:prstGeom prst="ellipse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5E2680FA-8BA9-4DD0-B7B8-8C0B31946D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784" y="4229428"/>
            <a:ext cx="3047619" cy="2628572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119336" y="6435582"/>
            <a:ext cx="720080" cy="3057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850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9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2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5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8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1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Табличка 16"/>
          <p:cNvSpPr/>
          <p:nvPr/>
        </p:nvSpPr>
        <p:spPr>
          <a:xfrm>
            <a:off x="551384" y="404664"/>
            <a:ext cx="5760640" cy="1656184"/>
          </a:xfrm>
          <a:prstGeom prst="plaqu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Выбери имена существительные 2 склонения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816080" y="309032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СНЕГИРЬ</a:t>
            </a:r>
            <a:endParaRPr lang="be-BY" sz="40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816080" y="309032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ЛОШАДЬ</a:t>
            </a:r>
            <a:endParaRPr lang="be-BY" sz="40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816080" y="309032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КРАСОТА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816080" y="932428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816080" y="254128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КАРТОФЕЛЬ</a:t>
            </a:r>
            <a:endParaRPr lang="be-BY" sz="40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816080" y="254128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МОРКОВКА</a:t>
            </a:r>
            <a:endParaRPr lang="be-BY" sz="40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816080" y="254128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ФАСОЛЬ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816080" y="3164676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816080" y="470152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ТЕТРАДЬ</a:t>
            </a:r>
            <a:endParaRPr lang="be-BY" sz="4000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816080" y="470152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ЛОШАДКА</a:t>
            </a:r>
            <a:endParaRPr lang="be-BY" sz="4000" b="1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816080" y="4701520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БОЛОТО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816080" y="5324916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30" name="Рисунок 29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340" y="4794685"/>
            <a:ext cx="792088" cy="180020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600056" y="188640"/>
            <a:ext cx="4680520" cy="648054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СНЕГИРЬ</a:t>
            </a: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КАРТОФЕЛЬ</a:t>
            </a: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БОЛОТО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423592" y="2852936"/>
            <a:ext cx="1296144" cy="1512168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Picture 2" descr="https://koloboktoys.ru/upload/iblock/3c9/3c9283b1d8e1857844bbfe7cbc90feab.jpg">
            <a:extLst>
              <a:ext uri="{FF2B5EF4-FFF2-40B4-BE49-F238E27FC236}">
                <a16:creationId xmlns="" xmlns:a16="http://schemas.microsoft.com/office/drawing/2014/main" id="{D6D9BD33-9D5A-45EA-8CC8-9CD2761225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800" b="92000" l="0" r="95755">
                        <a14:foregroundMark x1="34906" y1="32800" x2="34906" y2="32800"/>
                        <a14:foregroundMark x1="34591" y1="32600" x2="34906" y2="32100"/>
                        <a14:foregroundMark x1="50000" y1="29100" x2="50000" y2="29700"/>
                        <a14:foregroundMark x1="27987" y1="89000" x2="44182" y2="90900"/>
                        <a14:foregroundMark x1="54874" y1="92000" x2="63050" y2="90900"/>
                        <a14:foregroundMark x1="65094" y1="90100" x2="65094" y2="90100"/>
                        <a14:foregroundMark x1="27987" y1="89200" x2="55818" y2="90900"/>
                        <a14:foregroundMark x1="55189" y1="91400" x2="31918" y2="91800"/>
                        <a14:foregroundMark x1="31918" y1="91800" x2="27673" y2="89400"/>
                        <a14:foregroundMark x1="80189" y1="21900" x2="72484" y2="28000"/>
                        <a14:foregroundMark x1="72484" y1="28000" x2="70912" y2="35800"/>
                        <a14:foregroundMark x1="70912" y1="35800" x2="80660" y2="39300"/>
                        <a14:foregroundMark x1="80660" y1="39300" x2="90566" y2="35900"/>
                        <a14:foregroundMark x1="90566" y1="35900" x2="92296" y2="28000"/>
                        <a14:foregroundMark x1="92296" y1="28000" x2="82704" y2="22500"/>
                        <a14:foregroundMark x1="82704" y1="22500" x2="78931" y2="23200"/>
                        <a14:foregroundMark x1="78616" y1="21200" x2="71384" y2="22700"/>
                        <a14:foregroundMark x1="69654" y1="25800" x2="65566" y2="32500"/>
                        <a14:foregroundMark x1="66824" y1="33900" x2="70912" y2="38500"/>
                        <a14:foregroundMark x1="65566" y1="32500" x2="66824" y2="33900"/>
                        <a14:foregroundMark x1="93396" y1="24700" x2="93396" y2="24700"/>
                        <a14:foregroundMark x1="91195" y1="23800" x2="94654" y2="30800"/>
                        <a14:foregroundMark x1="94654" y1="30800" x2="91667" y2="38300"/>
                        <a14:foregroundMark x1="91667" y1="38300" x2="80818" y2="40200"/>
                        <a14:foregroundMark x1="80818" y1="40200" x2="69969" y2="40100"/>
                        <a14:foregroundMark x1="65094" y1="6800" x2="65094" y2="6800"/>
                        <a14:foregroundMark x1="91195" y1="23400" x2="95755" y2="26900"/>
                        <a14:foregroundMark x1="36950" y1="41700" x2="55189" y2="38700"/>
                        <a14:foregroundMark x1="37908" y1="41136" x2="53377" y2="42105"/>
                        <a14:foregroundMark x1="53377" y1="42105" x2="42702" y2="39474"/>
                        <a14:foregroundMark x1="42702" y1="39474" x2="56427" y2="39474"/>
                        <a14:foregroundMark x1="56427" y1="39474" x2="57516" y2="38781"/>
                        <a14:backgroundMark x1="67610" y1="39300" x2="67610" y2="39300"/>
                        <a14:backgroundMark x1="66824" y1="38500" x2="66824" y2="38500"/>
                        <a14:backgroundMark x1="66509" y1="38500" x2="70283" y2="40200"/>
                        <a14:backgroundMark x1="68239" y1="39100" x2="67925" y2="39600"/>
                        <a14:backgroundMark x1="66195" y1="37400" x2="66195" y2="37400"/>
                        <a14:backgroundMark x1="64151" y1="33900" x2="64151" y2="33900"/>
                        <a14:backgroundMark x1="3050" y1="13019" x2="13725" y2="16066"/>
                        <a14:backgroundMark x1="13725" y1="16066" x2="6754" y2="209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35461" y="1962760"/>
            <a:ext cx="3274711" cy="514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Овал 33">
            <a:extLst>
              <a:ext uri="{FF2B5EF4-FFF2-40B4-BE49-F238E27FC236}">
                <a16:creationId xmlns="" xmlns:a16="http://schemas.microsoft.com/office/drawing/2014/main" id="{9DF71A3D-5694-472F-8F8C-C8627441F70E}"/>
              </a:ext>
            </a:extLst>
          </p:cNvPr>
          <p:cNvSpPr/>
          <p:nvPr/>
        </p:nvSpPr>
        <p:spPr>
          <a:xfrm>
            <a:off x="3297600" y="3001908"/>
            <a:ext cx="1214224" cy="1214224"/>
          </a:xfrm>
          <a:prstGeom prst="ellipse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C03B1685-A07C-4B6E-93F4-1712E17124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784" y="4229428"/>
            <a:ext cx="3047619" cy="2628572"/>
          </a:xfrm>
          <a:prstGeom prst="rect">
            <a:avLst/>
          </a:prstGeom>
        </p:spPr>
      </p:pic>
      <p:sp>
        <p:nvSpPr>
          <p:cNvPr id="35" name="Прямоугольник 34"/>
          <p:cNvSpPr/>
          <p:nvPr/>
        </p:nvSpPr>
        <p:spPr>
          <a:xfrm>
            <a:off x="119336" y="6435582"/>
            <a:ext cx="720080" cy="3057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371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9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2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5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8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1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6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Табличка 16"/>
          <p:cNvSpPr/>
          <p:nvPr/>
        </p:nvSpPr>
        <p:spPr>
          <a:xfrm>
            <a:off x="551384" y="404664"/>
            <a:ext cx="5760640" cy="1656184"/>
          </a:xfrm>
          <a:prstGeom prst="plaqu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Выбери имена существительные 3 склонения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816080" y="332656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ТЕТРАДЬ</a:t>
            </a:r>
            <a:endParaRPr lang="be-BY" sz="40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816080" y="332656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ТУЧА</a:t>
            </a:r>
            <a:endParaRPr lang="be-BY" sz="40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816080" y="332656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ПЛАТЬЕ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816080" y="956052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816080" y="256490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СИРЕНЬ</a:t>
            </a:r>
            <a:endParaRPr lang="be-BY" sz="40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816080" y="256490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ГАЗЕТА</a:t>
            </a:r>
            <a:endParaRPr lang="be-BY" sz="40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816080" y="256490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ОЛЕНЬ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816080" y="3188300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816080" y="472514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РОЖЬ</a:t>
            </a:r>
            <a:endParaRPr lang="be-BY" sz="4000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816080" y="472514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ОБЛАКО</a:t>
            </a:r>
            <a:endParaRPr lang="be-BY" sz="4000" b="1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816080" y="472514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МАЛИНА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816080" y="5348540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30" name="Рисунок 29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340" y="4794685"/>
            <a:ext cx="792088" cy="180020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600056" y="188640"/>
            <a:ext cx="4680520" cy="648054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ТЕТРАДЬ</a:t>
            </a: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СИРЕНЬ</a:t>
            </a: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РОЖЬ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423592" y="2852936"/>
            <a:ext cx="1296144" cy="1512168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Picture 2" descr="https://koloboktoys.ru/upload/iblock/3c9/3c9283b1d8e1857844bbfe7cbc90feab.jpg">
            <a:extLst>
              <a:ext uri="{FF2B5EF4-FFF2-40B4-BE49-F238E27FC236}">
                <a16:creationId xmlns="" xmlns:a16="http://schemas.microsoft.com/office/drawing/2014/main" id="{A9B793E0-157C-4BC1-B0A9-57886E7063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800" b="92000" l="0" r="95755">
                        <a14:foregroundMark x1="34906" y1="32800" x2="34906" y2="32800"/>
                        <a14:foregroundMark x1="34591" y1="32600" x2="34906" y2="32100"/>
                        <a14:foregroundMark x1="50000" y1="29100" x2="50000" y2="29700"/>
                        <a14:foregroundMark x1="27987" y1="89000" x2="44182" y2="90900"/>
                        <a14:foregroundMark x1="54874" y1="92000" x2="63050" y2="90900"/>
                        <a14:foregroundMark x1="65094" y1="90100" x2="65094" y2="90100"/>
                        <a14:foregroundMark x1="27987" y1="89200" x2="55818" y2="90900"/>
                        <a14:foregroundMark x1="55189" y1="91400" x2="31918" y2="91800"/>
                        <a14:foregroundMark x1="31918" y1="91800" x2="27673" y2="89400"/>
                        <a14:foregroundMark x1="80189" y1="21900" x2="72484" y2="28000"/>
                        <a14:foregroundMark x1="72484" y1="28000" x2="70912" y2="35800"/>
                        <a14:foregroundMark x1="70912" y1="35800" x2="80660" y2="39300"/>
                        <a14:foregroundMark x1="80660" y1="39300" x2="90566" y2="35900"/>
                        <a14:foregroundMark x1="90566" y1="35900" x2="92296" y2="28000"/>
                        <a14:foregroundMark x1="92296" y1="28000" x2="82704" y2="22500"/>
                        <a14:foregroundMark x1="82704" y1="22500" x2="78931" y2="23200"/>
                        <a14:foregroundMark x1="78616" y1="21200" x2="71384" y2="22700"/>
                        <a14:foregroundMark x1="69654" y1="25800" x2="65566" y2="32500"/>
                        <a14:foregroundMark x1="66824" y1="33900" x2="70912" y2="38500"/>
                        <a14:foregroundMark x1="65566" y1="32500" x2="66824" y2="33900"/>
                        <a14:foregroundMark x1="93396" y1="24700" x2="93396" y2="24700"/>
                        <a14:foregroundMark x1="91195" y1="23800" x2="94654" y2="30800"/>
                        <a14:foregroundMark x1="94654" y1="30800" x2="91667" y2="38300"/>
                        <a14:foregroundMark x1="91667" y1="38300" x2="80818" y2="40200"/>
                        <a14:foregroundMark x1="80818" y1="40200" x2="69969" y2="40100"/>
                        <a14:foregroundMark x1="65094" y1="6800" x2="65094" y2="6800"/>
                        <a14:foregroundMark x1="91195" y1="23400" x2="95755" y2="26900"/>
                        <a14:foregroundMark x1="36950" y1="41700" x2="55189" y2="38700"/>
                        <a14:foregroundMark x1="37908" y1="41136" x2="53377" y2="42105"/>
                        <a14:foregroundMark x1="53377" y1="42105" x2="42702" y2="39474"/>
                        <a14:foregroundMark x1="42702" y1="39474" x2="56427" y2="39474"/>
                        <a14:foregroundMark x1="56427" y1="39474" x2="57516" y2="38781"/>
                        <a14:backgroundMark x1="67610" y1="39300" x2="67610" y2="39300"/>
                        <a14:backgroundMark x1="66824" y1="38500" x2="66824" y2="38500"/>
                        <a14:backgroundMark x1="66509" y1="38500" x2="70283" y2="40200"/>
                        <a14:backgroundMark x1="68239" y1="39100" x2="67925" y2="39600"/>
                        <a14:backgroundMark x1="66195" y1="37400" x2="66195" y2="37400"/>
                        <a14:backgroundMark x1="64151" y1="33900" x2="64151" y2="33900"/>
                        <a14:backgroundMark x1="3050" y1="13019" x2="13725" y2="16066"/>
                        <a14:backgroundMark x1="13725" y1="16066" x2="6754" y2="209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35461" y="1962760"/>
            <a:ext cx="3274711" cy="514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Овал 33">
            <a:extLst>
              <a:ext uri="{FF2B5EF4-FFF2-40B4-BE49-F238E27FC236}">
                <a16:creationId xmlns="" xmlns:a16="http://schemas.microsoft.com/office/drawing/2014/main" id="{54170206-133D-45E6-9653-1AEC5386A355}"/>
              </a:ext>
            </a:extLst>
          </p:cNvPr>
          <p:cNvSpPr/>
          <p:nvPr/>
        </p:nvSpPr>
        <p:spPr>
          <a:xfrm>
            <a:off x="3297600" y="3001908"/>
            <a:ext cx="1214224" cy="1214224"/>
          </a:xfrm>
          <a:prstGeom prst="ellipse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1FE84872-F692-4D9C-998F-8BEEB0A6B8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784" y="4229428"/>
            <a:ext cx="3047619" cy="2628572"/>
          </a:xfrm>
          <a:prstGeom prst="rect">
            <a:avLst/>
          </a:prstGeom>
        </p:spPr>
      </p:pic>
      <p:sp>
        <p:nvSpPr>
          <p:cNvPr id="35" name="Прямоугольник 34"/>
          <p:cNvSpPr/>
          <p:nvPr/>
        </p:nvSpPr>
        <p:spPr>
          <a:xfrm>
            <a:off x="119336" y="6435582"/>
            <a:ext cx="720080" cy="3057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718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9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2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5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8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1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6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Табличка 16"/>
          <p:cNvSpPr/>
          <p:nvPr/>
        </p:nvSpPr>
        <p:spPr>
          <a:xfrm>
            <a:off x="551384" y="404664"/>
            <a:ext cx="5760640" cy="1656184"/>
          </a:xfrm>
          <a:prstGeom prst="plaqu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Выбери имена существительные 1 склонения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816080" y="332656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ВЕРХУШКА</a:t>
            </a:r>
            <a:endParaRPr lang="be-BY" sz="40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816080" y="332656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ДОЧЬ</a:t>
            </a:r>
            <a:endParaRPr lang="be-BY" sz="40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816080" y="332656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ВЕРБЛЮД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816080" y="956052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816080" y="256490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НОЧЬ</a:t>
            </a:r>
            <a:endParaRPr lang="be-BY" sz="40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816080" y="256490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МУЖЧИНА</a:t>
            </a:r>
            <a:endParaRPr lang="be-BY" sz="40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816080" y="256490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ЖАВОРОНОК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816080" y="3188300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816080" y="472514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ТЕТРАДЬ</a:t>
            </a:r>
            <a:endParaRPr lang="be-BY" sz="4000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816080" y="472514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ЩУКА</a:t>
            </a:r>
            <a:endParaRPr lang="be-BY" sz="4000" b="1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816080" y="4725144"/>
            <a:ext cx="4203032" cy="1219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ОСЁТР</a:t>
            </a: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816080" y="5348540"/>
            <a:ext cx="1080120" cy="6469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be-BY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30" name="Рисунок 29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340" y="4794685"/>
            <a:ext cx="792088" cy="180020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600056" y="188640"/>
            <a:ext cx="4680520" cy="648054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ВЕРХУШКА</a:t>
            </a: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МУЖЧИНА</a:t>
            </a: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ЩУКА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423592" y="2852936"/>
            <a:ext cx="1296144" cy="1512168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Picture 2" descr="https://koloboktoys.ru/upload/iblock/3c9/3c9283b1d8e1857844bbfe7cbc90feab.jpg">
            <a:extLst>
              <a:ext uri="{FF2B5EF4-FFF2-40B4-BE49-F238E27FC236}">
                <a16:creationId xmlns="" xmlns:a16="http://schemas.microsoft.com/office/drawing/2014/main" id="{2366D186-E817-4CD6-A3F2-E01A3A3105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800" b="92000" l="0" r="95755">
                        <a14:foregroundMark x1="34906" y1="32800" x2="34906" y2="32800"/>
                        <a14:foregroundMark x1="34591" y1="32600" x2="34906" y2="32100"/>
                        <a14:foregroundMark x1="50000" y1="29100" x2="50000" y2="29700"/>
                        <a14:foregroundMark x1="27987" y1="89000" x2="44182" y2="90900"/>
                        <a14:foregroundMark x1="54874" y1="92000" x2="63050" y2="90900"/>
                        <a14:foregroundMark x1="65094" y1="90100" x2="65094" y2="90100"/>
                        <a14:foregroundMark x1="27987" y1="89200" x2="55818" y2="90900"/>
                        <a14:foregroundMark x1="55189" y1="91400" x2="31918" y2="91800"/>
                        <a14:foregroundMark x1="31918" y1="91800" x2="27673" y2="89400"/>
                        <a14:foregroundMark x1="80189" y1="21900" x2="72484" y2="28000"/>
                        <a14:foregroundMark x1="72484" y1="28000" x2="70912" y2="35800"/>
                        <a14:foregroundMark x1="70912" y1="35800" x2="80660" y2="39300"/>
                        <a14:foregroundMark x1="80660" y1="39300" x2="90566" y2="35900"/>
                        <a14:foregroundMark x1="90566" y1="35900" x2="92296" y2="28000"/>
                        <a14:foregroundMark x1="92296" y1="28000" x2="82704" y2="22500"/>
                        <a14:foregroundMark x1="82704" y1="22500" x2="78931" y2="23200"/>
                        <a14:foregroundMark x1="78616" y1="21200" x2="71384" y2="22700"/>
                        <a14:foregroundMark x1="69654" y1="25800" x2="65566" y2="32500"/>
                        <a14:foregroundMark x1="66824" y1="33900" x2="70912" y2="38500"/>
                        <a14:foregroundMark x1="65566" y1="32500" x2="66824" y2="33900"/>
                        <a14:foregroundMark x1="93396" y1="24700" x2="93396" y2="24700"/>
                        <a14:foregroundMark x1="91195" y1="23800" x2="94654" y2="30800"/>
                        <a14:foregroundMark x1="94654" y1="30800" x2="91667" y2="38300"/>
                        <a14:foregroundMark x1="91667" y1="38300" x2="80818" y2="40200"/>
                        <a14:foregroundMark x1="80818" y1="40200" x2="69969" y2="40100"/>
                        <a14:foregroundMark x1="65094" y1="6800" x2="65094" y2="6800"/>
                        <a14:foregroundMark x1="91195" y1="23400" x2="95755" y2="26900"/>
                        <a14:foregroundMark x1="36950" y1="41700" x2="55189" y2="38700"/>
                        <a14:foregroundMark x1="37908" y1="41136" x2="53377" y2="42105"/>
                        <a14:foregroundMark x1="53377" y1="42105" x2="42702" y2="39474"/>
                        <a14:foregroundMark x1="42702" y1="39474" x2="56427" y2="39474"/>
                        <a14:foregroundMark x1="56427" y1="39474" x2="57516" y2="38781"/>
                        <a14:backgroundMark x1="67610" y1="39300" x2="67610" y2="39300"/>
                        <a14:backgroundMark x1="66824" y1="38500" x2="66824" y2="38500"/>
                        <a14:backgroundMark x1="66509" y1="38500" x2="70283" y2="40200"/>
                        <a14:backgroundMark x1="68239" y1="39100" x2="67925" y2="39600"/>
                        <a14:backgroundMark x1="66195" y1="37400" x2="66195" y2="37400"/>
                        <a14:backgroundMark x1="64151" y1="33900" x2="64151" y2="33900"/>
                        <a14:backgroundMark x1="3050" y1="13019" x2="13725" y2="16066"/>
                        <a14:backgroundMark x1="13725" y1="16066" x2="6754" y2="209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35461" y="1962760"/>
            <a:ext cx="3274711" cy="514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Овал 33">
            <a:extLst>
              <a:ext uri="{FF2B5EF4-FFF2-40B4-BE49-F238E27FC236}">
                <a16:creationId xmlns="" xmlns:a16="http://schemas.microsoft.com/office/drawing/2014/main" id="{2E64F999-561B-4E12-A74C-3703F8198C7E}"/>
              </a:ext>
            </a:extLst>
          </p:cNvPr>
          <p:cNvSpPr/>
          <p:nvPr/>
        </p:nvSpPr>
        <p:spPr>
          <a:xfrm>
            <a:off x="3297600" y="3001908"/>
            <a:ext cx="1214224" cy="1214224"/>
          </a:xfrm>
          <a:prstGeom prst="ellipse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F6264B44-7CF2-4B2F-96E6-42798EA434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784" y="4229428"/>
            <a:ext cx="3047619" cy="2628572"/>
          </a:xfrm>
          <a:prstGeom prst="rect">
            <a:avLst/>
          </a:prstGeom>
        </p:spPr>
      </p:pic>
      <p:sp>
        <p:nvSpPr>
          <p:cNvPr id="35" name="Прямоугольник 34"/>
          <p:cNvSpPr/>
          <p:nvPr/>
        </p:nvSpPr>
        <p:spPr>
          <a:xfrm>
            <a:off x="119336" y="6435582"/>
            <a:ext cx="720080" cy="3057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668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9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2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5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8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1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6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3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1359</TotalTime>
  <Words>322</Words>
  <Application>Microsoft Office PowerPoint</Application>
  <PresentationFormat>Произвольный</PresentationFormat>
  <Paragraphs>273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user</cp:lastModifiedBy>
  <cp:revision>79</cp:revision>
  <dcterms:created xsi:type="dcterms:W3CDTF">2015-11-22T15:50:03Z</dcterms:created>
  <dcterms:modified xsi:type="dcterms:W3CDTF">2022-11-28T12:23:30Z</dcterms:modified>
</cp:coreProperties>
</file>