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9" r:id="rId2"/>
    <p:sldId id="260" r:id="rId3"/>
    <p:sldId id="256" r:id="rId4"/>
    <p:sldId id="262" r:id="rId5"/>
    <p:sldId id="264" r:id="rId6"/>
    <p:sldId id="265" r:id="rId7"/>
    <p:sldId id="257" r:id="rId8"/>
    <p:sldId id="261" r:id="rId9"/>
    <p:sldId id="266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0" d="100"/>
          <a:sy n="120" d="100"/>
        </p:scale>
        <p:origin x="132" y="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00"/>
          <a:stretch/>
        </p:blipFill>
        <p:spPr>
          <a:xfrm>
            <a:off x="0" y="1371597"/>
            <a:ext cx="9144000" cy="54864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020"/>
          <a:stretch/>
        </p:blipFill>
        <p:spPr>
          <a:xfrm>
            <a:off x="0" y="0"/>
            <a:ext cx="9144000" cy="13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0650" y="2385392"/>
            <a:ext cx="5137691" cy="135200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/>
              <a:t>Игровая деятельность </a:t>
            </a:r>
            <a:r>
              <a:rPr lang="ru-RU" sz="2800" b="1"/>
              <a:t>детей </a:t>
            </a:r>
            <a:r>
              <a:rPr lang="ru-RU" sz="2800" b="1" smtClean="0"/>
              <a:t> </a:t>
            </a:r>
            <a:r>
              <a:rPr lang="ru-RU" sz="2800" b="1" dirty="0"/>
              <a:t>дошкольного </a:t>
            </a:r>
            <a:r>
              <a:rPr lang="ru-RU" sz="2800" b="1"/>
              <a:t>возраста </a:t>
            </a:r>
            <a:endParaRPr lang="ru-RU" sz="2800" b="1" smtClean="0"/>
          </a:p>
          <a:p>
            <a:r>
              <a:rPr lang="ru-RU" sz="2800" b="1" smtClean="0"/>
              <a:t>в </a:t>
            </a:r>
            <a:r>
              <a:rPr lang="ru-RU" sz="2800" b="1" dirty="0"/>
              <a:t>условиях реализации ФГОС </a:t>
            </a:r>
            <a:r>
              <a:rPr lang="ru-RU" sz="2800" b="1" dirty="0" smtClean="0"/>
              <a:t>ДО</a:t>
            </a:r>
            <a:endParaRPr lang="ru-RU" sz="2800" b="1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071364" y="5650229"/>
            <a:ext cx="3517612" cy="4858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02776" y="5476531"/>
            <a:ext cx="2993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технология «</a:t>
            </a:r>
            <a:r>
              <a:rPr lang="ru-RU" sz="2400" dirty="0" err="1"/>
              <a:t>лэпбук</a:t>
            </a:r>
            <a:r>
              <a:rPr lang="ru-RU" sz="2400" dirty="0"/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84714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1"/>
            <a:ext cx="9144000" cy="6858001"/>
          </a:xfrm>
        </p:spPr>
      </p:pic>
      <p:sp>
        <p:nvSpPr>
          <p:cNvPr id="3" name="Прямоугольник 2"/>
          <p:cNvSpPr/>
          <p:nvPr/>
        </p:nvSpPr>
        <p:spPr>
          <a:xfrm>
            <a:off x="318052" y="2035828"/>
            <a:ext cx="481451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Таким образом, </a:t>
            </a:r>
            <a:r>
              <a:rPr lang="ru-RU" b="1" dirty="0"/>
              <a:t>ЛЭПБУК</a:t>
            </a:r>
            <a:r>
              <a:rPr lang="ru-RU" dirty="0"/>
              <a:t> – это универсальное пособие которое может быть итогом проектной, совместной и самостоятельной деятельности детей, тематической недели, предусмотренной образовательной программой дошкольного учреждения.</a:t>
            </a:r>
          </a:p>
          <a:p>
            <a:r>
              <a:rPr lang="ru-RU" dirty="0"/>
              <a:t>Может быть использован при реализации любой из образовательных областей, обеспечивая их интеграцию.</a:t>
            </a:r>
          </a:p>
        </p:txBody>
      </p:sp>
    </p:spTree>
    <p:extLst>
      <p:ext uri="{BB962C8B-B14F-4D97-AF65-F5344CB8AC3E}">
        <p14:creationId xmlns:p14="http://schemas.microsoft.com/office/powerpoint/2010/main" val="148858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7"/>
          <a:stretch/>
        </p:blipFill>
        <p:spPr>
          <a:xfrm>
            <a:off x="0" y="0"/>
            <a:ext cx="9144000" cy="6858000"/>
          </a:xfrm>
        </p:spPr>
      </p:pic>
      <p:grpSp>
        <p:nvGrpSpPr>
          <p:cNvPr id="15" name="Group 17"/>
          <p:cNvGrpSpPr>
            <a:grpSpLocks/>
          </p:cNvGrpSpPr>
          <p:nvPr/>
        </p:nvGrpSpPr>
        <p:grpSpPr bwMode="auto">
          <a:xfrm>
            <a:off x="2333670" y="2387074"/>
            <a:ext cx="5479289" cy="563563"/>
            <a:chOff x="1248" y="3225"/>
            <a:chExt cx="3543" cy="355"/>
          </a:xfrm>
        </p:grpSpPr>
        <p:sp>
          <p:nvSpPr>
            <p:cNvPr id="16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gray">
            <a:xfrm>
              <a:off x="1734" y="3225"/>
              <a:ext cx="305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Актуальность технологии «</a:t>
              </a:r>
              <a:r>
                <a:rPr lang="ru-RU" sz="2400" dirty="0" err="1" smtClean="0"/>
                <a:t>лэпбук</a:t>
              </a:r>
              <a:r>
                <a:rPr lang="ru-RU" sz="2400" dirty="0" smtClean="0"/>
                <a:t>»</a:t>
              </a:r>
              <a:endParaRPr lang="en-US" sz="2400" dirty="0"/>
            </a:p>
          </p:txBody>
        </p:sp>
        <p:sp>
          <p:nvSpPr>
            <p:cNvPr id="19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/>
                <a:t>1</a:t>
              </a:r>
              <a:endParaRPr lang="en-US" sz="2400" b="1" dirty="0"/>
            </a:p>
          </p:txBody>
        </p:sp>
      </p:grpSp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1833154" y="3246145"/>
            <a:ext cx="5853544" cy="555625"/>
            <a:chOff x="1248" y="1440"/>
            <a:chExt cx="3785" cy="350"/>
          </a:xfrm>
        </p:grpSpPr>
        <p:sp>
          <p:nvSpPr>
            <p:cNvPr id="21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3" name="Text Box 5"/>
            <p:cNvSpPr txBox="1">
              <a:spLocks noChangeArrowheads="1"/>
            </p:cNvSpPr>
            <p:nvPr/>
          </p:nvSpPr>
          <p:spPr bwMode="gray">
            <a:xfrm>
              <a:off x="1724" y="1445"/>
              <a:ext cx="330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Как сделать «</a:t>
              </a:r>
              <a:r>
                <a:rPr lang="ru-RU" sz="2400" dirty="0" err="1" smtClean="0"/>
                <a:t>лэпбук</a:t>
              </a:r>
              <a:r>
                <a:rPr lang="ru-RU" sz="2400" dirty="0" smtClean="0"/>
                <a:t>» своими руками </a:t>
              </a:r>
              <a:endParaRPr lang="en-US" sz="2400" dirty="0"/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/>
                <a:t>2</a:t>
              </a:r>
              <a:endParaRPr lang="en-US" sz="2400" b="1" dirty="0"/>
            </a:p>
          </p:txBody>
        </p:sp>
      </p:grpSp>
      <p:grpSp>
        <p:nvGrpSpPr>
          <p:cNvPr id="25" name="Group 22"/>
          <p:cNvGrpSpPr>
            <a:grpSpLocks/>
          </p:cNvGrpSpPr>
          <p:nvPr/>
        </p:nvGrpSpPr>
        <p:grpSpPr bwMode="auto">
          <a:xfrm>
            <a:off x="2415071" y="3920308"/>
            <a:ext cx="4916448" cy="830263"/>
            <a:chOff x="1248" y="3109"/>
            <a:chExt cx="3216" cy="523"/>
          </a:xfrm>
        </p:grpSpPr>
        <p:sp>
          <p:nvSpPr>
            <p:cNvPr id="26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8" name="Text Box 25"/>
            <p:cNvSpPr txBox="1">
              <a:spLocks noChangeArrowheads="1"/>
            </p:cNvSpPr>
            <p:nvPr/>
          </p:nvSpPr>
          <p:spPr bwMode="gray">
            <a:xfrm>
              <a:off x="1783" y="3109"/>
              <a:ext cx="2479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 smtClean="0"/>
                <a:t>«</a:t>
              </a:r>
              <a:r>
                <a:rPr lang="ru-RU" sz="2400" dirty="0" err="1" smtClean="0"/>
                <a:t>Лэпбук</a:t>
              </a:r>
              <a:r>
                <a:rPr lang="ru-RU" sz="2400" dirty="0" smtClean="0"/>
                <a:t>» как одна из форм</a:t>
              </a:r>
            </a:p>
            <a:p>
              <a:pPr algn="ctr"/>
              <a:r>
                <a:rPr lang="ru-RU" sz="2400" dirty="0" smtClean="0"/>
                <a:t> работы с родителями</a:t>
              </a:r>
              <a:endParaRPr lang="en-US" sz="2400" dirty="0"/>
            </a:p>
          </p:txBody>
        </p:sp>
        <p:sp>
          <p:nvSpPr>
            <p:cNvPr id="29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/>
                <a:t>3</a:t>
              </a:r>
              <a:endParaRPr lang="en-US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7925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2" name="TextBox 1"/>
          <p:cNvSpPr txBox="1"/>
          <p:nvPr/>
        </p:nvSpPr>
        <p:spPr>
          <a:xfrm>
            <a:off x="1137037" y="843677"/>
            <a:ext cx="70925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Наша задача, прежде всего, состоит в том, чтобы заинтересовать детей, увлечь их полезным занятием. Необходимо учитывать, что дошкольники не могут учиться по требованию взрослых. Они способны запомнить, понять, усвоить только то, что нужно им самим, в чем они испытывают практическую необходимость, что им интересно.</a:t>
            </a:r>
          </a:p>
          <a:p>
            <a:r>
              <a:rPr lang="ru-RU" dirty="0"/>
              <a:t>В поиске новых форм организации образовательной деятельности находится сейчас каждый педагог детского сада. Результатом такого поиска  в </a:t>
            </a:r>
            <a:r>
              <a:rPr lang="ru-RU" dirty="0" smtClean="0"/>
              <a:t>нашем </a:t>
            </a:r>
            <a:r>
              <a:rPr lang="ru-RU" dirty="0"/>
              <a:t>случае  стала  тематическая папка или «</a:t>
            </a:r>
            <a:r>
              <a:rPr lang="ru-RU" dirty="0" err="1"/>
              <a:t>лэпбук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7"/>
          <a:stretch/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480807" y="1132687"/>
            <a:ext cx="47946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Преимущество </a:t>
            </a:r>
            <a:r>
              <a:rPr lang="ru-RU" b="1" dirty="0" smtClean="0"/>
              <a:t> </a:t>
            </a:r>
            <a:r>
              <a:rPr lang="ru-RU" b="1" dirty="0"/>
              <a:t>использования в работе с детьми в следующем:</a:t>
            </a:r>
          </a:p>
          <a:p>
            <a:r>
              <a:rPr lang="ru-RU" dirty="0"/>
              <a:t>- </a:t>
            </a:r>
            <a:r>
              <a:rPr lang="ru-RU" dirty="0" err="1"/>
              <a:t>лэпбук</a:t>
            </a:r>
            <a:r>
              <a:rPr lang="ru-RU" dirty="0"/>
              <a:t> для детей – яркая, красочная, «загадочная» книжка, хранящая в себе множество секретов и тайн, которую хочется рассматривать и изучать, возвращаться вновь и вновь к её содержимому, побуждающая к активному речевому и коммуникативному взаимодействию со взрослым и ровесниками, эффективная форма овладения речью (культурой речи);</a:t>
            </a:r>
          </a:p>
          <a:p>
            <a:r>
              <a:rPr lang="ru-RU" dirty="0"/>
              <a:t>- </a:t>
            </a:r>
            <a:r>
              <a:rPr lang="ru-RU" dirty="0" err="1"/>
              <a:t>лэпбук</a:t>
            </a:r>
            <a:r>
              <a:rPr lang="ru-RU" dirty="0"/>
              <a:t> для родителей – возможность полезно и увлекательно провести время со своим ребенком, организовать активное общение, возможность узнать интересы и потенциал ребёнка, проявить творчество, поучаствовать в жизни детского сада</a:t>
            </a:r>
            <a:r>
              <a:rPr lang="ru-RU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711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7"/>
          <a:stretch/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393343" y="1332745"/>
            <a:ext cx="53035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</a:t>
            </a:r>
            <a:r>
              <a:rPr lang="ru-RU" dirty="0" err="1"/>
              <a:t>лэпбук</a:t>
            </a:r>
            <a:r>
              <a:rPr lang="ru-RU" dirty="0"/>
              <a:t> для воспитателей – интерактивное обучающее средство, позволяющее организовать активную речевую, коммуникативную, познавательную деятельность воспитанников, осуществляя дифференцированный подход; отличный способ преподнесения и последующего закрепления материала, предмет для выстраивания коммуникативных связей с детьми и родителями, возможность раскрыть свои организаторские и творческие способности;</a:t>
            </a:r>
          </a:p>
          <a:p>
            <a:r>
              <a:rPr lang="ru-RU" dirty="0"/>
              <a:t>- </a:t>
            </a:r>
            <a:r>
              <a:rPr lang="ru-RU" dirty="0" err="1"/>
              <a:t>лэпбук</a:t>
            </a:r>
            <a:r>
              <a:rPr lang="ru-RU" dirty="0"/>
              <a:t> для ДОУ – часть дидактического обеспечения зон развития в группах, средство мотивации профессионального и творческого развития педагогов, средство повышения компетентности родителей и педагогов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582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2" name="TextBox 1"/>
          <p:cNvSpPr txBox="1"/>
          <p:nvPr/>
        </p:nvSpPr>
        <p:spPr>
          <a:xfrm>
            <a:off x="2146852" y="1710858"/>
            <a:ext cx="53909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Выбрать тему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Составить план,</a:t>
            </a:r>
          </a:p>
          <a:p>
            <a:r>
              <a:rPr lang="ru-RU" sz="2400" dirty="0" smtClean="0"/>
              <a:t> раскрывающий выбранную тему</a:t>
            </a:r>
          </a:p>
          <a:p>
            <a:r>
              <a:rPr lang="ru-RU" sz="2400" dirty="0" smtClean="0"/>
              <a:t>3.  Создание макета и оформление  </a:t>
            </a:r>
            <a:endParaRPr lang="ru-RU" sz="2400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gray">
          <a:xfrm>
            <a:off x="1996799" y="733763"/>
            <a:ext cx="53909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ru-RU" sz="2400" b="1" dirty="0" smtClean="0"/>
              <a:t>Как сделать «</a:t>
            </a:r>
            <a:r>
              <a:rPr lang="ru-RU" sz="2400" b="1" dirty="0" err="1" smtClean="0"/>
              <a:t>лэпбук</a:t>
            </a:r>
            <a:r>
              <a:rPr lang="ru-RU" sz="2400" b="1" dirty="0" smtClean="0"/>
              <a:t>» своими руками: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0961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215" y="1269204"/>
            <a:ext cx="2857143" cy="95238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849" y="251317"/>
            <a:ext cx="73761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 результате </a:t>
            </a:r>
            <a:r>
              <a:rPr lang="ru-RU" sz="2400" b="1" dirty="0" smtClean="0"/>
              <a:t>работы с </a:t>
            </a:r>
            <a:r>
              <a:rPr lang="ru-RU" sz="2400" b="1" dirty="0" err="1" smtClean="0"/>
              <a:t>лэпбуком</a:t>
            </a:r>
            <a:r>
              <a:rPr lang="ru-RU" sz="2400" b="1" dirty="0" smtClean="0"/>
              <a:t> у </a:t>
            </a:r>
            <a:r>
              <a:rPr lang="ru-RU" sz="2400" b="1" dirty="0"/>
              <a:t>детей развиваются универсальные умения, </a:t>
            </a:r>
            <a:r>
              <a:rPr lang="ru-RU" sz="2400" b="1" dirty="0" smtClean="0"/>
              <a:t>такие </a:t>
            </a:r>
            <a:r>
              <a:rPr lang="ru-RU" sz="2400" b="1" u="sng" dirty="0"/>
              <a:t>как</a:t>
            </a:r>
            <a:r>
              <a:rPr lang="ru-RU" sz="2400" b="1" dirty="0"/>
              <a:t>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70447" y="1298255"/>
            <a:ext cx="24291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умение планировать предстоящую деятельность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216" y="2711430"/>
            <a:ext cx="2857143" cy="95238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670447" y="2895232"/>
            <a:ext cx="25251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договариваться со сверстниками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216" y="4073055"/>
            <a:ext cx="2857143" cy="9523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913" y="1254678"/>
            <a:ext cx="2857143" cy="95238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913" y="2685832"/>
            <a:ext cx="2857143" cy="95238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770" y="4073055"/>
            <a:ext cx="2857143" cy="95238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186913" y="1240968"/>
            <a:ext cx="30890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искать нужную информацию, обобщать её, </a:t>
            </a:r>
            <a:endParaRPr lang="ru-RU" sz="1600" dirty="0" smtClean="0"/>
          </a:p>
          <a:p>
            <a:r>
              <a:rPr lang="ru-RU" sz="1600" dirty="0" smtClean="0"/>
              <a:t>систематизировать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234621" y="2685831"/>
            <a:ext cx="30413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самостоятельно давать объяснения на </a:t>
            </a:r>
            <a:endParaRPr lang="ru-RU" sz="1600" dirty="0" smtClean="0"/>
          </a:p>
          <a:p>
            <a:r>
              <a:rPr lang="ru-RU" sz="1600" dirty="0" smtClean="0"/>
              <a:t>возникающие </a:t>
            </a:r>
            <a:r>
              <a:rPr lang="ru-RU" sz="1600" dirty="0"/>
              <a:t>вопросы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157770" y="3950205"/>
            <a:ext cx="30254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принимать собственные решения, опираясь </a:t>
            </a:r>
            <a:endParaRPr lang="ru-RU" sz="1600" dirty="0" smtClean="0"/>
          </a:p>
          <a:p>
            <a:r>
              <a:rPr lang="ru-RU" sz="1600" dirty="0" smtClean="0"/>
              <a:t>на </a:t>
            </a:r>
            <a:r>
              <a:rPr lang="ru-RU" sz="1600" dirty="0"/>
              <a:t>свои представления и умения, делать выбор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545215" y="4064171"/>
            <a:ext cx="32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использовать устную речь, выражать свои мысли, отношение, желания</a:t>
            </a: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7"/>
          <a:stretch/>
        </p:blipFill>
        <p:spPr>
          <a:xfrm>
            <a:off x="0" y="55659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508637" y="1510779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Ребенок дошкольного возраста неутомимый исследователь, который хочет все знать, все понять, во всем разобраться, у него своеобразное, особое видение окружающего мира, он смотрит вокруг на происходящее с восторгом и удивлением и открывает для себя чудесный мир, где много интересных предметов и вещей, событий и явлений, так много тайного и неосознанного. Именно поэтому тематическая папка может стать незаменимым помощником в работе всех специалистов детского сада. </a:t>
            </a:r>
          </a:p>
        </p:txBody>
      </p:sp>
    </p:spTree>
    <p:extLst>
      <p:ext uri="{BB962C8B-B14F-4D97-AF65-F5344CB8AC3E}">
        <p14:creationId xmlns:p14="http://schemas.microsoft.com/office/powerpoint/2010/main" val="361073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7"/>
          <a:stretch/>
        </p:blipFill>
        <p:spPr>
          <a:xfrm>
            <a:off x="0" y="111318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54440" y="1885055"/>
            <a:ext cx="849994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федеральном государственном образовательном стандарте дошкольного образования сформулированы требования по взаимодействию Организации с родителями. Подчеркнуто, что одним из принципов дошкольного образования является сотрудничество Организации с семьёй, Формы работы с родителями постоянно меняются. Традиционные формы работы, в которых главное место отводилось сообщениям, докладам, утратили свое значение из-за малой их эффективности, из-за недостаточной обратной связи. Все шире используются </a:t>
            </a:r>
            <a:endParaRPr lang="ru-RU" dirty="0" smtClean="0"/>
          </a:p>
          <a:p>
            <a:r>
              <a:rPr lang="ru-RU" dirty="0" smtClean="0"/>
              <a:t>новые</a:t>
            </a:r>
            <a:r>
              <a:rPr lang="ru-RU" dirty="0"/>
              <a:t>, активные формы работы с родителями, позволяющие вовлечь </a:t>
            </a:r>
            <a:endParaRPr lang="ru-RU" dirty="0" smtClean="0"/>
          </a:p>
          <a:p>
            <a:r>
              <a:rPr lang="ru-RU" dirty="0" smtClean="0"/>
              <a:t>родителей </a:t>
            </a:r>
            <a:r>
              <a:rPr lang="ru-RU" dirty="0"/>
              <a:t>в процесс обучения, развития и познания собственного </a:t>
            </a:r>
            <a:endParaRPr lang="ru-RU" dirty="0" smtClean="0"/>
          </a:p>
          <a:p>
            <a:r>
              <a:rPr lang="ru-RU" dirty="0" smtClean="0"/>
              <a:t>ребенка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Одной </a:t>
            </a:r>
            <a:r>
              <a:rPr lang="ru-RU" dirty="0"/>
              <a:t>из таких форм работы с родителями является </a:t>
            </a:r>
            <a:r>
              <a:rPr lang="ru-RU" dirty="0" err="1"/>
              <a:t>лэпбук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9200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559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Lenovo</cp:lastModifiedBy>
  <cp:revision>125</cp:revision>
  <dcterms:created xsi:type="dcterms:W3CDTF">2014-11-21T11:00:06Z</dcterms:created>
  <dcterms:modified xsi:type="dcterms:W3CDTF">2022-11-28T20:02:31Z</dcterms:modified>
</cp:coreProperties>
</file>