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8" r:id="rId18"/>
    <p:sldId id="275" r:id="rId19"/>
    <p:sldId id="276" r:id="rId20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02" autoAdjust="0"/>
  </p:normalViewPr>
  <p:slideViewPr>
    <p:cSldViewPr>
      <p:cViewPr>
        <p:scale>
          <a:sx n="69" d="100"/>
          <a:sy n="69" d="100"/>
        </p:scale>
        <p:origin x="-1124" y="2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66A0FE-07D5-40BA-9847-3FA009DD6117}" type="doc">
      <dgm:prSet loTypeId="urn:microsoft.com/office/officeart/2005/8/layout/hierarchy2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4B68C9C-31E5-4F7C-89E2-3839961D6E16}">
      <dgm:prSet custT="1"/>
      <dgm:spPr/>
      <dgm:t>
        <a:bodyPr/>
        <a:lstStyle/>
        <a:p>
          <a:r>
            <a:rPr lang="ru-RU" sz="1100" b="1" i="0" dirty="0">
              <a:solidFill>
                <a:srgbClr val="FF0000"/>
              </a:solidFill>
            </a:rPr>
            <a:t>1 группа</a:t>
          </a:r>
          <a:r>
            <a:rPr lang="ru-RU" sz="1050" b="0" i="0" dirty="0"/>
            <a:t> </a:t>
          </a:r>
        </a:p>
        <a:p>
          <a:r>
            <a:rPr lang="ru-RU" sz="1050" b="0" i="0" dirty="0"/>
            <a:t>–учащиеся, которые задания выполняют сами</a:t>
          </a:r>
          <a:r>
            <a:rPr lang="ru-RU" sz="1050" b="0" i="0" dirty="0" smtClean="0"/>
            <a:t>, используя предыдущий </a:t>
          </a:r>
          <a:r>
            <a:rPr lang="ru-RU" sz="1050" b="0" i="0" dirty="0"/>
            <a:t>опыт</a:t>
          </a:r>
          <a:r>
            <a:rPr lang="ru-RU" sz="900" b="0" i="0" dirty="0"/>
            <a:t>.</a:t>
          </a:r>
          <a:endParaRPr lang="ru-RU" sz="900" dirty="0"/>
        </a:p>
      </dgm:t>
    </dgm:pt>
    <dgm:pt modelId="{628C326F-22BA-4FB9-934E-2120D3757E75}" type="parTrans" cxnId="{4B7F1A88-2F6B-4763-9842-1B135A4E58B9}">
      <dgm:prSet/>
      <dgm:spPr/>
      <dgm:t>
        <a:bodyPr/>
        <a:lstStyle/>
        <a:p>
          <a:endParaRPr lang="ru-RU"/>
        </a:p>
      </dgm:t>
    </dgm:pt>
    <dgm:pt modelId="{81EEFC33-6841-47A9-9418-EB6427B55C5C}" type="sibTrans" cxnId="{4B7F1A88-2F6B-4763-9842-1B135A4E58B9}">
      <dgm:prSet/>
      <dgm:spPr/>
      <dgm:t>
        <a:bodyPr/>
        <a:lstStyle/>
        <a:p>
          <a:endParaRPr lang="ru-RU"/>
        </a:p>
      </dgm:t>
    </dgm:pt>
    <dgm:pt modelId="{203C25FF-4A4D-4C4C-9F63-29DFF9AD44B9}">
      <dgm:prSet custT="1"/>
      <dgm:spPr/>
      <dgm:t>
        <a:bodyPr/>
        <a:lstStyle/>
        <a:p>
          <a:r>
            <a:rPr lang="ru-RU" sz="1000" b="1" i="0" dirty="0">
              <a:solidFill>
                <a:srgbClr val="FF0000"/>
              </a:solidFill>
            </a:rPr>
            <a:t>2 группа</a:t>
          </a:r>
        </a:p>
        <a:p>
          <a:r>
            <a:rPr lang="ru-RU" sz="700" b="0" i="0" dirty="0"/>
            <a:t> </a:t>
          </a:r>
          <a:r>
            <a:rPr lang="ru-RU" sz="900" b="0" i="0" dirty="0"/>
            <a:t>– учащиеся</a:t>
          </a:r>
          <a:r>
            <a:rPr lang="ru-RU" sz="900" b="0" i="0" dirty="0" smtClean="0"/>
            <a:t>, которые </a:t>
          </a:r>
          <a:r>
            <a:rPr lang="ru-RU" sz="900" b="0" i="0" dirty="0"/>
            <a:t>допускают в заданиях </a:t>
          </a:r>
          <a:r>
            <a:rPr lang="ru-RU" sz="1050" b="0" i="0" dirty="0"/>
            <a:t>ошибки</a:t>
          </a:r>
          <a:r>
            <a:rPr lang="ru-RU" sz="900" b="0" i="0" dirty="0"/>
            <a:t> и нуждаются в помощи при работе.</a:t>
          </a:r>
          <a:endParaRPr lang="ru-RU" sz="900" dirty="0"/>
        </a:p>
      </dgm:t>
    </dgm:pt>
    <dgm:pt modelId="{9618A159-7A45-4F36-9AE8-8A183CAA268A}" type="parTrans" cxnId="{8001B399-BE4A-40C4-AB8B-C33BA4967580}">
      <dgm:prSet/>
      <dgm:spPr/>
      <dgm:t>
        <a:bodyPr/>
        <a:lstStyle/>
        <a:p>
          <a:endParaRPr lang="ru-RU"/>
        </a:p>
      </dgm:t>
    </dgm:pt>
    <dgm:pt modelId="{B86F238F-F60D-4C1B-BECC-A3D13E0B8DBD}" type="sibTrans" cxnId="{8001B399-BE4A-40C4-AB8B-C33BA4967580}">
      <dgm:prSet/>
      <dgm:spPr/>
      <dgm:t>
        <a:bodyPr/>
        <a:lstStyle/>
        <a:p>
          <a:endParaRPr lang="ru-RU"/>
        </a:p>
      </dgm:t>
    </dgm:pt>
    <dgm:pt modelId="{43A90E50-22F7-4260-A5FC-9C7019486F52}">
      <dgm:prSet custT="1"/>
      <dgm:spPr/>
      <dgm:t>
        <a:bodyPr/>
        <a:lstStyle/>
        <a:p>
          <a:r>
            <a:rPr lang="ru-RU" sz="1100" b="1" i="0" dirty="0">
              <a:solidFill>
                <a:srgbClr val="FF0000"/>
              </a:solidFill>
            </a:rPr>
            <a:t>4 группа</a:t>
          </a:r>
        </a:p>
        <a:p>
          <a:r>
            <a:rPr lang="ru-RU" sz="1100" b="0" i="0" dirty="0"/>
            <a:t> </a:t>
          </a:r>
          <a:r>
            <a:rPr lang="ru-RU" sz="1050" b="0" i="0" dirty="0"/>
            <a:t>–учащиеся, которые плохо поддаются обучению</a:t>
          </a:r>
          <a:endParaRPr lang="ru-RU" sz="1050" dirty="0"/>
        </a:p>
      </dgm:t>
    </dgm:pt>
    <dgm:pt modelId="{43B0E6A7-6BA9-46B5-8426-B5857927B345}" type="parTrans" cxnId="{2F10ADD3-B233-4374-8C15-7EAC0955337A}">
      <dgm:prSet/>
      <dgm:spPr/>
      <dgm:t>
        <a:bodyPr/>
        <a:lstStyle/>
        <a:p>
          <a:endParaRPr lang="ru-RU"/>
        </a:p>
      </dgm:t>
    </dgm:pt>
    <dgm:pt modelId="{DBCA6878-BCBB-4146-B658-8A9E4EE306EA}" type="sibTrans" cxnId="{2F10ADD3-B233-4374-8C15-7EAC0955337A}">
      <dgm:prSet/>
      <dgm:spPr/>
      <dgm:t>
        <a:bodyPr/>
        <a:lstStyle/>
        <a:p>
          <a:endParaRPr lang="ru-RU"/>
        </a:p>
      </dgm:t>
    </dgm:pt>
    <dgm:pt modelId="{C94BE0D9-96FE-4889-8AD8-3A306B0337D8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C000"/>
              </a:solidFill>
            </a:rPr>
            <a:t>Дифференцированные </a:t>
          </a:r>
          <a:r>
            <a:rPr lang="ru-RU" sz="1600" b="1" dirty="0">
              <a:solidFill>
                <a:srgbClr val="FFC000"/>
              </a:solidFill>
            </a:rPr>
            <a:t>группы учащихся </a:t>
          </a:r>
        </a:p>
        <a:p>
          <a:r>
            <a:rPr lang="ru-RU" sz="1600" b="1" dirty="0">
              <a:solidFill>
                <a:srgbClr val="FFC000"/>
              </a:solidFill>
            </a:rPr>
            <a:t>школы </a:t>
          </a:r>
          <a:r>
            <a:rPr lang="en-US" sz="1600" b="1" dirty="0">
              <a:solidFill>
                <a:srgbClr val="FFC000"/>
              </a:solidFill>
            </a:rPr>
            <a:t>VIII </a:t>
          </a:r>
          <a:r>
            <a:rPr lang="ru-RU" sz="1600" b="1" dirty="0">
              <a:solidFill>
                <a:srgbClr val="FFC000"/>
              </a:solidFill>
            </a:rPr>
            <a:t>вида </a:t>
          </a:r>
        </a:p>
        <a:p>
          <a:r>
            <a:rPr lang="ru-RU" sz="1600" b="1" dirty="0">
              <a:solidFill>
                <a:srgbClr val="FFC000"/>
              </a:solidFill>
            </a:rPr>
            <a:t>(по Павловой Н.П.)</a:t>
          </a:r>
        </a:p>
      </dgm:t>
    </dgm:pt>
    <dgm:pt modelId="{94B94C52-0033-4C47-99C9-0F6180720027}" type="sibTrans" cxnId="{7AE69CC0-F2AC-465F-9B6C-BB57C6AB231B}">
      <dgm:prSet/>
      <dgm:spPr/>
      <dgm:t>
        <a:bodyPr/>
        <a:lstStyle/>
        <a:p>
          <a:endParaRPr lang="ru-RU"/>
        </a:p>
      </dgm:t>
    </dgm:pt>
    <dgm:pt modelId="{7ACEAE78-A85E-486D-95B0-849D5BA20C8D}" type="parTrans" cxnId="{7AE69CC0-F2AC-465F-9B6C-BB57C6AB231B}">
      <dgm:prSet/>
      <dgm:spPr/>
      <dgm:t>
        <a:bodyPr/>
        <a:lstStyle/>
        <a:p>
          <a:endParaRPr lang="ru-RU"/>
        </a:p>
      </dgm:t>
    </dgm:pt>
    <dgm:pt modelId="{AC42086F-F24F-4F2F-8DA1-E2D3FF23FAF7}">
      <dgm:prSet custT="1"/>
      <dgm:spPr/>
      <dgm:t>
        <a:bodyPr/>
        <a:lstStyle/>
        <a:p>
          <a:r>
            <a:rPr lang="ru-RU" sz="1000" b="1" dirty="0">
              <a:solidFill>
                <a:srgbClr val="FF0000"/>
              </a:solidFill>
            </a:rPr>
            <a:t>З группа</a:t>
          </a:r>
        </a:p>
        <a:p>
          <a:r>
            <a:rPr lang="ru-RU" sz="1000" b="1" dirty="0"/>
            <a:t>-</a:t>
          </a:r>
          <a:r>
            <a:rPr lang="ru-RU" sz="1000" b="0" dirty="0"/>
            <a:t>учащиеся, которые задания усваивают с трудом, ошибки не видят, плохо осознают учебный материал</a:t>
          </a:r>
          <a:endParaRPr lang="ru-RU" sz="1000" b="1" dirty="0"/>
        </a:p>
      </dgm:t>
    </dgm:pt>
    <dgm:pt modelId="{140298DC-E96E-4C34-9446-E1200C167F30}" type="parTrans" cxnId="{835CBE9D-CA56-4AC1-A59B-4DFEA8B71BCF}">
      <dgm:prSet/>
      <dgm:spPr/>
      <dgm:t>
        <a:bodyPr/>
        <a:lstStyle/>
        <a:p>
          <a:endParaRPr lang="ru-RU"/>
        </a:p>
      </dgm:t>
    </dgm:pt>
    <dgm:pt modelId="{CE35C1B6-3ECF-4291-8BC7-CA5FDB40B7A6}" type="sibTrans" cxnId="{835CBE9D-CA56-4AC1-A59B-4DFEA8B71BCF}">
      <dgm:prSet/>
      <dgm:spPr/>
      <dgm:t>
        <a:bodyPr/>
        <a:lstStyle/>
        <a:p>
          <a:endParaRPr lang="ru-RU"/>
        </a:p>
      </dgm:t>
    </dgm:pt>
    <dgm:pt modelId="{EE067E70-4136-4302-A898-E9E3C7C24551}" type="pres">
      <dgm:prSet presAssocID="{9E66A0FE-07D5-40BA-9847-3FA009DD611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D6E457-E34B-4042-8AE1-704C25F9E547}" type="pres">
      <dgm:prSet presAssocID="{C94BE0D9-96FE-4889-8AD8-3A306B0337D8}" presName="root1" presStyleCnt="0"/>
      <dgm:spPr/>
      <dgm:t>
        <a:bodyPr/>
        <a:lstStyle/>
        <a:p>
          <a:endParaRPr lang="ru-RU"/>
        </a:p>
      </dgm:t>
    </dgm:pt>
    <dgm:pt modelId="{FB146B57-1028-4F1F-9C3B-5B9B2C4A6E73}" type="pres">
      <dgm:prSet presAssocID="{C94BE0D9-96FE-4889-8AD8-3A306B0337D8}" presName="LevelOneTextNode" presStyleLbl="node0" presStyleIdx="0" presStyleCnt="1" custScaleX="259374" custScaleY="2593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C6A294-B1FF-477E-8CAA-BC679C51783F}" type="pres">
      <dgm:prSet presAssocID="{C94BE0D9-96FE-4889-8AD8-3A306B0337D8}" presName="level2hierChild" presStyleCnt="0"/>
      <dgm:spPr/>
      <dgm:t>
        <a:bodyPr/>
        <a:lstStyle/>
        <a:p>
          <a:endParaRPr lang="ru-RU"/>
        </a:p>
      </dgm:t>
    </dgm:pt>
    <dgm:pt modelId="{F3804416-CC8E-409C-8EBD-667C54BF7B41}" type="pres">
      <dgm:prSet presAssocID="{628C326F-22BA-4FB9-934E-2120D3757E75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DDD3DCEC-E5E4-4575-82B0-9335D54B2EE5}" type="pres">
      <dgm:prSet presAssocID="{628C326F-22BA-4FB9-934E-2120D3757E75}" presName="connTx" presStyleLbl="parChTrans1D2" presStyleIdx="0" presStyleCnt="4"/>
      <dgm:spPr/>
      <dgm:t>
        <a:bodyPr/>
        <a:lstStyle/>
        <a:p>
          <a:endParaRPr lang="ru-RU"/>
        </a:p>
      </dgm:t>
    </dgm:pt>
    <dgm:pt modelId="{FF0B249F-E0E1-41DB-ADA1-A65E28F83DE0}" type="pres">
      <dgm:prSet presAssocID="{74B68C9C-31E5-4F7C-89E2-3839961D6E16}" presName="root2" presStyleCnt="0"/>
      <dgm:spPr/>
      <dgm:t>
        <a:bodyPr/>
        <a:lstStyle/>
        <a:p>
          <a:endParaRPr lang="ru-RU"/>
        </a:p>
      </dgm:t>
    </dgm:pt>
    <dgm:pt modelId="{4E420245-E6AE-4916-B3B9-FDB993D9902B}" type="pres">
      <dgm:prSet presAssocID="{74B68C9C-31E5-4F7C-89E2-3839961D6E16}" presName="LevelTwoTextNode" presStyleLbl="node2" presStyleIdx="0" presStyleCnt="4" custLinFactNeighborX="815" custLinFactNeighborY="-1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D1D7DE-88D3-422C-908D-48DF304E685A}" type="pres">
      <dgm:prSet presAssocID="{74B68C9C-31E5-4F7C-89E2-3839961D6E16}" presName="level3hierChild" presStyleCnt="0"/>
      <dgm:spPr/>
      <dgm:t>
        <a:bodyPr/>
        <a:lstStyle/>
        <a:p>
          <a:endParaRPr lang="ru-RU"/>
        </a:p>
      </dgm:t>
    </dgm:pt>
    <dgm:pt modelId="{E919D538-1BC7-4B54-8F37-9620C0EE2DB6}" type="pres">
      <dgm:prSet presAssocID="{9618A159-7A45-4F36-9AE8-8A183CAA268A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0D5FD4A3-8EF8-47E9-8E10-928B2548946B}" type="pres">
      <dgm:prSet presAssocID="{9618A159-7A45-4F36-9AE8-8A183CAA268A}" presName="connTx" presStyleLbl="parChTrans1D2" presStyleIdx="1" presStyleCnt="4"/>
      <dgm:spPr/>
      <dgm:t>
        <a:bodyPr/>
        <a:lstStyle/>
        <a:p>
          <a:endParaRPr lang="ru-RU"/>
        </a:p>
      </dgm:t>
    </dgm:pt>
    <dgm:pt modelId="{1C808EC6-8F84-48B5-BF3F-E81563B48BEA}" type="pres">
      <dgm:prSet presAssocID="{203C25FF-4A4D-4C4C-9F63-29DFF9AD44B9}" presName="root2" presStyleCnt="0"/>
      <dgm:spPr/>
      <dgm:t>
        <a:bodyPr/>
        <a:lstStyle/>
        <a:p>
          <a:endParaRPr lang="ru-RU"/>
        </a:p>
      </dgm:t>
    </dgm:pt>
    <dgm:pt modelId="{B4C816AA-681D-4D34-80FC-02DA62094F86}" type="pres">
      <dgm:prSet presAssocID="{203C25FF-4A4D-4C4C-9F63-29DFF9AD44B9}" presName="LevelTwoTextNode" presStyleLbl="node2" presStyleIdx="1" presStyleCnt="4" custLinFactNeighborX="1631" custLinFactNeighborY="-40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67656C-4580-4C43-B3BC-8B0F0D50663E}" type="pres">
      <dgm:prSet presAssocID="{203C25FF-4A4D-4C4C-9F63-29DFF9AD44B9}" presName="level3hierChild" presStyleCnt="0"/>
      <dgm:spPr/>
      <dgm:t>
        <a:bodyPr/>
        <a:lstStyle/>
        <a:p>
          <a:endParaRPr lang="ru-RU"/>
        </a:p>
      </dgm:t>
    </dgm:pt>
    <dgm:pt modelId="{224B7799-D7B4-4787-8471-E0813EBD0830}" type="pres">
      <dgm:prSet presAssocID="{140298DC-E96E-4C34-9446-E1200C167F30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F264ED34-EFF5-4715-ACA5-44549CD4BBE7}" type="pres">
      <dgm:prSet presAssocID="{140298DC-E96E-4C34-9446-E1200C167F30}" presName="connTx" presStyleLbl="parChTrans1D2" presStyleIdx="2" presStyleCnt="4"/>
      <dgm:spPr/>
      <dgm:t>
        <a:bodyPr/>
        <a:lstStyle/>
        <a:p>
          <a:endParaRPr lang="ru-RU"/>
        </a:p>
      </dgm:t>
    </dgm:pt>
    <dgm:pt modelId="{B0399C74-A33A-4849-8066-0B1C5F4E8AC0}" type="pres">
      <dgm:prSet presAssocID="{AC42086F-F24F-4F2F-8DA1-E2D3FF23FAF7}" presName="root2" presStyleCnt="0"/>
      <dgm:spPr/>
      <dgm:t>
        <a:bodyPr/>
        <a:lstStyle/>
        <a:p>
          <a:endParaRPr lang="ru-RU"/>
        </a:p>
      </dgm:t>
    </dgm:pt>
    <dgm:pt modelId="{977E3D88-7495-4BAE-A140-4B1BA33EBA54}" type="pres">
      <dgm:prSet presAssocID="{AC42086F-F24F-4F2F-8DA1-E2D3FF23FAF7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7EACE3-DA8A-412F-BEA7-F7509B751638}" type="pres">
      <dgm:prSet presAssocID="{AC42086F-F24F-4F2F-8DA1-E2D3FF23FAF7}" presName="level3hierChild" presStyleCnt="0"/>
      <dgm:spPr/>
      <dgm:t>
        <a:bodyPr/>
        <a:lstStyle/>
        <a:p>
          <a:endParaRPr lang="ru-RU"/>
        </a:p>
      </dgm:t>
    </dgm:pt>
    <dgm:pt modelId="{066907D3-6F21-433B-A639-439C22F66B3A}" type="pres">
      <dgm:prSet presAssocID="{43B0E6A7-6BA9-46B5-8426-B5857927B345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FE1928E5-1BF9-417B-B86A-7F1F0082E64F}" type="pres">
      <dgm:prSet presAssocID="{43B0E6A7-6BA9-46B5-8426-B5857927B345}" presName="connTx" presStyleLbl="parChTrans1D2" presStyleIdx="3" presStyleCnt="4"/>
      <dgm:spPr/>
      <dgm:t>
        <a:bodyPr/>
        <a:lstStyle/>
        <a:p>
          <a:endParaRPr lang="ru-RU"/>
        </a:p>
      </dgm:t>
    </dgm:pt>
    <dgm:pt modelId="{D49E1D2E-455D-4B8A-B10C-424F0EC4CF24}" type="pres">
      <dgm:prSet presAssocID="{43A90E50-22F7-4260-A5FC-9C7019486F52}" presName="root2" presStyleCnt="0"/>
      <dgm:spPr/>
      <dgm:t>
        <a:bodyPr/>
        <a:lstStyle/>
        <a:p>
          <a:endParaRPr lang="ru-RU"/>
        </a:p>
      </dgm:t>
    </dgm:pt>
    <dgm:pt modelId="{82A983D0-3A49-4A10-BB6A-C9C31F7D740E}" type="pres">
      <dgm:prSet presAssocID="{43A90E50-22F7-4260-A5FC-9C7019486F52}" presName="LevelTwoTextNode" presStyleLbl="node2" presStyleIdx="3" presStyleCnt="4" custLinFactNeighborX="2038" custLinFactNeighborY="1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80FF77-633F-401A-8728-3DBD3A4AB16A}" type="pres">
      <dgm:prSet presAssocID="{43A90E50-22F7-4260-A5FC-9C7019486F52}" presName="level3hierChild" presStyleCnt="0"/>
      <dgm:spPr/>
      <dgm:t>
        <a:bodyPr/>
        <a:lstStyle/>
        <a:p>
          <a:endParaRPr lang="ru-RU"/>
        </a:p>
      </dgm:t>
    </dgm:pt>
  </dgm:ptLst>
  <dgm:cxnLst>
    <dgm:cxn modelId="{835CBE9D-CA56-4AC1-A59B-4DFEA8B71BCF}" srcId="{C94BE0D9-96FE-4889-8AD8-3A306B0337D8}" destId="{AC42086F-F24F-4F2F-8DA1-E2D3FF23FAF7}" srcOrd="2" destOrd="0" parTransId="{140298DC-E96E-4C34-9446-E1200C167F30}" sibTransId="{CE35C1B6-3ECF-4291-8BC7-CA5FDB40B7A6}"/>
    <dgm:cxn modelId="{7D1F9EF7-43CF-4FDF-A4BE-8B1954EFC5AC}" type="presOf" srcId="{140298DC-E96E-4C34-9446-E1200C167F30}" destId="{F264ED34-EFF5-4715-ACA5-44549CD4BBE7}" srcOrd="1" destOrd="0" presId="urn:microsoft.com/office/officeart/2005/8/layout/hierarchy2"/>
    <dgm:cxn modelId="{26788EEE-70E9-4BE0-9841-19C06FA6C5B8}" type="presOf" srcId="{43B0E6A7-6BA9-46B5-8426-B5857927B345}" destId="{066907D3-6F21-433B-A639-439C22F66B3A}" srcOrd="0" destOrd="0" presId="urn:microsoft.com/office/officeart/2005/8/layout/hierarchy2"/>
    <dgm:cxn modelId="{5B3244EC-5FE6-4F27-8491-8829F6FF20E4}" type="presOf" srcId="{140298DC-E96E-4C34-9446-E1200C167F30}" destId="{224B7799-D7B4-4787-8471-E0813EBD0830}" srcOrd="0" destOrd="0" presId="urn:microsoft.com/office/officeart/2005/8/layout/hierarchy2"/>
    <dgm:cxn modelId="{A7BD317A-518E-4444-9A61-ED8853368570}" type="presOf" srcId="{C94BE0D9-96FE-4889-8AD8-3A306B0337D8}" destId="{FB146B57-1028-4F1F-9C3B-5B9B2C4A6E73}" srcOrd="0" destOrd="0" presId="urn:microsoft.com/office/officeart/2005/8/layout/hierarchy2"/>
    <dgm:cxn modelId="{DDFB7461-32A7-4431-A1CE-68BA4EB96DD4}" type="presOf" srcId="{9618A159-7A45-4F36-9AE8-8A183CAA268A}" destId="{0D5FD4A3-8EF8-47E9-8E10-928B2548946B}" srcOrd="1" destOrd="0" presId="urn:microsoft.com/office/officeart/2005/8/layout/hierarchy2"/>
    <dgm:cxn modelId="{FD08DAC6-F4FE-4106-B0B4-63BCDC20EBC4}" type="presOf" srcId="{43A90E50-22F7-4260-A5FC-9C7019486F52}" destId="{82A983D0-3A49-4A10-BB6A-C9C31F7D740E}" srcOrd="0" destOrd="0" presId="urn:microsoft.com/office/officeart/2005/8/layout/hierarchy2"/>
    <dgm:cxn modelId="{2A47433F-2055-40A0-99E4-9B40DE70C5A8}" type="presOf" srcId="{628C326F-22BA-4FB9-934E-2120D3757E75}" destId="{DDD3DCEC-E5E4-4575-82B0-9335D54B2EE5}" srcOrd="1" destOrd="0" presId="urn:microsoft.com/office/officeart/2005/8/layout/hierarchy2"/>
    <dgm:cxn modelId="{7B9F3880-AABC-4E8A-A79D-0D89B20BFD2F}" type="presOf" srcId="{AC42086F-F24F-4F2F-8DA1-E2D3FF23FAF7}" destId="{977E3D88-7495-4BAE-A140-4B1BA33EBA54}" srcOrd="0" destOrd="0" presId="urn:microsoft.com/office/officeart/2005/8/layout/hierarchy2"/>
    <dgm:cxn modelId="{CA5FDCE3-AF51-47AB-A73C-9BD0D695B8A7}" type="presOf" srcId="{203C25FF-4A4D-4C4C-9F63-29DFF9AD44B9}" destId="{B4C816AA-681D-4D34-80FC-02DA62094F86}" srcOrd="0" destOrd="0" presId="urn:microsoft.com/office/officeart/2005/8/layout/hierarchy2"/>
    <dgm:cxn modelId="{2CBC9F68-6BE6-4501-9222-AADED33AC5DE}" type="presOf" srcId="{43B0E6A7-6BA9-46B5-8426-B5857927B345}" destId="{FE1928E5-1BF9-417B-B86A-7F1F0082E64F}" srcOrd="1" destOrd="0" presId="urn:microsoft.com/office/officeart/2005/8/layout/hierarchy2"/>
    <dgm:cxn modelId="{FD58D9E5-A5A8-4817-9B5E-8DCD9963E054}" type="presOf" srcId="{74B68C9C-31E5-4F7C-89E2-3839961D6E16}" destId="{4E420245-E6AE-4916-B3B9-FDB993D9902B}" srcOrd="0" destOrd="0" presId="urn:microsoft.com/office/officeart/2005/8/layout/hierarchy2"/>
    <dgm:cxn modelId="{2BB2C0A3-F52B-41E0-932D-9D1B0CC7D019}" type="presOf" srcId="{628C326F-22BA-4FB9-934E-2120D3757E75}" destId="{F3804416-CC8E-409C-8EBD-667C54BF7B41}" srcOrd="0" destOrd="0" presId="urn:microsoft.com/office/officeart/2005/8/layout/hierarchy2"/>
    <dgm:cxn modelId="{8001B399-BE4A-40C4-AB8B-C33BA4967580}" srcId="{C94BE0D9-96FE-4889-8AD8-3A306B0337D8}" destId="{203C25FF-4A4D-4C4C-9F63-29DFF9AD44B9}" srcOrd="1" destOrd="0" parTransId="{9618A159-7A45-4F36-9AE8-8A183CAA268A}" sibTransId="{B86F238F-F60D-4C1B-BECC-A3D13E0B8DBD}"/>
    <dgm:cxn modelId="{881F70B4-F65C-4244-AD3F-B2DF01F58DB6}" type="presOf" srcId="{9618A159-7A45-4F36-9AE8-8A183CAA268A}" destId="{E919D538-1BC7-4B54-8F37-9620C0EE2DB6}" srcOrd="0" destOrd="0" presId="urn:microsoft.com/office/officeart/2005/8/layout/hierarchy2"/>
    <dgm:cxn modelId="{2F10ADD3-B233-4374-8C15-7EAC0955337A}" srcId="{C94BE0D9-96FE-4889-8AD8-3A306B0337D8}" destId="{43A90E50-22F7-4260-A5FC-9C7019486F52}" srcOrd="3" destOrd="0" parTransId="{43B0E6A7-6BA9-46B5-8426-B5857927B345}" sibTransId="{DBCA6878-BCBB-4146-B658-8A9E4EE306EA}"/>
    <dgm:cxn modelId="{362B3283-FD46-4A04-9D8A-84B62E39912C}" type="presOf" srcId="{9E66A0FE-07D5-40BA-9847-3FA009DD6117}" destId="{EE067E70-4136-4302-A898-E9E3C7C24551}" srcOrd="0" destOrd="0" presId="urn:microsoft.com/office/officeart/2005/8/layout/hierarchy2"/>
    <dgm:cxn modelId="{4B7F1A88-2F6B-4763-9842-1B135A4E58B9}" srcId="{C94BE0D9-96FE-4889-8AD8-3A306B0337D8}" destId="{74B68C9C-31E5-4F7C-89E2-3839961D6E16}" srcOrd="0" destOrd="0" parTransId="{628C326F-22BA-4FB9-934E-2120D3757E75}" sibTransId="{81EEFC33-6841-47A9-9418-EB6427B55C5C}"/>
    <dgm:cxn modelId="{7AE69CC0-F2AC-465F-9B6C-BB57C6AB231B}" srcId="{9E66A0FE-07D5-40BA-9847-3FA009DD6117}" destId="{C94BE0D9-96FE-4889-8AD8-3A306B0337D8}" srcOrd="0" destOrd="0" parTransId="{7ACEAE78-A85E-486D-95B0-849D5BA20C8D}" sibTransId="{94B94C52-0033-4C47-99C9-0F6180720027}"/>
    <dgm:cxn modelId="{404306B0-1299-4952-833E-7CE5B426BE5F}" type="presParOf" srcId="{EE067E70-4136-4302-A898-E9E3C7C24551}" destId="{D0D6E457-E34B-4042-8AE1-704C25F9E547}" srcOrd="0" destOrd="0" presId="urn:microsoft.com/office/officeart/2005/8/layout/hierarchy2"/>
    <dgm:cxn modelId="{482E48D2-988C-4165-A62C-47FEDCF86BD6}" type="presParOf" srcId="{D0D6E457-E34B-4042-8AE1-704C25F9E547}" destId="{FB146B57-1028-4F1F-9C3B-5B9B2C4A6E73}" srcOrd="0" destOrd="0" presId="urn:microsoft.com/office/officeart/2005/8/layout/hierarchy2"/>
    <dgm:cxn modelId="{9F2FFEC5-1338-4D2C-A7E1-A1DDA650DA1E}" type="presParOf" srcId="{D0D6E457-E34B-4042-8AE1-704C25F9E547}" destId="{7AC6A294-B1FF-477E-8CAA-BC679C51783F}" srcOrd="1" destOrd="0" presId="urn:microsoft.com/office/officeart/2005/8/layout/hierarchy2"/>
    <dgm:cxn modelId="{C0838EAE-C2BB-4B40-8D69-8B29582CEC81}" type="presParOf" srcId="{7AC6A294-B1FF-477E-8CAA-BC679C51783F}" destId="{F3804416-CC8E-409C-8EBD-667C54BF7B41}" srcOrd="0" destOrd="0" presId="urn:microsoft.com/office/officeart/2005/8/layout/hierarchy2"/>
    <dgm:cxn modelId="{E8A3F45B-67E0-43E4-A321-F6F0DFE6CF1E}" type="presParOf" srcId="{F3804416-CC8E-409C-8EBD-667C54BF7B41}" destId="{DDD3DCEC-E5E4-4575-82B0-9335D54B2EE5}" srcOrd="0" destOrd="0" presId="urn:microsoft.com/office/officeart/2005/8/layout/hierarchy2"/>
    <dgm:cxn modelId="{272E2796-992E-460E-B394-C9871E3D66A9}" type="presParOf" srcId="{7AC6A294-B1FF-477E-8CAA-BC679C51783F}" destId="{FF0B249F-E0E1-41DB-ADA1-A65E28F83DE0}" srcOrd="1" destOrd="0" presId="urn:microsoft.com/office/officeart/2005/8/layout/hierarchy2"/>
    <dgm:cxn modelId="{7111FAA2-F2AA-4DB7-80AF-060A7CD9D180}" type="presParOf" srcId="{FF0B249F-E0E1-41DB-ADA1-A65E28F83DE0}" destId="{4E420245-E6AE-4916-B3B9-FDB993D9902B}" srcOrd="0" destOrd="0" presId="urn:microsoft.com/office/officeart/2005/8/layout/hierarchy2"/>
    <dgm:cxn modelId="{ACE696DB-99EE-40B2-8F62-7F36D0635E02}" type="presParOf" srcId="{FF0B249F-E0E1-41DB-ADA1-A65E28F83DE0}" destId="{B5D1D7DE-88D3-422C-908D-48DF304E685A}" srcOrd="1" destOrd="0" presId="urn:microsoft.com/office/officeart/2005/8/layout/hierarchy2"/>
    <dgm:cxn modelId="{CD7A057E-1F00-406B-801E-80641D737A2F}" type="presParOf" srcId="{7AC6A294-B1FF-477E-8CAA-BC679C51783F}" destId="{E919D538-1BC7-4B54-8F37-9620C0EE2DB6}" srcOrd="2" destOrd="0" presId="urn:microsoft.com/office/officeart/2005/8/layout/hierarchy2"/>
    <dgm:cxn modelId="{35A518CA-14AF-4089-87F7-DBE1792EACD2}" type="presParOf" srcId="{E919D538-1BC7-4B54-8F37-9620C0EE2DB6}" destId="{0D5FD4A3-8EF8-47E9-8E10-928B2548946B}" srcOrd="0" destOrd="0" presId="urn:microsoft.com/office/officeart/2005/8/layout/hierarchy2"/>
    <dgm:cxn modelId="{28107CF8-BD95-45C1-BB63-9676C1514310}" type="presParOf" srcId="{7AC6A294-B1FF-477E-8CAA-BC679C51783F}" destId="{1C808EC6-8F84-48B5-BF3F-E81563B48BEA}" srcOrd="3" destOrd="0" presId="urn:microsoft.com/office/officeart/2005/8/layout/hierarchy2"/>
    <dgm:cxn modelId="{D8C9F42D-42DB-45B0-9234-37C17F5F021B}" type="presParOf" srcId="{1C808EC6-8F84-48B5-BF3F-E81563B48BEA}" destId="{B4C816AA-681D-4D34-80FC-02DA62094F86}" srcOrd="0" destOrd="0" presId="urn:microsoft.com/office/officeart/2005/8/layout/hierarchy2"/>
    <dgm:cxn modelId="{62F88635-E3A9-460D-B746-0290FFABDDB3}" type="presParOf" srcId="{1C808EC6-8F84-48B5-BF3F-E81563B48BEA}" destId="{0D67656C-4580-4C43-B3BC-8B0F0D50663E}" srcOrd="1" destOrd="0" presId="urn:microsoft.com/office/officeart/2005/8/layout/hierarchy2"/>
    <dgm:cxn modelId="{472457CB-7C08-48E8-BD37-64AFCDC55FA0}" type="presParOf" srcId="{7AC6A294-B1FF-477E-8CAA-BC679C51783F}" destId="{224B7799-D7B4-4787-8471-E0813EBD0830}" srcOrd="4" destOrd="0" presId="urn:microsoft.com/office/officeart/2005/8/layout/hierarchy2"/>
    <dgm:cxn modelId="{5EFDD66B-C338-4FA1-B395-CD244EA54514}" type="presParOf" srcId="{224B7799-D7B4-4787-8471-E0813EBD0830}" destId="{F264ED34-EFF5-4715-ACA5-44549CD4BBE7}" srcOrd="0" destOrd="0" presId="urn:microsoft.com/office/officeart/2005/8/layout/hierarchy2"/>
    <dgm:cxn modelId="{78FABACA-7927-48F9-907F-47DA4E1C13F6}" type="presParOf" srcId="{7AC6A294-B1FF-477E-8CAA-BC679C51783F}" destId="{B0399C74-A33A-4849-8066-0B1C5F4E8AC0}" srcOrd="5" destOrd="0" presId="urn:microsoft.com/office/officeart/2005/8/layout/hierarchy2"/>
    <dgm:cxn modelId="{32659603-2C89-4C04-AF2D-1EE8D5934A6E}" type="presParOf" srcId="{B0399C74-A33A-4849-8066-0B1C5F4E8AC0}" destId="{977E3D88-7495-4BAE-A140-4B1BA33EBA54}" srcOrd="0" destOrd="0" presId="urn:microsoft.com/office/officeart/2005/8/layout/hierarchy2"/>
    <dgm:cxn modelId="{D9971E23-43C2-4E5C-9B92-A04FA6A58931}" type="presParOf" srcId="{B0399C74-A33A-4849-8066-0B1C5F4E8AC0}" destId="{5A7EACE3-DA8A-412F-BEA7-F7509B751638}" srcOrd="1" destOrd="0" presId="urn:microsoft.com/office/officeart/2005/8/layout/hierarchy2"/>
    <dgm:cxn modelId="{E2E093D5-A87C-4DF0-B298-169760EAFB55}" type="presParOf" srcId="{7AC6A294-B1FF-477E-8CAA-BC679C51783F}" destId="{066907D3-6F21-433B-A639-439C22F66B3A}" srcOrd="6" destOrd="0" presId="urn:microsoft.com/office/officeart/2005/8/layout/hierarchy2"/>
    <dgm:cxn modelId="{F32F9B14-AEE3-4951-9801-CCC612426E05}" type="presParOf" srcId="{066907D3-6F21-433B-A639-439C22F66B3A}" destId="{FE1928E5-1BF9-417B-B86A-7F1F0082E64F}" srcOrd="0" destOrd="0" presId="urn:microsoft.com/office/officeart/2005/8/layout/hierarchy2"/>
    <dgm:cxn modelId="{A2A145A8-080C-4410-B1C2-AB7C9263C850}" type="presParOf" srcId="{7AC6A294-B1FF-477E-8CAA-BC679C51783F}" destId="{D49E1D2E-455D-4B8A-B10C-424F0EC4CF24}" srcOrd="7" destOrd="0" presId="urn:microsoft.com/office/officeart/2005/8/layout/hierarchy2"/>
    <dgm:cxn modelId="{62053A75-8683-457C-9C67-331958EF8B13}" type="presParOf" srcId="{D49E1D2E-455D-4B8A-B10C-424F0EC4CF24}" destId="{82A983D0-3A49-4A10-BB6A-C9C31F7D740E}" srcOrd="0" destOrd="0" presId="urn:microsoft.com/office/officeart/2005/8/layout/hierarchy2"/>
    <dgm:cxn modelId="{D1D9989C-2A06-4076-BEB8-09810EAB152C}" type="presParOf" srcId="{D49E1D2E-455D-4B8A-B10C-424F0EC4CF24}" destId="{A180FF77-633F-401A-8728-3DBD3A4AB16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470025"/>
          </a:xfrm>
        </p:spPr>
        <p:txBody>
          <a:bodyPr/>
          <a:lstStyle>
            <a:lvl1pPr>
              <a:defRPr b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7920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1915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057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6704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408712" cy="1143000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6231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8078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260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09.10.2022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8905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09.10.2022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0526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09.10.2022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5978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6819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0018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64087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00808"/>
            <a:ext cx="8229600" cy="442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4D1A2-B487-4A5E-80E6-A7733106126D}" type="datetimeFigureOut">
              <a:rPr lang="ru-RU" smtClean="0"/>
              <a:t>09.10.2022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3988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204864"/>
            <a:ext cx="7772400" cy="20882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Целесообразность применения дифференциации на каждом этапе урока.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6093296"/>
            <a:ext cx="3376464" cy="504055"/>
          </a:xfrm>
        </p:spPr>
        <p:txBody>
          <a:bodyPr>
            <a:noAutofit/>
          </a:bodyPr>
          <a:lstStyle/>
          <a:p>
            <a:r>
              <a:rPr lang="ru-RU" sz="9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Подготовила: </a:t>
            </a:r>
            <a:r>
              <a:rPr lang="ru-RU" sz="9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Минкина М.Ю. </a:t>
            </a:r>
          </a:p>
          <a:p>
            <a:r>
              <a:rPr lang="ru-RU" sz="9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учитель </a:t>
            </a:r>
            <a:r>
              <a:rPr lang="ru-RU" sz="9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надомного </a:t>
            </a:r>
            <a:r>
              <a:rPr lang="ru-RU" sz="9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обучения</a:t>
            </a:r>
          </a:p>
          <a:p>
            <a:r>
              <a:rPr lang="ru-RU" sz="9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МБОУ «Школа-интернат№1»</a:t>
            </a:r>
          </a:p>
          <a:p>
            <a:r>
              <a:rPr lang="ru-RU" sz="900" dirty="0" err="1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Г.о</a:t>
            </a:r>
            <a:r>
              <a:rPr lang="ru-RU" sz="9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. Электросталь</a:t>
            </a:r>
            <a:endParaRPr lang="ru-RU" sz="90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43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Э</a:t>
            </a:r>
            <a:r>
              <a:rPr lang="ru-RU" sz="3200" b="1" dirty="0" smtClean="0">
                <a:solidFill>
                  <a:srgbClr val="002060"/>
                </a:solidFill>
              </a:rPr>
              <a:t>тап объяснение </a:t>
            </a:r>
            <a:r>
              <a:rPr lang="ru-RU" sz="3200" b="1" dirty="0">
                <a:solidFill>
                  <a:srgbClr val="002060"/>
                </a:solidFill>
              </a:rPr>
              <a:t>нового </a:t>
            </a:r>
            <a:r>
              <a:rPr lang="ru-RU" sz="3200" b="1" dirty="0" smtClean="0">
                <a:solidFill>
                  <a:srgbClr val="002060"/>
                </a:solidFill>
              </a:rPr>
              <a:t>материала.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630869"/>
            <a:ext cx="878497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Целесообразно проводить </a:t>
            </a:r>
            <a:r>
              <a:rPr lang="ru-RU" dirty="0">
                <a:solidFill>
                  <a:srgbClr val="002060"/>
                </a:solidFill>
              </a:rPr>
              <a:t>более тщательную подготовку к усвоению нового материала именно с теми детьми, которые в этом нуждаются. П</a:t>
            </a:r>
            <a:r>
              <a:rPr lang="ru-RU" dirty="0" smtClean="0">
                <a:solidFill>
                  <a:srgbClr val="002060"/>
                </a:solidFill>
              </a:rPr>
              <a:t>ри </a:t>
            </a:r>
            <a:r>
              <a:rPr lang="ru-RU" dirty="0">
                <a:solidFill>
                  <a:srgbClr val="002060"/>
                </a:solidFill>
              </a:rPr>
              <a:t>объяснении </a:t>
            </a:r>
            <a:r>
              <a:rPr lang="ru-RU" b="1" dirty="0">
                <a:solidFill>
                  <a:srgbClr val="002060"/>
                </a:solidFill>
              </a:rPr>
              <a:t>нового материала</a:t>
            </a:r>
            <a:r>
              <a:rPr lang="ru-RU" dirty="0">
                <a:solidFill>
                  <a:srgbClr val="002060"/>
                </a:solidFill>
              </a:rPr>
              <a:t> применять троекратное объяснение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Рационально использовать такой </a:t>
            </a:r>
            <a:r>
              <a:rPr lang="ru-RU" dirty="0">
                <a:solidFill>
                  <a:srgbClr val="002060"/>
                </a:solidFill>
              </a:rPr>
              <a:t>приём</a:t>
            </a:r>
            <a:r>
              <a:rPr lang="ru-RU" dirty="0" smtClean="0">
                <a:solidFill>
                  <a:srgbClr val="002060"/>
                </a:solidFill>
              </a:rPr>
              <a:t>: после объяснения нового материала для детей  </a:t>
            </a:r>
            <a:r>
              <a:rPr lang="ru-RU" dirty="0">
                <a:solidFill>
                  <a:srgbClr val="002060"/>
                </a:solidFill>
              </a:rPr>
              <a:t>с </a:t>
            </a:r>
            <a:r>
              <a:rPr lang="ru-RU" dirty="0" smtClean="0">
                <a:solidFill>
                  <a:srgbClr val="002060"/>
                </a:solidFill>
              </a:rPr>
              <a:t>нормальным </a:t>
            </a:r>
            <a:r>
              <a:rPr lang="ru-RU" dirty="0">
                <a:solidFill>
                  <a:srgbClr val="002060"/>
                </a:solidFill>
              </a:rPr>
              <a:t>уровнем усвоения и  познавательными </a:t>
            </a:r>
            <a:r>
              <a:rPr lang="ru-RU" dirty="0" smtClean="0">
                <a:solidFill>
                  <a:srgbClr val="002060"/>
                </a:solidFill>
              </a:rPr>
              <a:t>способностями проводить </a:t>
            </a:r>
            <a:r>
              <a:rPr lang="ru-RU" dirty="0">
                <a:solidFill>
                  <a:srgbClr val="002060"/>
                </a:solidFill>
              </a:rPr>
              <a:t>объяснение того же материала более развёрнуто </a:t>
            </a:r>
            <a:r>
              <a:rPr lang="ru-RU" dirty="0" smtClean="0">
                <a:solidFill>
                  <a:srgbClr val="002060"/>
                </a:solidFill>
              </a:rPr>
              <a:t>для детей с низкой успеваемостью, плохо усваивающих материал, нуждающихся в  помощи.</a:t>
            </a:r>
            <a:endParaRPr lang="ru-RU" dirty="0">
              <a:solidFill>
                <a:srgbClr val="002060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Во </a:t>
            </a:r>
            <a:r>
              <a:rPr lang="ru-RU" dirty="0">
                <a:solidFill>
                  <a:srgbClr val="002060"/>
                </a:solidFill>
              </a:rPr>
              <a:t>время объяснения нового материала </a:t>
            </a:r>
            <a:r>
              <a:rPr lang="ru-RU" dirty="0" smtClean="0">
                <a:solidFill>
                  <a:srgbClr val="002060"/>
                </a:solidFill>
              </a:rPr>
              <a:t>учитывать </a:t>
            </a:r>
            <a:r>
              <a:rPr lang="ru-RU" dirty="0">
                <a:solidFill>
                  <a:srgbClr val="002060"/>
                </a:solidFill>
              </a:rPr>
              <a:t>психофизиологические особенности учеников: задавать дополнительные вопросы </a:t>
            </a:r>
            <a:r>
              <a:rPr lang="ru-RU" dirty="0" smtClean="0">
                <a:solidFill>
                  <a:srgbClr val="002060"/>
                </a:solidFill>
              </a:rPr>
              <a:t>ученикам, которые испытывают трудности, плохо усваивают учебный материал. </a:t>
            </a:r>
          </a:p>
          <a:p>
            <a:pPr lvl="0"/>
            <a:r>
              <a:rPr lang="ru-RU" b="1" dirty="0" smtClean="0">
                <a:solidFill>
                  <a:srgbClr val="C00000"/>
                </a:solidFill>
              </a:rPr>
              <a:t>Минусы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Очевидна ограниченность возможности применения дифференцированного подхода на этапе изложения новых знаний (невозможно учесть пробелы в знаниях в любой момент объяснения, не всегда можно зафиксировать тот миг, в который ученик отвлёкся, что-то упустил</a:t>
            </a:r>
            <a:r>
              <a:rPr lang="ru-RU" dirty="0" smtClean="0">
                <a:solidFill>
                  <a:srgbClr val="002060"/>
                </a:solidFill>
              </a:rPr>
              <a:t>).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8132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6408712" cy="106613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3600" b="1" dirty="0" smtClean="0">
                <a:solidFill>
                  <a:srgbClr val="002060"/>
                </a:solidFill>
              </a:rPr>
              <a:t>Этап закрепления изученного материала</a:t>
            </a:r>
            <a:r>
              <a:rPr lang="ru-RU" sz="3600" dirty="0"/>
              <a:t/>
            </a:r>
            <a:br>
              <a:rPr lang="ru-RU" sz="3600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988840"/>
            <a:ext cx="86409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Наиболее </a:t>
            </a:r>
            <a:r>
              <a:rPr lang="ru-RU" sz="2000" dirty="0">
                <a:solidFill>
                  <a:srgbClr val="002060"/>
                </a:solidFill>
              </a:rPr>
              <a:t>типичные приёмы и виды дифференцированных заданий.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</a:rPr>
              <a:t>Готовить 2-3 варианта заданий, </a:t>
            </a:r>
            <a:r>
              <a:rPr lang="ru-RU" sz="2000" dirty="0" smtClean="0">
                <a:solidFill>
                  <a:srgbClr val="002060"/>
                </a:solidFill>
              </a:rPr>
              <a:t>заранее продумывать задания для каждой группы учеников.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Отдельным </a:t>
            </a:r>
            <a:r>
              <a:rPr lang="ru-RU" sz="2000" dirty="0">
                <a:solidFill>
                  <a:srgbClr val="002060"/>
                </a:solidFill>
              </a:rPr>
              <a:t>группам разъяснять возможные затруднения с целью предотвращения </a:t>
            </a:r>
            <a:r>
              <a:rPr lang="ru-RU" sz="2000" dirty="0" smtClean="0">
                <a:solidFill>
                  <a:srgbClr val="002060"/>
                </a:solidFill>
              </a:rPr>
              <a:t>ошибок.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Наиболее </a:t>
            </a:r>
            <a:r>
              <a:rPr lang="ru-RU" sz="2000" dirty="0">
                <a:solidFill>
                  <a:srgbClr val="002060"/>
                </a:solidFill>
              </a:rPr>
              <a:t>удобным </a:t>
            </a:r>
            <a:r>
              <a:rPr lang="ru-RU" sz="2000" dirty="0" smtClean="0">
                <a:solidFill>
                  <a:srgbClr val="002060"/>
                </a:solidFill>
              </a:rPr>
              <a:t>здесь будут задания </a:t>
            </a:r>
            <a:r>
              <a:rPr lang="ru-RU" sz="2000" dirty="0">
                <a:solidFill>
                  <a:srgbClr val="002060"/>
                </a:solidFill>
              </a:rPr>
              <a:t>в форме индивидуальных карточек, которые подобраны в соответствии </a:t>
            </a:r>
            <a:r>
              <a:rPr lang="ru-RU" sz="2000" dirty="0" smtClean="0">
                <a:solidFill>
                  <a:srgbClr val="002060"/>
                </a:solidFill>
              </a:rPr>
              <a:t>с  программой </a:t>
            </a:r>
            <a:r>
              <a:rPr lang="ru-RU" sz="2000" dirty="0">
                <a:solidFill>
                  <a:srgbClr val="002060"/>
                </a:solidFill>
              </a:rPr>
              <a:t>и различны по трудности и характеру.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Наиболее слабым </a:t>
            </a:r>
            <a:r>
              <a:rPr lang="ru-RU" sz="2000" dirty="0">
                <a:solidFill>
                  <a:srgbClr val="002060"/>
                </a:solidFill>
              </a:rPr>
              <a:t>учащимся для </a:t>
            </a:r>
            <a:r>
              <a:rPr lang="ru-RU" sz="2000" dirty="0" smtClean="0">
                <a:solidFill>
                  <a:srgbClr val="002060"/>
                </a:solidFill>
              </a:rPr>
              <a:t>работы необходимо предлагать </a:t>
            </a:r>
            <a:r>
              <a:rPr lang="ru-RU" sz="2000" dirty="0">
                <a:solidFill>
                  <a:srgbClr val="002060"/>
                </a:solidFill>
              </a:rPr>
              <a:t>облегчённые карточки-задания.</a:t>
            </a:r>
          </a:p>
        </p:txBody>
      </p:sp>
    </p:spTree>
    <p:extLst>
      <p:ext uri="{BB962C8B-B14F-4D97-AF65-F5344CB8AC3E}">
        <p14:creationId xmlns:p14="http://schemas.microsoft.com/office/powerpoint/2010/main" val="254509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Этап повторение </a:t>
            </a:r>
            <a:r>
              <a:rPr lang="ru-RU" sz="3200" b="1" dirty="0"/>
              <a:t>и систематизация изученного материала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997839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слабых </a:t>
            </a:r>
            <a:r>
              <a:rPr lang="ru-RU" dirty="0" smtClean="0">
                <a:solidFill>
                  <a:srgbClr val="002060"/>
                </a:solidFill>
              </a:rPr>
              <a:t>учащихся </a:t>
            </a:r>
            <a:r>
              <a:rPr lang="ru-RU" dirty="0">
                <a:solidFill>
                  <a:srgbClr val="002060"/>
                </a:solidFill>
              </a:rPr>
              <a:t>предлагать задания с указаниями, разъяснениями, которые способствуют усвоению изучаемого материала, а </a:t>
            </a:r>
            <a:r>
              <a:rPr lang="ru-RU" dirty="0" smtClean="0">
                <a:solidFill>
                  <a:srgbClr val="002060"/>
                </a:solidFill>
              </a:rPr>
              <a:t>для учащихся с нормальным уровнем усвоения - </a:t>
            </a:r>
            <a:r>
              <a:rPr lang="ru-RU" dirty="0">
                <a:solidFill>
                  <a:srgbClr val="002060"/>
                </a:solidFill>
              </a:rPr>
              <a:t>задания, заставляющие думать, размышлять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32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332656"/>
            <a:ext cx="6408712" cy="93610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Этап проверки и оценки знаний и умений.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997838"/>
            <a:ext cx="871296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</a:rPr>
              <a:t>Здесь важно чётко </a:t>
            </a:r>
            <a:r>
              <a:rPr lang="ru-RU" sz="2000" dirty="0" smtClean="0">
                <a:solidFill>
                  <a:srgbClr val="002060"/>
                </a:solidFill>
              </a:rPr>
              <a:t>выяснить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уровень  усвоения  </a:t>
            </a:r>
            <a:r>
              <a:rPr lang="ru-RU" sz="2000" dirty="0">
                <a:solidFill>
                  <a:srgbClr val="002060"/>
                </a:solidFill>
              </a:rPr>
              <a:t>каждым учеником </a:t>
            </a:r>
            <a:r>
              <a:rPr lang="ru-RU" sz="2000" dirty="0" smtClean="0">
                <a:solidFill>
                  <a:srgbClr val="002060"/>
                </a:solidFill>
              </a:rPr>
              <a:t>одного </a:t>
            </a:r>
            <a:r>
              <a:rPr lang="ru-RU" sz="2000" dirty="0">
                <a:solidFill>
                  <a:srgbClr val="002060"/>
                </a:solidFill>
              </a:rPr>
              <a:t>и </a:t>
            </a:r>
            <a:r>
              <a:rPr lang="ru-RU" sz="2000" dirty="0" smtClean="0">
                <a:solidFill>
                  <a:srgbClr val="002060"/>
                </a:solidFill>
              </a:rPr>
              <a:t>того </a:t>
            </a:r>
            <a:r>
              <a:rPr lang="ru-RU" sz="2000" dirty="0">
                <a:solidFill>
                  <a:srgbClr val="002060"/>
                </a:solidFill>
              </a:rPr>
              <a:t>же </a:t>
            </a:r>
            <a:r>
              <a:rPr lang="ru-RU" sz="2000" dirty="0" smtClean="0">
                <a:solidFill>
                  <a:srgbClr val="002060"/>
                </a:solidFill>
              </a:rPr>
              <a:t>знания, умения.</a:t>
            </a:r>
            <a:endParaRPr lang="ru-RU" sz="2000" dirty="0">
              <a:solidFill>
                <a:srgbClr val="00206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При</a:t>
            </a:r>
            <a:r>
              <a:rPr lang="ru-RU" sz="2000" dirty="0">
                <a:solidFill>
                  <a:srgbClr val="002060"/>
                </a:solidFill>
              </a:rPr>
              <a:t> </a:t>
            </a:r>
            <a:r>
              <a:rPr lang="ru-RU" sz="2000" dirty="0" smtClean="0">
                <a:solidFill>
                  <a:srgbClr val="002060"/>
                </a:solidFill>
              </a:rPr>
              <a:t>проверке знаний</a:t>
            </a:r>
            <a:r>
              <a:rPr lang="ru-RU" sz="2000" dirty="0">
                <a:solidFill>
                  <a:srgbClr val="002060"/>
                </a:solidFill>
              </a:rPr>
              <a:t> </a:t>
            </a:r>
            <a:r>
              <a:rPr lang="ru-RU" sz="2000" dirty="0" smtClean="0">
                <a:solidFill>
                  <a:srgbClr val="002060"/>
                </a:solidFill>
              </a:rPr>
              <a:t>эффективно также  делить </a:t>
            </a:r>
            <a:r>
              <a:rPr lang="ru-RU" sz="2000" dirty="0">
                <a:solidFill>
                  <a:srgbClr val="002060"/>
                </a:solidFill>
              </a:rPr>
              <a:t>класс на </a:t>
            </a:r>
            <a:r>
              <a:rPr lang="ru-RU" sz="2000" dirty="0" smtClean="0">
                <a:solidFill>
                  <a:srgbClr val="002060"/>
                </a:solidFill>
              </a:rPr>
              <a:t>группы. </a:t>
            </a:r>
            <a:r>
              <a:rPr lang="ru-RU" sz="2000" b="1" dirty="0">
                <a:solidFill>
                  <a:srgbClr val="002060"/>
                </a:solidFill>
              </a:rPr>
              <a:t>Первой группе </a:t>
            </a:r>
            <a:r>
              <a:rPr lang="ru-RU" sz="2000" dirty="0">
                <a:solidFill>
                  <a:srgbClr val="002060"/>
                </a:solidFill>
              </a:rPr>
              <a:t>предлагать творческие задания </a:t>
            </a:r>
            <a:r>
              <a:rPr lang="ru-RU" sz="2000" dirty="0" smtClean="0">
                <a:solidFill>
                  <a:srgbClr val="002060"/>
                </a:solidFill>
              </a:rPr>
              <a:t>, требующие работы мысли.  С учащимся </a:t>
            </a:r>
            <a:r>
              <a:rPr lang="ru-RU" sz="2000" b="1" dirty="0">
                <a:solidFill>
                  <a:srgbClr val="002060"/>
                </a:solidFill>
              </a:rPr>
              <a:t>второй </a:t>
            </a:r>
            <a:r>
              <a:rPr lang="ru-RU" sz="2000" b="1" dirty="0" smtClean="0">
                <a:solidFill>
                  <a:srgbClr val="002060"/>
                </a:solidFill>
              </a:rPr>
              <a:t>группы </a:t>
            </a:r>
            <a:r>
              <a:rPr lang="ru-RU" sz="2000" dirty="0" smtClean="0">
                <a:solidFill>
                  <a:srgbClr val="002060"/>
                </a:solidFill>
              </a:rPr>
              <a:t>значительное </a:t>
            </a:r>
            <a:r>
              <a:rPr lang="ru-RU" sz="2000" dirty="0">
                <a:solidFill>
                  <a:srgbClr val="002060"/>
                </a:solidFill>
              </a:rPr>
              <a:t>внимание уделять тренировкам, повторению и закреплению орфограмм. </a:t>
            </a:r>
            <a:r>
              <a:rPr lang="ru-RU" sz="2000" b="1" dirty="0" smtClean="0">
                <a:solidFill>
                  <a:srgbClr val="002060"/>
                </a:solidFill>
              </a:rPr>
              <a:t>Третья группа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работает под руководством учителя, исправляя свои ошибки, выполняя тренировочные упражнения, направленные на формирование </a:t>
            </a:r>
            <a:r>
              <a:rPr lang="ru-RU" sz="2000" dirty="0" smtClean="0">
                <a:solidFill>
                  <a:srgbClr val="002060"/>
                </a:solidFill>
              </a:rPr>
              <a:t>навыков</a:t>
            </a:r>
            <a:r>
              <a:rPr lang="ru-RU" sz="2000" dirty="0">
                <a:solidFill>
                  <a:srgbClr val="002060"/>
                </a:solidFill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637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Э</a:t>
            </a:r>
            <a:r>
              <a:rPr lang="ru-RU" sz="3200" b="1" dirty="0" smtClean="0"/>
              <a:t>тап  домашнего задания.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9868" y="1772816"/>
            <a:ext cx="87849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Домашнее </a:t>
            </a:r>
            <a:r>
              <a:rPr lang="ru-RU" dirty="0" smtClean="0">
                <a:solidFill>
                  <a:srgbClr val="002060"/>
                </a:solidFill>
              </a:rPr>
              <a:t>задание необходимо</a:t>
            </a:r>
            <a:r>
              <a:rPr lang="ru-RU" dirty="0">
                <a:solidFill>
                  <a:srgbClr val="002060"/>
                </a:solidFill>
              </a:rPr>
              <a:t>  распределяется </a:t>
            </a:r>
            <a:r>
              <a:rPr lang="ru-RU" dirty="0" smtClean="0">
                <a:solidFill>
                  <a:srgbClr val="002060"/>
                </a:solidFill>
              </a:rPr>
              <a:t>по </a:t>
            </a:r>
            <a:r>
              <a:rPr lang="ru-RU" dirty="0">
                <a:solidFill>
                  <a:srgbClr val="002060"/>
                </a:solidFill>
              </a:rPr>
              <a:t>степени </a:t>
            </a:r>
            <a:r>
              <a:rPr lang="ru-RU" dirty="0" smtClean="0">
                <a:solidFill>
                  <a:srgbClr val="002060"/>
                </a:solidFill>
              </a:rPr>
              <a:t>сложности. </a:t>
            </a:r>
            <a:r>
              <a:rPr lang="ru-RU" dirty="0">
                <a:solidFill>
                  <a:srgbClr val="002060"/>
                </a:solidFill>
              </a:rPr>
              <a:t>Для группы </a:t>
            </a:r>
            <a:r>
              <a:rPr lang="ru-RU" dirty="0" smtClean="0">
                <a:solidFill>
                  <a:srgbClr val="002060"/>
                </a:solidFill>
              </a:rPr>
              <a:t> нормально усвояющих обучающихся </a:t>
            </a:r>
            <a:r>
              <a:rPr lang="ru-RU" dirty="0">
                <a:solidFill>
                  <a:srgbClr val="002060"/>
                </a:solidFill>
              </a:rPr>
              <a:t>- </a:t>
            </a:r>
            <a:r>
              <a:rPr lang="ru-RU" dirty="0" smtClean="0">
                <a:solidFill>
                  <a:srgbClr val="002060"/>
                </a:solidFill>
              </a:rPr>
              <a:t>задания </a:t>
            </a:r>
            <a:r>
              <a:rPr lang="ru-RU" dirty="0">
                <a:solidFill>
                  <a:srgbClr val="002060"/>
                </a:solidFill>
              </a:rPr>
              <a:t>поискового характера (подобрать материал по теме..., составить </a:t>
            </a:r>
            <a:r>
              <a:rPr lang="ru-RU" dirty="0" smtClean="0">
                <a:solidFill>
                  <a:srgbClr val="002060"/>
                </a:solidFill>
              </a:rPr>
              <a:t>схему-опору и </a:t>
            </a:r>
            <a:r>
              <a:rPr lang="ru-RU" dirty="0">
                <a:solidFill>
                  <a:srgbClr val="002060"/>
                </a:solidFill>
              </a:rPr>
              <a:t>т.д.), </a:t>
            </a:r>
            <a:r>
              <a:rPr lang="ru-RU" dirty="0" smtClean="0">
                <a:solidFill>
                  <a:srgbClr val="002060"/>
                </a:solidFill>
              </a:rPr>
              <a:t>для слабых </a:t>
            </a:r>
            <a:r>
              <a:rPr lang="ru-RU" dirty="0">
                <a:solidFill>
                  <a:srgbClr val="002060"/>
                </a:solidFill>
              </a:rPr>
              <a:t>- повторение </a:t>
            </a:r>
            <a:r>
              <a:rPr lang="ru-RU" dirty="0" smtClean="0">
                <a:solidFill>
                  <a:srgbClr val="002060"/>
                </a:solidFill>
              </a:rPr>
              <a:t>изученного материала.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При </a:t>
            </a:r>
            <a:r>
              <a:rPr lang="ru-RU" dirty="0">
                <a:solidFill>
                  <a:srgbClr val="002060"/>
                </a:solidFill>
              </a:rPr>
              <a:t>проверке ДЗ </a:t>
            </a:r>
            <a:r>
              <a:rPr lang="ru-RU" dirty="0" smtClean="0">
                <a:solidFill>
                  <a:srgbClr val="002060"/>
                </a:solidFill>
              </a:rPr>
              <a:t>необходимо отслеживания результаты, </a:t>
            </a:r>
            <a:r>
              <a:rPr lang="ru-RU" dirty="0">
                <a:solidFill>
                  <a:srgbClr val="002060"/>
                </a:solidFill>
              </a:rPr>
              <a:t>отмечать, как справились учащиеся с работой, на что нужно обратить внимание на следующем уроке.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	Такая</a:t>
            </a:r>
            <a:r>
              <a:rPr lang="ru-RU" dirty="0">
                <a:solidFill>
                  <a:srgbClr val="002060"/>
                </a:solidFill>
              </a:rPr>
              <a:t>    целенаправленная    и    систематическая    работа    приводит    к формированию </a:t>
            </a:r>
            <a:r>
              <a:rPr lang="ru-RU" dirty="0" smtClean="0">
                <a:solidFill>
                  <a:srgbClr val="002060"/>
                </a:solidFill>
              </a:rPr>
              <a:t>у учащихся с хорошим уровнем усвоения и познавательной деятельности умение добывать </a:t>
            </a:r>
            <a:r>
              <a:rPr lang="ru-RU" dirty="0">
                <a:solidFill>
                  <a:srgbClr val="002060"/>
                </a:solidFill>
              </a:rPr>
              <a:t>знания в процессе поисковой </a:t>
            </a:r>
            <a:r>
              <a:rPr lang="ru-RU" dirty="0" smtClean="0">
                <a:solidFill>
                  <a:srgbClr val="002060"/>
                </a:solidFill>
              </a:rPr>
              <a:t>деятельности; решать </a:t>
            </a:r>
            <a:r>
              <a:rPr lang="ru-RU" dirty="0">
                <a:solidFill>
                  <a:srgbClr val="002060"/>
                </a:solidFill>
              </a:rPr>
              <a:t>поставленную перед ними задачу творчески.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Слабые </a:t>
            </a:r>
            <a:r>
              <a:rPr lang="ru-RU" dirty="0">
                <a:solidFill>
                  <a:srgbClr val="002060"/>
                </a:solidFill>
              </a:rPr>
              <a:t>же </a:t>
            </a:r>
            <a:r>
              <a:rPr lang="ru-RU" dirty="0" smtClean="0">
                <a:solidFill>
                  <a:srgbClr val="002060"/>
                </a:solidFill>
              </a:rPr>
              <a:t>ученики </a:t>
            </a:r>
            <a:r>
              <a:rPr lang="ru-RU" dirty="0">
                <a:solidFill>
                  <a:srgbClr val="002060"/>
                </a:solidFill>
              </a:rPr>
              <a:t>чувствует себя уверенней на уроке, т.к. </a:t>
            </a:r>
            <a:r>
              <a:rPr lang="ru-RU" dirty="0" smtClean="0">
                <a:solidFill>
                  <a:srgbClr val="002060"/>
                </a:solidFill>
              </a:rPr>
              <a:t>им </a:t>
            </a:r>
            <a:r>
              <a:rPr lang="ru-RU" dirty="0">
                <a:solidFill>
                  <a:srgbClr val="002060"/>
                </a:solidFill>
              </a:rPr>
              <a:t>предоставляются задания, с которыми он сможет справиться.</a:t>
            </a:r>
          </a:p>
        </p:txBody>
      </p:sp>
    </p:spTree>
    <p:extLst>
      <p:ext uri="{BB962C8B-B14F-4D97-AF65-F5344CB8AC3E}">
        <p14:creationId xmlns:p14="http://schemas.microsoft.com/office/powerpoint/2010/main" val="235848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Результаты дифференциации на каждом этапе урока.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3084" y="1772816"/>
            <a:ext cx="86714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</a:rPr>
              <a:t>В</a:t>
            </a:r>
            <a:r>
              <a:rPr lang="ru-RU" sz="2000" dirty="0" smtClean="0">
                <a:solidFill>
                  <a:srgbClr val="002060"/>
                </a:solidFill>
              </a:rPr>
              <a:t>озможность </a:t>
            </a:r>
            <a:r>
              <a:rPr lang="ru-RU" sz="2000" dirty="0">
                <a:solidFill>
                  <a:srgbClr val="002060"/>
                </a:solidFill>
              </a:rPr>
              <a:t>помогать слабому, уделять внимание </a:t>
            </a:r>
            <a:r>
              <a:rPr lang="ru-RU" sz="2000" dirty="0" smtClean="0">
                <a:solidFill>
                  <a:srgbClr val="002060"/>
                </a:solidFill>
              </a:rPr>
              <a:t>каждому ученику.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Обеспечивается </a:t>
            </a:r>
            <a:r>
              <a:rPr lang="ru-RU" sz="2000" dirty="0">
                <a:solidFill>
                  <a:srgbClr val="002060"/>
                </a:solidFill>
              </a:rPr>
              <a:t>общий для всех базовый минимум знаний и одновременно открывается возможность для развития творчества каждой </a:t>
            </a:r>
            <a:r>
              <a:rPr lang="ru-RU" sz="2000" dirty="0" smtClean="0">
                <a:solidFill>
                  <a:srgbClr val="002060"/>
                </a:solidFill>
              </a:rPr>
              <a:t>личности.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Обеспечивается </a:t>
            </a:r>
            <a:r>
              <a:rPr lang="ru-RU" sz="2000" dirty="0">
                <a:solidFill>
                  <a:srgbClr val="002060"/>
                </a:solidFill>
              </a:rPr>
              <a:t>возможность развития самостоятельности детей в учении.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Слабые </a:t>
            </a:r>
            <a:r>
              <a:rPr lang="ru-RU" sz="2000" b="1" dirty="0">
                <a:solidFill>
                  <a:srgbClr val="002060"/>
                </a:solidFill>
              </a:rPr>
              <a:t>получают возможность испытать учебный успех, повышается уровень мотивации учения..</a:t>
            </a:r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7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Дифференциальный подход в надомном  обучении.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44824"/>
            <a:ext cx="86409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Индивидуальный подход является конкретизацией диффе­ренциро­ванного </a:t>
            </a:r>
            <a:r>
              <a:rPr lang="ru-RU" dirty="0" smtClean="0">
                <a:solidFill>
                  <a:srgbClr val="002060"/>
                </a:solidFill>
              </a:rPr>
              <a:t>подхода в надомном обучении.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Он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предусматривает </a:t>
            </a:r>
            <a:r>
              <a:rPr lang="ru-RU" dirty="0">
                <a:solidFill>
                  <a:srgbClr val="002060"/>
                </a:solidFill>
              </a:rPr>
              <a:t>использование </a:t>
            </a:r>
            <a:r>
              <a:rPr lang="ru-RU" dirty="0" smtClean="0">
                <a:solidFill>
                  <a:srgbClr val="002060"/>
                </a:solidFill>
              </a:rPr>
              <a:t>таких дидактических материалов: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Карточки </a:t>
            </a:r>
            <a:r>
              <a:rPr lang="ru-RU" dirty="0">
                <a:solidFill>
                  <a:srgbClr val="002060"/>
                </a:solidFill>
              </a:rPr>
              <a:t>для индивидуальной </a:t>
            </a:r>
            <a:r>
              <a:rPr lang="ru-RU" dirty="0" smtClean="0">
                <a:solidFill>
                  <a:srgbClr val="002060"/>
                </a:solidFill>
              </a:rPr>
              <a:t>работы.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Задания </a:t>
            </a:r>
            <a:r>
              <a:rPr lang="ru-RU" dirty="0">
                <a:solidFill>
                  <a:srgbClr val="002060"/>
                </a:solidFill>
              </a:rPr>
              <a:t>с выбором </a:t>
            </a:r>
            <a:r>
              <a:rPr lang="ru-RU" dirty="0" smtClean="0">
                <a:solidFill>
                  <a:srgbClr val="002060"/>
                </a:solidFill>
              </a:rPr>
              <a:t>ответа.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Деформированные задания.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Перфокарты.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Карточки </a:t>
            </a:r>
            <a:r>
              <a:rPr lang="ru-RU" dirty="0">
                <a:solidFill>
                  <a:srgbClr val="002060"/>
                </a:solidFill>
              </a:rPr>
              <a:t>- </a:t>
            </a:r>
            <a:r>
              <a:rPr lang="ru-RU" dirty="0" smtClean="0">
                <a:solidFill>
                  <a:srgbClr val="002060"/>
                </a:solidFill>
              </a:rPr>
              <a:t>тренажеры.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Творческие </a:t>
            </a:r>
            <a:r>
              <a:rPr lang="ru-RU" dirty="0">
                <a:solidFill>
                  <a:srgbClr val="002060"/>
                </a:solidFill>
              </a:rPr>
              <a:t>задания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“</a:t>
            </a:r>
            <a:r>
              <a:rPr lang="ru-RU" dirty="0">
                <a:solidFill>
                  <a:srgbClr val="002060"/>
                </a:solidFill>
              </a:rPr>
              <a:t>карточки-информаторы</a:t>
            </a:r>
            <a:r>
              <a:rPr lang="ru-RU" dirty="0" smtClean="0">
                <a:solidFill>
                  <a:srgbClr val="002060"/>
                </a:solidFill>
              </a:rPr>
              <a:t>”,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“</a:t>
            </a:r>
            <a:r>
              <a:rPr lang="ru-RU" dirty="0">
                <a:solidFill>
                  <a:srgbClr val="002060"/>
                </a:solidFill>
              </a:rPr>
              <a:t>карточки-с образцами решения</a:t>
            </a:r>
            <a:r>
              <a:rPr lang="ru-RU" dirty="0" smtClean="0">
                <a:solidFill>
                  <a:srgbClr val="002060"/>
                </a:solidFill>
              </a:rPr>
              <a:t>”,</a:t>
            </a:r>
          </a:p>
          <a:p>
            <a:r>
              <a:rPr lang="ru-RU" dirty="0">
                <a:solidFill>
                  <a:srgbClr val="002060"/>
                </a:solidFill>
              </a:rPr>
              <a:t> Необходимо создать на уроке ситуацию успеха, то есть помочь учащемуся</a:t>
            </a:r>
          </a:p>
          <a:p>
            <a:r>
              <a:rPr lang="ru-RU" dirty="0">
                <a:solidFill>
                  <a:srgbClr val="002060"/>
                </a:solidFill>
              </a:rPr>
              <a:t>выполнить посильный объем работы.</a:t>
            </a:r>
            <a:endParaRPr lang="ru-RU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41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митрий\Downloads\MyCollag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4" y="21691"/>
            <a:ext cx="3456384" cy="302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3073984"/>
            <a:ext cx="20445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</a:rPr>
              <a:t>Творческие задания.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1691"/>
            <a:ext cx="3355497" cy="302433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660232" y="3046026"/>
            <a:ext cx="16154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Урок-экскурсия.</a:t>
            </a: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384131"/>
            <a:ext cx="3507854" cy="270892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495678" y="4365103"/>
            <a:ext cx="19657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>Работа с различными видами карточек</a:t>
            </a:r>
          </a:p>
        </p:txBody>
      </p:sp>
    </p:spTree>
    <p:extLst>
      <p:ext uri="{BB962C8B-B14F-4D97-AF65-F5344CB8AC3E}">
        <p14:creationId xmlns:p14="http://schemas.microsoft.com/office/powerpoint/2010/main" val="203387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1556792"/>
            <a:ext cx="87849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 smtClean="0">
                <a:solidFill>
                  <a:srgbClr val="002060"/>
                </a:solidFill>
              </a:rPr>
              <a:t>	Применение </a:t>
            </a:r>
            <a:r>
              <a:rPr lang="ru-RU" dirty="0">
                <a:solidFill>
                  <a:srgbClr val="002060"/>
                </a:solidFill>
              </a:rPr>
              <a:t>различных форм и </a:t>
            </a:r>
            <a:r>
              <a:rPr lang="ru-RU" dirty="0" smtClean="0">
                <a:solidFill>
                  <a:srgbClr val="002060"/>
                </a:solidFill>
              </a:rPr>
              <a:t>методов </a:t>
            </a:r>
            <a:r>
              <a:rPr lang="ru-RU" b="1" dirty="0" smtClean="0">
                <a:solidFill>
                  <a:srgbClr val="002060"/>
                </a:solidFill>
              </a:rPr>
              <a:t>дифференцированного обучения </a:t>
            </a:r>
            <a:r>
              <a:rPr lang="ru-RU" dirty="0">
                <a:solidFill>
                  <a:srgbClr val="002060"/>
                </a:solidFill>
              </a:rPr>
              <a:t>обеспечивает включение учащихся в активную познавательную деятельность.</a:t>
            </a:r>
          </a:p>
          <a:p>
            <a:r>
              <a:rPr lang="ru-RU" dirty="0">
                <a:solidFill>
                  <a:srgbClr val="002060"/>
                </a:solidFill>
              </a:rPr>
              <a:t>Каждому учителю надо стремиться понять и принять каждого ребёнка таким, каков он есть.</a:t>
            </a:r>
          </a:p>
          <a:p>
            <a:r>
              <a:rPr lang="ru-RU" dirty="0">
                <a:solidFill>
                  <a:srgbClr val="002060"/>
                </a:solidFill>
              </a:rPr>
              <a:t>На уроках мы обязаны создавать спокойную обстановку и благоприятный психологический климат, проявлять  разумную требовательность, неиссякаемое терпение, справедливую строгость,   веру в возможности ученика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algn="r"/>
            <a:endParaRPr lang="ru-RU" b="1" dirty="0" smtClean="0">
              <a:solidFill>
                <a:srgbClr val="002060"/>
              </a:solidFill>
            </a:endParaRPr>
          </a:p>
          <a:p>
            <a:pPr algn="r"/>
            <a:endParaRPr lang="ru-RU" b="1" dirty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Заключение.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39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46460"/>
            <a:ext cx="87129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Спасибо за внимание!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>
              <a:solidFill>
                <a:srgbClr val="002060"/>
              </a:solidFill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Хороших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методов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Существует ровно столько,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существует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Хороших учителей. </a:t>
            </a:r>
            <a:endParaRPr lang="ru-RU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Пойа)</a:t>
            </a:r>
          </a:p>
          <a:p>
            <a:pPr algn="ctr"/>
            <a:endParaRPr lang="ru-RU" b="1" dirty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85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700213"/>
            <a:ext cx="8229600" cy="4425950"/>
          </a:xfrm>
        </p:spPr>
        <p:txBody>
          <a:bodyPr>
            <a:normAutofit fontScale="62500" lnSpcReduction="20000"/>
          </a:bodyPr>
          <a:lstStyle/>
          <a:p>
            <a:pPr marL="457200" lvl="1" indent="0">
              <a:buNone/>
            </a:pPr>
            <a:r>
              <a:rPr lang="ru-RU" dirty="0" smtClean="0"/>
              <a:t>	</a:t>
            </a:r>
            <a:r>
              <a:rPr lang="ru-RU" sz="3400" dirty="0" smtClean="0">
                <a:solidFill>
                  <a:srgbClr val="002060"/>
                </a:solidFill>
              </a:rPr>
              <a:t>Одна из главных проблем сегодняшней школы – резкое падение интереса учеников к учебным предметам. На  уроках  ученики вялые, легко отвлекаются, не могут оценить свою работу и  дать оценку работе своих одноклассников. </a:t>
            </a:r>
          </a:p>
          <a:p>
            <a:pPr marL="457200" lvl="1" indent="0">
              <a:buNone/>
            </a:pPr>
            <a:r>
              <a:rPr lang="ru-RU" sz="3400" dirty="0" smtClean="0">
                <a:solidFill>
                  <a:srgbClr val="002060"/>
                </a:solidFill>
              </a:rPr>
              <a:t>	</a:t>
            </a:r>
            <a:r>
              <a:rPr lang="ru-RU" sz="3400" b="1" dirty="0" smtClean="0">
                <a:solidFill>
                  <a:srgbClr val="C00000"/>
                </a:solidFill>
              </a:rPr>
              <a:t>Каждый учитель сталкивается с целым рядом проблем:</a:t>
            </a:r>
          </a:p>
          <a:p>
            <a:pPr lvl="1">
              <a:buFont typeface="Arial" pitchFamily="34" charset="0"/>
              <a:buChar char="•"/>
            </a:pPr>
            <a:r>
              <a:rPr lang="ru-RU" sz="3400" dirty="0" smtClean="0">
                <a:solidFill>
                  <a:srgbClr val="002060"/>
                </a:solidFill>
              </a:rPr>
              <a:t>Как развить и поддерживать интерес ученика к учебному предмету?</a:t>
            </a:r>
          </a:p>
          <a:p>
            <a:pPr lvl="1">
              <a:buFont typeface="Arial" pitchFamily="34" charset="0"/>
              <a:buChar char="•"/>
            </a:pPr>
            <a:r>
              <a:rPr lang="ru-RU" sz="3400" dirty="0" smtClean="0">
                <a:solidFill>
                  <a:srgbClr val="002060"/>
                </a:solidFill>
              </a:rPr>
              <a:t>Как обеспечить хорошее  усвоение материала всеми учениками?</a:t>
            </a:r>
          </a:p>
          <a:p>
            <a:pPr lvl="1">
              <a:buFont typeface="Arial" pitchFamily="34" charset="0"/>
              <a:buChar char="•"/>
            </a:pPr>
            <a:r>
              <a:rPr lang="ru-RU" sz="3400" dirty="0" smtClean="0">
                <a:solidFill>
                  <a:srgbClr val="002060"/>
                </a:solidFill>
              </a:rPr>
              <a:t>Как учесть индивидуальные  способности и возможности каждого ученика?</a:t>
            </a:r>
          </a:p>
          <a:p>
            <a:pPr lvl="1">
              <a:buFont typeface="Arial" pitchFamily="34" charset="0"/>
              <a:buChar char="•"/>
            </a:pPr>
            <a:r>
              <a:rPr lang="ru-RU" sz="3400" dirty="0" smtClean="0">
                <a:solidFill>
                  <a:srgbClr val="002060"/>
                </a:solidFill>
              </a:rPr>
              <a:t>Как  воспитать положительное отношение к учебному процессу у учеников всего класса?</a:t>
            </a:r>
          </a:p>
          <a:p>
            <a:pPr lvl="1">
              <a:buFont typeface="Arial" pitchFamily="34" charset="0"/>
              <a:buChar char="•"/>
            </a:pP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/>
              <a:t>                  </a:t>
            </a:r>
          </a:p>
        </p:txBody>
      </p:sp>
    </p:spTree>
    <p:extLst>
      <p:ext uri="{BB962C8B-B14F-4D97-AF65-F5344CB8AC3E}">
        <p14:creationId xmlns:p14="http://schemas.microsoft.com/office/powerpoint/2010/main" val="44543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268760"/>
            <a:ext cx="8820472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 </a:t>
            </a:r>
          </a:p>
          <a:p>
            <a:r>
              <a:rPr lang="ru-RU" dirty="0"/>
              <a:t>           </a:t>
            </a:r>
            <a:r>
              <a:rPr lang="ru-RU" sz="2100" dirty="0">
                <a:solidFill>
                  <a:srgbClr val="002060"/>
                </a:solidFill>
              </a:rPr>
              <a:t>Положительного результата в </a:t>
            </a:r>
            <a:r>
              <a:rPr lang="ru-RU" sz="2100" dirty="0" smtClean="0">
                <a:solidFill>
                  <a:srgbClr val="002060"/>
                </a:solidFill>
              </a:rPr>
              <a:t>учебном процессе детей с ОВЗ </a:t>
            </a:r>
            <a:r>
              <a:rPr lang="ru-RU" sz="2100" dirty="0">
                <a:solidFill>
                  <a:srgbClr val="002060"/>
                </a:solidFill>
              </a:rPr>
              <a:t>можно добиться, учитывая индивидуальные способности и возможности каждого </a:t>
            </a:r>
            <a:r>
              <a:rPr lang="ru-RU" sz="2100" dirty="0" smtClean="0">
                <a:solidFill>
                  <a:srgbClr val="002060"/>
                </a:solidFill>
              </a:rPr>
              <a:t>ученика в классе. </a:t>
            </a:r>
            <a:r>
              <a:rPr lang="ru-RU" sz="2100" dirty="0">
                <a:solidFill>
                  <a:srgbClr val="002060"/>
                </a:solidFill>
              </a:rPr>
              <a:t>А так как уровень  </a:t>
            </a:r>
            <a:r>
              <a:rPr lang="ru-RU" sz="2100" dirty="0" smtClean="0">
                <a:solidFill>
                  <a:srgbClr val="002060"/>
                </a:solidFill>
              </a:rPr>
              <a:t>знаний, умений и познавательных </a:t>
            </a:r>
            <a:r>
              <a:rPr lang="ru-RU" sz="2100" dirty="0">
                <a:solidFill>
                  <a:srgbClr val="002060"/>
                </a:solidFill>
              </a:rPr>
              <a:t>способностей </a:t>
            </a:r>
            <a:r>
              <a:rPr lang="ru-RU" sz="2100" dirty="0" smtClean="0">
                <a:solidFill>
                  <a:srgbClr val="002060"/>
                </a:solidFill>
              </a:rPr>
              <a:t>у всех детей в классе разный, </a:t>
            </a:r>
            <a:r>
              <a:rPr lang="ru-RU" sz="2100" dirty="0">
                <a:solidFill>
                  <a:srgbClr val="002060"/>
                </a:solidFill>
              </a:rPr>
              <a:t>то на уроке  необходим особый подход в обучении.            </a:t>
            </a:r>
          </a:p>
          <a:p>
            <a:r>
              <a:rPr lang="ru-RU" sz="2100" dirty="0">
                <a:solidFill>
                  <a:srgbClr val="002060"/>
                </a:solidFill>
              </a:rPr>
              <a:t>           В настоящее время наиболее перспективной и эффективной педагогической технологией   </a:t>
            </a:r>
            <a:r>
              <a:rPr lang="ru-RU" sz="2100" dirty="0" smtClean="0">
                <a:solidFill>
                  <a:srgbClr val="002060"/>
                </a:solidFill>
              </a:rPr>
              <a:t>является </a:t>
            </a:r>
            <a:r>
              <a:rPr lang="ru-RU" sz="2100" dirty="0">
                <a:solidFill>
                  <a:srgbClr val="002060"/>
                </a:solidFill>
              </a:rPr>
              <a:t> личностно-ориентированное обучение </a:t>
            </a:r>
            <a:r>
              <a:rPr lang="ru-RU" sz="2100" dirty="0" smtClean="0">
                <a:solidFill>
                  <a:srgbClr val="002060"/>
                </a:solidFill>
              </a:rPr>
              <a:t>учащихся или </a:t>
            </a:r>
            <a:r>
              <a:rPr lang="ru-RU" sz="2100" b="1" dirty="0" smtClean="0">
                <a:solidFill>
                  <a:srgbClr val="002060"/>
                </a:solidFill>
              </a:rPr>
              <a:t>дифференцированное обучение</a:t>
            </a:r>
            <a:r>
              <a:rPr lang="ru-RU" sz="2100" dirty="0" smtClean="0">
                <a:solidFill>
                  <a:srgbClr val="002060"/>
                </a:solidFill>
              </a:rPr>
              <a:t>. </a:t>
            </a:r>
          </a:p>
          <a:p>
            <a:r>
              <a:rPr lang="ru-RU" sz="2100" dirty="0">
                <a:solidFill>
                  <a:srgbClr val="002060"/>
                </a:solidFill>
              </a:rPr>
              <a:t>	</a:t>
            </a:r>
            <a:r>
              <a:rPr lang="ru-RU" sz="2100" dirty="0" smtClean="0">
                <a:solidFill>
                  <a:srgbClr val="002060"/>
                </a:solidFill>
              </a:rPr>
              <a:t>Такой подход позволяет каждому ученику проявить </a:t>
            </a:r>
            <a:r>
              <a:rPr lang="ru-RU" sz="2100" dirty="0">
                <a:solidFill>
                  <a:srgbClr val="002060"/>
                </a:solidFill>
              </a:rPr>
              <a:t>своё собственное «</a:t>
            </a:r>
            <a:r>
              <a:rPr lang="ru-RU" sz="2100" dirty="0" smtClean="0">
                <a:solidFill>
                  <a:srgbClr val="002060"/>
                </a:solidFill>
              </a:rPr>
              <a:t>Я», создать </a:t>
            </a:r>
            <a:r>
              <a:rPr lang="ru-RU" sz="2100" dirty="0">
                <a:solidFill>
                  <a:srgbClr val="002060"/>
                </a:solidFill>
              </a:rPr>
              <a:t>для себя на уроке «ситуацию успеха» благодаря личностному выбору.</a:t>
            </a:r>
          </a:p>
        </p:txBody>
      </p:sp>
    </p:spTree>
    <p:extLst>
      <p:ext uri="{BB962C8B-B14F-4D97-AF65-F5344CB8AC3E}">
        <p14:creationId xmlns:p14="http://schemas.microsoft.com/office/powerpoint/2010/main" val="335654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Что такое дифференциация обучения</a:t>
            </a:r>
            <a:r>
              <a:rPr lang="ru-RU" sz="3200" dirty="0" smtClean="0"/>
              <a:t>?</a:t>
            </a:r>
            <a:endParaRPr lang="ru-RU" sz="36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форма организации учебного процесса, при котором педагог работает с группой учащихся, составленной с учетом наличия у них каких-либо значимых для учебного процесса общих качеств; 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часть общей  дидактической системы, которая обеспечивает специализацию учебного процесса для физических групп обучаемых.</a:t>
            </a:r>
          </a:p>
          <a:p>
            <a:endParaRPr lang="ru-RU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19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Цели дифференциации обучения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161" y="2276872"/>
            <a:ext cx="8784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</a:rPr>
              <a:t>о</a:t>
            </a:r>
            <a:r>
              <a:rPr lang="ru-RU" sz="2400" dirty="0" smtClean="0">
                <a:solidFill>
                  <a:srgbClr val="002060"/>
                </a:solidFill>
              </a:rPr>
              <a:t>бучение каждого на уровне его возможностей и способностей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</a:rPr>
              <a:t>адаптация обучения к различным особенностям группы обучающихся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2726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Основные задачи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дифференциации обучения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537321"/>
            <a:ext cx="84249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</a:rPr>
              <a:t>увидеть индивидуальность ученика и сохранить её, помочь ученику поверить в свои силы, обеспечить его максимальное развитие и </a:t>
            </a:r>
            <a:r>
              <a:rPr lang="ru-RU" sz="2400" dirty="0" smtClean="0">
                <a:solidFill>
                  <a:srgbClr val="002060"/>
                </a:solidFill>
              </a:rPr>
              <a:t>коррекцию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</a:rPr>
              <a:t>с</a:t>
            </a:r>
            <a:r>
              <a:rPr lang="ru-RU" sz="2400" dirty="0" smtClean="0">
                <a:solidFill>
                  <a:srgbClr val="002060"/>
                </a:solidFill>
              </a:rPr>
              <a:t>одействие различными средствами выполнению учебной программы каждым учащимся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</a:rPr>
              <a:t>п</a:t>
            </a:r>
            <a:r>
              <a:rPr lang="ru-RU" sz="2400" dirty="0" smtClean="0">
                <a:solidFill>
                  <a:srgbClr val="002060"/>
                </a:solidFill>
              </a:rPr>
              <a:t>редупреждение неуспеваемости учащегося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</a:rPr>
              <a:t>р</a:t>
            </a:r>
            <a:r>
              <a:rPr lang="ru-RU" sz="2400" dirty="0" smtClean="0">
                <a:solidFill>
                  <a:srgbClr val="002060"/>
                </a:solidFill>
              </a:rPr>
              <a:t>азвитее познавательных интересов и личностных качеств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473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Процесс дифференциации включает  этапы: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988840"/>
            <a:ext cx="8640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en-US" sz="2400" b="1" dirty="0" smtClean="0">
                <a:solidFill>
                  <a:srgbClr val="002060"/>
                </a:solidFill>
                <a:cs typeface="Arial" pitchFamily="34" charset="0"/>
              </a:rPr>
              <a:t>1 этап </a:t>
            </a:r>
            <a:r>
              <a:rPr lang="ru-RU" altLang="en-US" sz="2400" dirty="0" smtClean="0">
                <a:solidFill>
                  <a:srgbClr val="002060"/>
                </a:solidFill>
                <a:cs typeface="Arial" pitchFamily="34" charset="0"/>
              </a:rPr>
              <a:t>– определение критериев по которым осуществляется дифференциация ;</a:t>
            </a:r>
          </a:p>
          <a:p>
            <a:r>
              <a:rPr lang="ru-RU" altLang="en-US" sz="2400" b="1" dirty="0" smtClean="0">
                <a:solidFill>
                  <a:srgbClr val="002060"/>
                </a:solidFill>
                <a:cs typeface="Arial" pitchFamily="34" charset="0"/>
              </a:rPr>
              <a:t>2 этап</a:t>
            </a:r>
            <a:r>
              <a:rPr lang="ru-RU" altLang="en-US" sz="2400" dirty="0" smtClean="0">
                <a:solidFill>
                  <a:srgbClr val="002060"/>
                </a:solidFill>
                <a:cs typeface="Arial" pitchFamily="34" charset="0"/>
              </a:rPr>
              <a:t>– диагностика;</a:t>
            </a:r>
            <a:endParaRPr lang="ru-RU" altLang="en-US" sz="2400" dirty="0">
              <a:solidFill>
                <a:srgbClr val="002060"/>
              </a:solidFill>
              <a:cs typeface="Arial" pitchFamily="34" charset="0"/>
            </a:endParaRPr>
          </a:p>
          <a:p>
            <a:r>
              <a:rPr lang="ru-RU" altLang="en-US" sz="2400" b="1" dirty="0" smtClean="0">
                <a:solidFill>
                  <a:srgbClr val="002060"/>
                </a:solidFill>
                <a:cs typeface="Arial" pitchFamily="34" charset="0"/>
              </a:rPr>
              <a:t>3 этап </a:t>
            </a:r>
            <a:r>
              <a:rPr lang="ru-RU" altLang="en-US" sz="2400" dirty="0">
                <a:solidFill>
                  <a:srgbClr val="002060"/>
                </a:solidFill>
                <a:cs typeface="Arial" pitchFamily="34" charset="0"/>
              </a:rPr>
              <a:t>– распределение </a:t>
            </a:r>
            <a:r>
              <a:rPr lang="ru-RU" altLang="en-US" sz="2400" dirty="0" smtClean="0">
                <a:solidFill>
                  <a:srgbClr val="002060"/>
                </a:solidFill>
                <a:cs typeface="Arial" pitchFamily="34" charset="0"/>
              </a:rPr>
              <a:t>детей по </a:t>
            </a:r>
            <a:r>
              <a:rPr lang="ru-RU" altLang="en-US" sz="2400" dirty="0">
                <a:solidFill>
                  <a:srgbClr val="002060"/>
                </a:solidFill>
                <a:cs typeface="Arial" pitchFamily="34" charset="0"/>
              </a:rPr>
              <a:t>группам;</a:t>
            </a:r>
          </a:p>
          <a:p>
            <a:r>
              <a:rPr lang="ru-RU" altLang="en-US" sz="2400" b="1" dirty="0" smtClean="0">
                <a:solidFill>
                  <a:srgbClr val="002060"/>
                </a:solidFill>
                <a:cs typeface="Arial" pitchFamily="34" charset="0"/>
              </a:rPr>
              <a:t>4 этап </a:t>
            </a:r>
            <a:r>
              <a:rPr lang="ru-RU" altLang="en-US" sz="2400" dirty="0">
                <a:solidFill>
                  <a:srgbClr val="002060"/>
                </a:solidFill>
                <a:cs typeface="Arial" pitchFamily="34" charset="0"/>
              </a:rPr>
              <a:t>– дифференциация учебных </a:t>
            </a:r>
            <a:r>
              <a:rPr lang="ru-RU" altLang="en-US" sz="2400" dirty="0" smtClean="0">
                <a:solidFill>
                  <a:srgbClr val="002060"/>
                </a:solidFill>
                <a:cs typeface="Arial" pitchFamily="34" charset="0"/>
              </a:rPr>
              <a:t>заданий;</a:t>
            </a:r>
          </a:p>
          <a:p>
            <a:r>
              <a:rPr lang="ru-RU" altLang="en-US" sz="2400" b="1" dirty="0" smtClean="0">
                <a:solidFill>
                  <a:srgbClr val="002060"/>
                </a:solidFill>
                <a:cs typeface="Arial" pitchFamily="34" charset="0"/>
              </a:rPr>
              <a:t>5 этап </a:t>
            </a:r>
            <a:r>
              <a:rPr lang="ru-RU" altLang="en-US" sz="2400" dirty="0" smtClean="0">
                <a:solidFill>
                  <a:srgbClr val="002060"/>
                </a:solidFill>
                <a:cs typeface="Arial" pitchFamily="34" charset="0"/>
              </a:rPr>
              <a:t>– реализация дифференциации на всех этапах урока;</a:t>
            </a:r>
          </a:p>
          <a:p>
            <a:r>
              <a:rPr lang="ru-RU" altLang="en-US" sz="2400" b="1" dirty="0" smtClean="0">
                <a:solidFill>
                  <a:srgbClr val="002060"/>
                </a:solidFill>
                <a:cs typeface="Arial" pitchFamily="34" charset="0"/>
              </a:rPr>
              <a:t>6 этап </a:t>
            </a:r>
            <a:r>
              <a:rPr lang="ru-RU" altLang="en-US" sz="2400" dirty="0" smtClean="0">
                <a:solidFill>
                  <a:srgbClr val="002060"/>
                </a:solidFill>
                <a:cs typeface="Arial" pitchFamily="34" charset="0"/>
              </a:rPr>
              <a:t>– диагностический контроль, в соответствии с которым можно изменить состав группы</a:t>
            </a:r>
            <a:endParaRPr lang="ru-RU" altLang="en-US" sz="2400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45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694000586"/>
              </p:ext>
            </p:extLst>
          </p:nvPr>
        </p:nvGraphicFramePr>
        <p:xfrm>
          <a:off x="323528" y="1412776"/>
          <a:ext cx="8712968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026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4624"/>
            <a:ext cx="6408712" cy="122899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Дифференциацию можно использовать на разных этапах урока: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19" y="1997839"/>
            <a:ext cx="8670807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</a:t>
            </a:r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при </a:t>
            </a:r>
            <a:r>
              <a:rPr lang="ru-RU" sz="2400" dirty="0">
                <a:solidFill>
                  <a:srgbClr val="002060"/>
                </a:solidFill>
              </a:rPr>
              <a:t>объяснении нового </a:t>
            </a:r>
            <a:r>
              <a:rPr lang="ru-RU" sz="2400" dirty="0" smtClean="0">
                <a:solidFill>
                  <a:srgbClr val="002060"/>
                </a:solidFill>
              </a:rPr>
              <a:t>материала;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при</a:t>
            </a:r>
            <a:r>
              <a:rPr lang="ru-RU" sz="2400" dirty="0">
                <a:solidFill>
                  <a:srgbClr val="002060"/>
                </a:solidFill>
              </a:rPr>
              <a:t>  закреплении изученного материала</a:t>
            </a:r>
            <a:r>
              <a:rPr lang="ru-RU" sz="2400" dirty="0" smtClean="0">
                <a:solidFill>
                  <a:srgbClr val="002060"/>
                </a:solidFill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при </a:t>
            </a:r>
            <a:r>
              <a:rPr lang="ru-RU" sz="2400" dirty="0">
                <a:solidFill>
                  <a:srgbClr val="002060"/>
                </a:solidFill>
              </a:rPr>
              <a:t>повторении и систематизации </a:t>
            </a:r>
            <a:r>
              <a:rPr lang="ru-RU" sz="2400" dirty="0" smtClean="0">
                <a:solidFill>
                  <a:srgbClr val="002060"/>
                </a:solidFill>
              </a:rPr>
              <a:t>изученного;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при </a:t>
            </a:r>
            <a:r>
              <a:rPr lang="ru-RU" sz="2400" dirty="0">
                <a:solidFill>
                  <a:srgbClr val="002060"/>
                </a:solidFill>
              </a:rPr>
              <a:t>проверке и оценке знаний и умений (урок-контроль</a:t>
            </a:r>
            <a:r>
              <a:rPr lang="ru-RU" sz="2400" dirty="0" smtClean="0">
                <a:solidFill>
                  <a:srgbClr val="002060"/>
                </a:solidFill>
              </a:rPr>
              <a:t>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при </a:t>
            </a:r>
            <a:r>
              <a:rPr lang="ru-RU" sz="2400" dirty="0">
                <a:solidFill>
                  <a:srgbClr val="002060"/>
                </a:solidFill>
              </a:rPr>
              <a:t>проверке домашнего задания.</a:t>
            </a:r>
          </a:p>
          <a:p>
            <a:r>
              <a:rPr lang="ru-RU" sz="2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89590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69ab727124179eb2662dac3b584415c39ca80"/>
</p:tagLst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531</Words>
  <Application>Microsoft Office PowerPoint</Application>
  <PresentationFormat>Экран (4:3)</PresentationFormat>
  <Paragraphs>118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Целесообразность применения дифференциации на каждом этапе урока.</vt:lpstr>
      <vt:lpstr>Презентация PowerPoint</vt:lpstr>
      <vt:lpstr>Презентация PowerPoint</vt:lpstr>
      <vt:lpstr>Что такое дифференциация обучения?</vt:lpstr>
      <vt:lpstr>Цели дифференциации обучения</vt:lpstr>
      <vt:lpstr>Основные задачи дифференциации обучения</vt:lpstr>
      <vt:lpstr>Процесс дифференциации включает  этапы:</vt:lpstr>
      <vt:lpstr>Презентация PowerPoint</vt:lpstr>
      <vt:lpstr>Дифференциацию можно использовать на разных этапах урока:</vt:lpstr>
      <vt:lpstr>Этап объяснение нового материала.</vt:lpstr>
      <vt:lpstr> Этап закрепления изученного материала </vt:lpstr>
      <vt:lpstr>Этап повторение и систематизация изученного материала</vt:lpstr>
      <vt:lpstr>Этап проверки и оценки знаний и умений. </vt:lpstr>
      <vt:lpstr>Этап  домашнего задания.</vt:lpstr>
      <vt:lpstr>Результаты дифференциации на каждом этапе урока.</vt:lpstr>
      <vt:lpstr>Дифференциальный подход в надомном  обучении.</vt:lpstr>
      <vt:lpstr>Презентация PowerPoint</vt:lpstr>
      <vt:lpstr>Заключение.</vt:lpstr>
      <vt:lpstr>Презентация PowerPoint</vt:lpstr>
    </vt:vector>
  </TitlesOfParts>
  <Company>http://presentation-creation.ru</Company>
  <LinksUpToDate>false</LinksUpToDate>
  <SharedDoc>false</SharedDoc>
  <HyperlinkBase>http://presentation-creation.ru/powerpoint-lessons.html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 принадлежности</dc:title>
  <dc:creator>obstinate</dc:creator>
  <dc:description>Шаблон презентации с сайта http://presentation-creation.ru/</dc:description>
  <cp:lastModifiedBy>Дмитрий</cp:lastModifiedBy>
  <cp:revision>51</cp:revision>
  <dcterms:created xsi:type="dcterms:W3CDTF">2018-02-10T05:26:20Z</dcterms:created>
  <dcterms:modified xsi:type="dcterms:W3CDTF">2022-10-09T20:13:39Z</dcterms:modified>
</cp:coreProperties>
</file>