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382" r:id="rId2"/>
    <p:sldId id="346" r:id="rId3"/>
    <p:sldId id="367" r:id="rId4"/>
    <p:sldId id="368" r:id="rId5"/>
    <p:sldId id="372" r:id="rId6"/>
    <p:sldId id="373" r:id="rId7"/>
    <p:sldId id="374" r:id="rId8"/>
    <p:sldId id="369" r:id="rId9"/>
    <p:sldId id="370" r:id="rId10"/>
    <p:sldId id="375" r:id="rId11"/>
    <p:sldId id="371" r:id="rId12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A4E4"/>
    <a:srgbClr val="F56FA2"/>
    <a:srgbClr val="246224"/>
    <a:srgbClr val="5CDA62"/>
    <a:srgbClr val="C80E55"/>
    <a:srgbClr val="F5ADBE"/>
    <a:srgbClr val="79DCFF"/>
    <a:srgbClr val="FBD1AF"/>
    <a:srgbClr val="A7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87" autoAdjust="0"/>
  </p:normalViewPr>
  <p:slideViewPr>
    <p:cSldViewPr>
      <p:cViewPr varScale="1">
        <p:scale>
          <a:sx n="104" d="100"/>
          <a:sy n="104" d="100"/>
        </p:scale>
        <p:origin x="834" y="102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DD28F-5C9C-44A4-9DE8-A1E252CCC63B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9277A-C13E-49AB-863D-6DA5042E0B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650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0"/>
            <a:ext cx="12190413" cy="6854123"/>
          </a:xfrm>
          <a:prstGeom prst="frame">
            <a:avLst>
              <a:gd name="adj1" fmla="val 2156"/>
            </a:avLst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A44D289-9CAE-FADE-46B9-1E29ACC4868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750" y="1989634"/>
            <a:ext cx="8571719" cy="1152244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CAA35671-3B76-D979-649C-87C52AF74D1F}"/>
              </a:ext>
            </a:extLst>
          </p:cNvPr>
          <p:cNvSpPr txBox="1"/>
          <p:nvPr/>
        </p:nvSpPr>
        <p:spPr>
          <a:xfrm>
            <a:off x="4006974" y="4725938"/>
            <a:ext cx="78377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Подготовила:</a:t>
            </a:r>
          </a:p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Нечипоренко Татьяна Олеговна</a:t>
            </a:r>
          </a:p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ГБПОУ ВО «Губернский педагогический колледж»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E77525-6B5F-7CD1-466D-596067569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038" y="6109807"/>
            <a:ext cx="2475191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90697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50" y="189434"/>
            <a:ext cx="3384376" cy="268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02" y="4005858"/>
            <a:ext cx="3516940" cy="263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047" y="199732"/>
            <a:ext cx="3880745" cy="258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1064" y="3951528"/>
            <a:ext cx="3824710" cy="269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446" y="180325"/>
            <a:ext cx="3858494" cy="256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7082" y="3951528"/>
            <a:ext cx="3719140" cy="269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517441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Иногда звук добегает до какого-нибудь препятствия (например, до стены, горы или леса) и, натолкнувшись на него, возвращается обратно. Тогда мы слышим эхо.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2050" name="Picture 2" descr="http://www.thunderboltkids.co.za/Grade4/03-energy-and-change/images/gd-00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20" y="2349674"/>
            <a:ext cx="5715000" cy="4000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09574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"/>
          <p:cNvGrpSpPr/>
          <p:nvPr/>
        </p:nvGrpSpPr>
        <p:grpSpPr>
          <a:xfrm>
            <a:off x="1558702" y="261443"/>
            <a:ext cx="9235665" cy="4932547"/>
            <a:chOff x="2555265" y="742291"/>
            <a:chExt cx="6384765" cy="5045845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555265" y="742291"/>
              <a:ext cx="6384765" cy="5045845"/>
            </a:xfrm>
            <a:prstGeom prst="cloudCallout">
              <a:avLst>
                <a:gd name="adj1" fmla="val -50690"/>
                <a:gd name="adj2" fmla="val 34908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82461" y="1994544"/>
              <a:ext cx="5756794" cy="1857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Шёл урок, а он молчал-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Переменку, видно, ждал.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Только кончился урок,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Громко зазвенел…</a:t>
              </a:r>
            </a:p>
          </p:txBody>
        </p:sp>
      </p:grp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43585"/>
            <a:ext cx="2062758" cy="2745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16111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Слышать разные звуки нам помогают уши. Это очень сложные органы.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Об их устройстве мы будем говорить в старших классах.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 descr="http://cszone88.appspot.com/img.haberler.com/haber/194/kepce-kulak-kader-degil-8084194_9306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575" y="2372028"/>
            <a:ext cx="6048672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8422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Слуховой аппарат состоит из трёх отделов: наружного, среднего и внутреннего.</a:t>
            </a:r>
          </a:p>
          <a:p>
            <a:pPr algn="ctr"/>
            <a:r>
              <a:rPr lang="ru-RU" sz="2400" b="1" dirty="0">
                <a:latin typeface="Comic Sans MS" pitchFamily="66" charset="0"/>
              </a:rPr>
              <a:t>	</a:t>
            </a:r>
            <a:endParaRPr lang="ru-RU" sz="2400" b="1" u="sng" dirty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122" name="Picture 2" descr="http://ok-t.ru/studopediasu/baza1/4447554024017.files/image58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07" y="1447634"/>
            <a:ext cx="6809060" cy="45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1968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	</a:t>
            </a:r>
            <a:r>
              <a:rPr lang="ru-RU" sz="2800" b="1" dirty="0">
                <a:latin typeface="Comic Sans MS" pitchFamily="66" charset="0"/>
              </a:rPr>
              <a:t>Наружный отдел хорошо виден. Он состоит из </a:t>
            </a:r>
            <a:r>
              <a:rPr lang="ru-RU" sz="2800" b="1" u="sng" dirty="0">
                <a:solidFill>
                  <a:srgbClr val="C80E55"/>
                </a:solidFill>
                <a:latin typeface="Comic Sans MS" pitchFamily="66" charset="0"/>
              </a:rPr>
              <a:t>ушной раковины </a:t>
            </a:r>
            <a:r>
              <a:rPr lang="ru-RU" sz="2800" b="1" dirty="0">
                <a:latin typeface="Comic Sans MS" pitchFamily="66" charset="0"/>
              </a:rPr>
              <a:t>и </a:t>
            </a:r>
            <a:r>
              <a:rPr lang="ru-RU" sz="2800" b="1" u="sng" dirty="0">
                <a:solidFill>
                  <a:srgbClr val="C80E55"/>
                </a:solidFill>
                <a:latin typeface="Comic Sans MS" pitchFamily="66" charset="0"/>
              </a:rPr>
              <a:t>наружного слухового прохода</a:t>
            </a:r>
            <a:r>
              <a:rPr lang="ru-RU" sz="2800" b="1" dirty="0">
                <a:latin typeface="Comic Sans MS" pitchFamily="66" charset="0"/>
              </a:rPr>
              <a:t>, заканчивающегося </a:t>
            </a:r>
            <a:r>
              <a:rPr lang="ru-RU" sz="2800" b="1" u="sng" dirty="0">
                <a:solidFill>
                  <a:srgbClr val="C80E55"/>
                </a:solidFill>
                <a:latin typeface="Comic Sans MS" pitchFamily="66" charset="0"/>
              </a:rPr>
              <a:t>барабанной перепонкой. </a:t>
            </a:r>
          </a:p>
          <a:p>
            <a:pPr algn="ctr"/>
            <a:r>
              <a:rPr lang="ru-RU" sz="3200" b="1" dirty="0">
                <a:latin typeface="Comic Sans MS" pitchFamily="66" charset="0"/>
              </a:rPr>
              <a:t>	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148" name="Picture 4" descr="http://present5.com/presentforday2/20170205/sluhovoy_analizator_images/sluhovoy_analizator_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574" y="2493690"/>
            <a:ext cx="686154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2773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Дальше идёт средний отдел, в котором находятся три маленькие слуховые косточки, соединённые друг с другом. Они называются </a:t>
            </a:r>
            <a:r>
              <a:rPr lang="ru-RU" sz="2400" b="1" u="sng" dirty="0">
                <a:solidFill>
                  <a:srgbClr val="C80E55"/>
                </a:solidFill>
                <a:latin typeface="Comic Sans MS" pitchFamily="66" charset="0"/>
              </a:rPr>
              <a:t>молоточек</a:t>
            </a:r>
            <a:r>
              <a:rPr lang="ru-RU" sz="2400" b="1" dirty="0">
                <a:latin typeface="Comic Sans MS" pitchFamily="66" charset="0"/>
              </a:rPr>
              <a:t>, </a:t>
            </a:r>
            <a:r>
              <a:rPr lang="ru-RU" sz="2400" b="1" u="sng" dirty="0">
                <a:solidFill>
                  <a:srgbClr val="C80E55"/>
                </a:solidFill>
                <a:latin typeface="Comic Sans MS" pitchFamily="66" charset="0"/>
              </a:rPr>
              <a:t>наковальня и стремечко</a:t>
            </a:r>
            <a:r>
              <a:rPr lang="ru-RU" sz="2400" b="1" dirty="0">
                <a:latin typeface="Comic Sans MS" pitchFamily="66" charset="0"/>
              </a:rPr>
              <a:t>. Эти косточки одним концом крепятся к барабанной перепонке, а другим — к окошку внутреннего уха.</a:t>
            </a:r>
            <a:endParaRPr lang="ru-RU" sz="2400" b="1" u="sng" dirty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172" name="Picture 4" descr="http://mirnasos.ru/will/img5/kaklechitotitsrednegouxaspomoshyulekarst_7E34A16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728" y="2853730"/>
            <a:ext cx="6146518" cy="378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644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Во внутреннем отделе находится костный завиток — </a:t>
            </a:r>
            <a:r>
              <a:rPr lang="ru-RU" sz="2400" b="1" u="sng" dirty="0">
                <a:solidFill>
                  <a:srgbClr val="C80E55"/>
                </a:solidFill>
                <a:latin typeface="Comic Sans MS" pitchFamily="66" charset="0"/>
              </a:rPr>
              <a:t>улитка,</a:t>
            </a:r>
            <a:r>
              <a:rPr lang="ru-RU" sz="2400" b="1" dirty="0">
                <a:latin typeface="Comic Sans MS" pitchFamily="66" charset="0"/>
              </a:rPr>
              <a:t> внутри которой несколько тысяч натянутых тонких волоконец. </a:t>
            </a:r>
          </a:p>
          <a:p>
            <a:pPr algn="ctr"/>
            <a:endParaRPr lang="ru-RU" sz="2400" b="1" u="sng" dirty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8194" name="Picture 2" descr="http://ppt4web.ru/images/8/10515/640/img8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574" y="2702613"/>
            <a:ext cx="6331913" cy="308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65704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Звук попадает сначала в ушной проход, упирается в барабанную перепонку и та начинает колебаться. По слуховым косточкам звук попадает в «улитку». Дальше каждый волосок «улитки» передаёт о своём звуке в головной мозг человека. </a:t>
            </a:r>
          </a:p>
          <a:p>
            <a:pPr algn="ctr"/>
            <a:endParaRPr lang="ru-RU" sz="2400" b="1" u="sng" dirty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98" name="Picture 2" descr="http://www.clear-mind.org/knigi/trans_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9899" y="2766142"/>
            <a:ext cx="4917315" cy="368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69805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"/>
          <p:cNvGrpSpPr/>
          <p:nvPr/>
        </p:nvGrpSpPr>
        <p:grpSpPr>
          <a:xfrm>
            <a:off x="1558702" y="261443"/>
            <a:ext cx="9235665" cy="3412369"/>
            <a:chOff x="2555265" y="742291"/>
            <a:chExt cx="6384765" cy="3490749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555265" y="742291"/>
              <a:ext cx="6384765" cy="3490749"/>
            </a:xfrm>
            <a:prstGeom prst="cloudCallout">
              <a:avLst>
                <a:gd name="adj1" fmla="val -50690"/>
                <a:gd name="adj2" fmla="val 69980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04166" y="1395477"/>
              <a:ext cx="5756794" cy="2298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Ребята, как надо относиться к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такому сложному органу?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Как вы понимаете — бережно относиться? Что надо делать и чего не надо делать? </a:t>
              </a:r>
            </a:p>
            <a:p>
              <a:pPr algn="ctr"/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 flipH="1">
            <a:off x="1473876" y="354084"/>
            <a:ext cx="9217024" cy="3319728"/>
            <a:chOff x="4334577" y="2947820"/>
            <a:chExt cx="7353593" cy="2214345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334577" y="2947820"/>
              <a:ext cx="7353593" cy="2214345"/>
            </a:xfrm>
            <a:prstGeom prst="cloudCallout">
              <a:avLst>
                <a:gd name="adj1" fmla="val -41936"/>
                <a:gd name="adj2" fmla="val 142790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25721" y="3270275"/>
              <a:ext cx="6862423" cy="1307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Наши уши боятся шума, резких и громких звуков . Ещё уши нужно ежедневно мыть. Чистить туго скрученной ваткой. Нельзя ковырять в ушах острыми предметами.</a:t>
              </a:r>
            </a:p>
          </p:txBody>
        </p:sp>
      </p:grpSp>
      <p:pic>
        <p:nvPicPr>
          <p:cNvPr id="1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31">
            <a:off x="9896929" y="3803101"/>
            <a:ext cx="2209185" cy="297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43585"/>
            <a:ext cx="2062758" cy="2745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mamikplus.ru/wp-content/uploads/2014/12/Girlwithheadphones-e1418853933157-300x1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481" y="3843585"/>
            <a:ext cx="4476923" cy="274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govoi.ucoz.ru/novosti_foto2/03032014/ukho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6934" y="3835049"/>
            <a:ext cx="4476924" cy="274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grudnichky.ru/wp-content/uploads/2016/06/nguy-co-viem-tai-ngoai-cap-vi-dung-tam-bong-tuy-tien-e14660996309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6934" y="3835049"/>
            <a:ext cx="4491470" cy="275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9559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1741</TotalTime>
  <Words>282</Words>
  <Application>Microsoft Office PowerPoint</Application>
  <PresentationFormat>Произвольный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User</cp:lastModifiedBy>
  <cp:revision>217</cp:revision>
  <dcterms:created xsi:type="dcterms:W3CDTF">2016-11-11T12:35:51Z</dcterms:created>
  <dcterms:modified xsi:type="dcterms:W3CDTF">2022-11-28T10:50:20Z</dcterms:modified>
</cp:coreProperties>
</file>