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notesMasterIdLst>
    <p:notesMasterId r:id="rId20"/>
  </p:notesMasterIdLst>
  <p:handoutMasterIdLst>
    <p:handoutMasterId r:id="rId21"/>
  </p:handoutMasterIdLst>
  <p:sldIdLst>
    <p:sldId id="257" r:id="rId2"/>
    <p:sldId id="291" r:id="rId3"/>
    <p:sldId id="269" r:id="rId4"/>
    <p:sldId id="275" r:id="rId5"/>
    <p:sldId id="277" r:id="rId6"/>
    <p:sldId id="276" r:id="rId7"/>
    <p:sldId id="278" r:id="rId8"/>
    <p:sldId id="279" r:id="rId9"/>
    <p:sldId id="280" r:id="rId10"/>
    <p:sldId id="281" r:id="rId11"/>
    <p:sldId id="282" r:id="rId12"/>
    <p:sldId id="283" r:id="rId13"/>
    <p:sldId id="287" r:id="rId14"/>
    <p:sldId id="288" r:id="rId15"/>
    <p:sldId id="286" r:id="rId16"/>
    <p:sldId id="289" r:id="rId17"/>
    <p:sldId id="290" r:id="rId18"/>
    <p:sldId id="264" r:id="rId19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1152">
          <p15:clr>
            <a:srgbClr val="A4A3A4"/>
          </p15:clr>
        </p15:guide>
        <p15:guide id="5" orient="horz" pos="3360">
          <p15:clr>
            <a:srgbClr val="A4A3A4"/>
          </p15:clr>
        </p15:guide>
        <p15:guide id="6" orient="horz" pos="3072">
          <p15:clr>
            <a:srgbClr val="A4A3A4"/>
          </p15:clr>
        </p15:guide>
        <p15:guide id="7" orient="horz" pos="864">
          <p15:clr>
            <a:srgbClr val="A4A3A4"/>
          </p15:clr>
        </p15:guide>
        <p15:guide id="8" orient="horz" pos="528">
          <p15:clr>
            <a:srgbClr val="A4A3A4"/>
          </p15:clr>
        </p15:guide>
        <p15:guide id="9" orient="horz" pos="2784">
          <p15:clr>
            <a:srgbClr val="A4A3A4"/>
          </p15:clr>
        </p15:guide>
        <p15:guide id="10" pos="3839">
          <p15:clr>
            <a:srgbClr val="A4A3A4"/>
          </p15:clr>
        </p15:guide>
        <p15:guide id="11" pos="959">
          <p15:clr>
            <a:srgbClr val="A4A3A4"/>
          </p15:clr>
        </p15:guide>
        <p15:guide id="12" pos="7007">
          <p15:clr>
            <a:srgbClr val="A4A3A4"/>
          </p15:clr>
        </p15:guide>
        <p15:guide id="13" pos="6719">
          <p15:clr>
            <a:srgbClr val="A4A3A4"/>
          </p15:clr>
        </p15:guide>
        <p15:guide id="14" pos="6143">
          <p15:clr>
            <a:srgbClr val="A4A3A4"/>
          </p15:clr>
        </p15:guide>
        <p15:guide id="15" pos="3983">
          <p15:clr>
            <a:srgbClr val="A4A3A4"/>
          </p15:clr>
        </p15:guide>
        <p15:guide id="16" pos="527">
          <p15:clr>
            <a:srgbClr val="A4A3A4"/>
          </p15:clr>
        </p15:guide>
        <p15:guide id="17" pos="715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21" autoAdjust="0"/>
    <p:restoredTop sz="94660"/>
  </p:normalViewPr>
  <p:slideViewPr>
    <p:cSldViewPr>
      <p:cViewPr varScale="1">
        <p:scale>
          <a:sx n="72" d="100"/>
          <a:sy n="72" d="100"/>
        </p:scale>
        <p:origin x="648" y="66"/>
      </p:cViewPr>
      <p:guideLst>
        <p:guide orient="horz" pos="2160"/>
        <p:guide orient="horz" pos="1008"/>
        <p:guide orient="horz" pos="3792"/>
        <p:guide orient="horz" pos="1152"/>
        <p:guide orient="horz" pos="3360"/>
        <p:guide orient="horz" pos="3072"/>
        <p:guide orient="horz" pos="864"/>
        <p:guide orient="horz" pos="528"/>
        <p:guide orient="horz" pos="2784"/>
        <p:guide pos="3839"/>
        <p:guide pos="959"/>
        <p:guide pos="7007"/>
        <p:guide pos="6719"/>
        <p:guide pos="6143"/>
        <p:guide pos="3983"/>
        <p:guide pos="527"/>
        <p:guide pos="715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294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CBDACDC-6E63-4272-B3AC-CCF5CA6029F9}" type="datetime1">
              <a:rPr lang="ru-RU" smtClean="0"/>
              <a:pPr rtl="0"/>
              <a:t>28.11.2022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119DBA-4540-49B3-8FA9-6259387ECF9E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76198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B379994-B797-4915-BB7A-12D6CEBDCA03}" type="datetime1">
              <a:rPr lang="ru-RU" smtClean="0"/>
              <a:pPr rtl="0"/>
              <a:t>28.11.2022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3B36274-F2B9-4C45-BBB4-0EDF4CD651A7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6885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3B36274-F2B9-4C45-BBB4-0EDF4CD651A7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5023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3B36274-F2B9-4C45-BBB4-0EDF4CD651A7}" type="slidenum">
              <a:rPr lang="ru-RU" smtClean="0"/>
              <a:pPr rtl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656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3B36274-F2B9-4C45-BBB4-0EDF4CD651A7}" type="slidenum">
              <a:rPr lang="ru-RU" smtClean="0"/>
              <a:pPr rtl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8885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"/>
            <a:ext cx="12188825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1"/>
            <a:ext cx="12188825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081" y="4960137"/>
            <a:ext cx="7770376" cy="1463040"/>
          </a:xfrm>
        </p:spPr>
        <p:txBody>
          <a:bodyPr anchor="ctr">
            <a:normAutofit/>
          </a:bodyPr>
          <a:lstStyle>
            <a:lvl1pPr algn="r">
              <a:defRPr sz="4999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08357" y="4960137"/>
            <a:ext cx="3199567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799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063" indent="0" algn="ctr">
              <a:buNone/>
              <a:defRPr sz="17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799"/>
            </a:lvl4pPr>
            <a:lvl5pPr marL="1828251" indent="0" algn="ctr">
              <a:buNone/>
              <a:defRPr sz="1799"/>
            </a:lvl5pPr>
            <a:lvl6pPr marL="2285314" indent="0" algn="ctr">
              <a:buNone/>
              <a:defRPr sz="1799"/>
            </a:lvl6pPr>
            <a:lvl7pPr marL="2742377" indent="0" algn="ctr">
              <a:buNone/>
              <a:defRPr sz="1799"/>
            </a:lvl7pPr>
            <a:lvl8pPr marL="3199440" indent="0" algn="ctr">
              <a:buNone/>
              <a:defRPr sz="1799"/>
            </a:lvl8pPr>
            <a:lvl9pPr marL="3656503" indent="0" algn="ctr">
              <a:buNone/>
              <a:defRPr sz="1799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 rtl="0"/>
            <a:fld id="{6AC10C6A-66F6-4656-BD5A-C787A1F83051}" type="datetime1">
              <a:rPr lang="ru-RU" smtClean="0"/>
              <a:pPr rtl="0"/>
              <a:t>28.11.2022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5137D0E-4A4F-4307-8994-C1891D747D59}" type="slidenum">
              <a:rPr lang="ru-RU" smtClean="0"/>
              <a:pPr rtl="0"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4659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6472175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E8CAEA8-596E-4ADA-B5C6-8A4218D28579}" type="datetime1">
              <a:rPr lang="ru-RU" smtClean="0"/>
              <a:pPr rtl="0"/>
              <a:t>28.11.2022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5137D0E-4A4F-4307-8994-C1891D747D59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2339869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9" y="762000"/>
            <a:ext cx="2628215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343" y="762000"/>
            <a:ext cx="7579926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E9CDD9C-ADF0-4A8E-89D7-BECA34527CD0}" type="datetime1">
              <a:rPr lang="ru-RU" smtClean="0"/>
              <a:pPr rtl="0"/>
              <a:t>28.11.2022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5137D0E-4A4F-4307-8994-C1891D747D59}" type="slidenum">
              <a:rPr lang="ru-RU" smtClean="0"/>
              <a:pPr rtl="0"/>
              <a:t>‹#›</a:t>
            </a:fld>
            <a:endParaRPr lang="ru-RU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5781" y="59382"/>
            <a:ext cx="0" cy="91416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4370042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AB38E33-CD8D-468C-AC4D-8EE3547B20B6}" type="datetime1">
              <a:rPr lang="ru-RU" smtClean="0"/>
              <a:pPr rtl="0"/>
              <a:t>28.11.2022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5137D0E-4A4F-4307-8994-C1891D747D59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463805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88825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1"/>
            <a:ext cx="12188825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081" y="4960137"/>
            <a:ext cx="7770376" cy="1463040"/>
          </a:xfrm>
        </p:spPr>
        <p:txBody>
          <a:bodyPr anchor="ctr">
            <a:normAutofit/>
          </a:bodyPr>
          <a:lstStyle>
            <a:lvl1pPr algn="r">
              <a:defRPr sz="4999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08357" y="4960137"/>
            <a:ext cx="3199567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99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C9BE440-AB8F-40F9-B469-1A59D2545CD3}" type="datetime1">
              <a:rPr lang="ru-RU" smtClean="0"/>
              <a:pPr rtl="0"/>
              <a:t>28.11.2022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5137D0E-4A4F-4307-8994-C1891D747D59}" type="slidenum">
              <a:rPr lang="ru-RU" smtClean="0"/>
              <a:pPr rtl="0"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4659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157583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3861" y="585216"/>
            <a:ext cx="9717541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3860" y="2286000"/>
            <a:ext cx="4753642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7760" y="2286000"/>
            <a:ext cx="4753642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EFE7F42-9E58-4B67-8DDA-E2C75A491C90}" type="datetime1">
              <a:rPr lang="ru-RU" smtClean="0"/>
              <a:pPr rtl="0"/>
              <a:t>28.11.2022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5137D0E-4A4F-4307-8994-C1891D747D59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3092607"/>
      </p:ext>
    </p:extLst>
  </p:cSld>
  <p:clrMapOvr>
    <a:masterClrMapping/>
  </p:clrMapOvr>
  <p:transition spd="slow">
    <p:wipe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3861" y="2179636"/>
            <a:ext cx="4753642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99" b="0" cap="none" baseline="0">
                <a:solidFill>
                  <a:schemeClr val="accent1"/>
                </a:solidFill>
                <a:latin typeface="+mn-lt"/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3861" y="2967788"/>
            <a:ext cx="4753642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8" y="2179636"/>
            <a:ext cx="4753642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99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marL="0" lvl="0" indent="0" algn="l" defTabSz="914126" rtl="0" eaLnBrk="1" latinLnBrk="0" hangingPunct="1">
              <a:lnSpc>
                <a:spcPct val="90000"/>
              </a:lnSpc>
              <a:spcBef>
                <a:spcPts val="1799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8" y="2967788"/>
            <a:ext cx="4753642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818821A-9448-46F0-B6E1-E60F48BE7F0B}" type="datetime1">
              <a:rPr lang="ru-RU" smtClean="0"/>
              <a:pPr rtl="0"/>
              <a:t>28.11.2022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5137D0E-4A4F-4307-8994-C1891D747D59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0701731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B544A87-C71B-4A39-B170-2D8A98D13A99}" type="datetime1">
              <a:rPr lang="ru-RU" smtClean="0"/>
              <a:pPr rtl="0"/>
              <a:t>28.11.2022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5137D0E-4A4F-4307-8994-C1891D747D59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075413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247BFD6-90C6-43D7-BD59-197B56E94537}" type="datetime1">
              <a:rPr lang="ru-RU" smtClean="0"/>
              <a:pPr rtl="0"/>
              <a:t>28.11.2022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5137D0E-4A4F-4307-8994-C1891D747D59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4496559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3861" y="471509"/>
            <a:ext cx="4387977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99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3512" y="822960"/>
            <a:ext cx="5676945" cy="5184648"/>
          </a:xfrm>
        </p:spPr>
        <p:txBody>
          <a:bodyPr/>
          <a:lstStyle>
            <a:lvl1pPr>
              <a:defRPr sz="2399"/>
            </a:lvl1pPr>
            <a:lvl2pPr>
              <a:defRPr sz="1999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3861" y="2257506"/>
            <a:ext cx="4387977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8861E71-FD8E-41DA-B28B-6587873E4DD2}" type="datetime1">
              <a:rPr lang="ru-RU" smtClean="0"/>
              <a:pPr rtl="0"/>
              <a:t>28.11.2022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5137D0E-4A4F-4307-8994-C1891D747D59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3439934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081" y="4960138"/>
            <a:ext cx="7770376" cy="1463040"/>
          </a:xfrm>
        </p:spPr>
        <p:txBody>
          <a:bodyPr anchor="ctr">
            <a:normAutofit/>
          </a:bodyPr>
          <a:lstStyle>
            <a:lvl1pPr algn="r">
              <a:defRPr sz="4999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5778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8357" y="4960138"/>
            <a:ext cx="3199567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99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4A90-EB03-42F3-8859-2C2B2724C058}" type="datetimeFigureOut">
              <a:rPr lang="en-US" smtClean="0"/>
              <a:pPr/>
              <a:t>11/28/2022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4659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0030553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3861" y="585216"/>
            <a:ext cx="9717541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3862" y="2286000"/>
            <a:ext cx="9717542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3863" y="6470704"/>
            <a:ext cx="215358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fld id="{2EFE7F42-9E58-4B67-8DDA-E2C75A491C90}" type="datetime1">
              <a:rPr lang="ru-RU" smtClean="0"/>
              <a:pPr rtl="0"/>
              <a:t>28.11.2022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1671" y="6470704"/>
            <a:ext cx="589992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4511" y="6470704"/>
            <a:ext cx="97341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fld id="{E5137D0E-4A4F-4307-8994-C1891D747D59}" type="slidenum">
              <a:rPr lang="ru-RU" smtClean="0"/>
              <a:pPr rtl="0"/>
              <a:t>‹#›</a:t>
            </a:fld>
            <a:endParaRPr lang="ru-RU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1802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677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ransition spd="slow">
    <p:wipe/>
  </p:transition>
  <p:hf sldNum="0" hdr="0" ftr="0" dt="0"/>
  <p:txStyles>
    <p:titleStyle>
      <a:lvl1pPr algn="l" defTabSz="914126" rtl="0" eaLnBrk="1" latinLnBrk="0" hangingPunct="1">
        <a:lnSpc>
          <a:spcPct val="80000"/>
        </a:lnSpc>
        <a:spcBef>
          <a:spcPct val="0"/>
        </a:spcBef>
        <a:buNone/>
        <a:defRPr sz="4999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13" indent="-91413" algn="l" defTabSz="914126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199" kern="1200">
          <a:solidFill>
            <a:schemeClr val="tx1"/>
          </a:solidFill>
          <a:latin typeface="+mn-lt"/>
          <a:ea typeface="+mn-ea"/>
          <a:cs typeface="+mn-cs"/>
        </a:defRPr>
      </a:lvl1pPr>
      <a:lvl2pPr marL="265096" indent="-137119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447922" indent="-137119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182" indent="-137119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007" indent="-137119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126" indent="-137119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386" indent="-137119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5787" indent="-137119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047" indent="-137119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7749" y="4653136"/>
            <a:ext cx="8064896" cy="1770041"/>
          </a:xfrm>
        </p:spPr>
        <p:txBody>
          <a:bodyPr rtlCol="0">
            <a:normAutofit/>
          </a:bodyPr>
          <a:lstStyle/>
          <a:p>
            <a:pPr rtl="0"/>
            <a:r>
              <a:rPr lang="ru-RU" sz="4000" dirty="0"/>
              <a:t>Обучение ходьбе на лыжах</a:t>
            </a:r>
            <a:br>
              <a:rPr lang="ru-RU" sz="4000" dirty="0"/>
            </a:br>
            <a:r>
              <a:rPr lang="ru-RU" sz="4000" dirty="0"/>
              <a:t> в детском саду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98667" y="4653136"/>
            <a:ext cx="3409257" cy="2016224"/>
          </a:xfrm>
        </p:spPr>
        <p:txBody>
          <a:bodyPr rtlCol="0">
            <a:normAutofit fontScale="92500" lnSpcReduction="10000"/>
          </a:bodyPr>
          <a:lstStyle/>
          <a:p>
            <a:pPr algn="just" rtl="0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Презентация</a:t>
            </a:r>
          </a:p>
          <a:p>
            <a:pPr algn="just" rtl="0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 для воспитателей </a:t>
            </a:r>
          </a:p>
          <a:p>
            <a:pPr algn="just" rtl="0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Подготовила:</a:t>
            </a:r>
          </a:p>
          <a:p>
            <a:pPr algn="just" rtl="0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 Бурова Н.В</a:t>
            </a:r>
          </a:p>
          <a:p>
            <a:pPr algn="just" rtl="0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Инструктор по физической культуре д/с №15</a:t>
            </a:r>
          </a:p>
          <a:p>
            <a:pPr algn="just" rtl="0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56561043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schemeClr val="accent2"/>
                </a:solidFill>
              </a:rPr>
              <a:t>Подъём на склон «лесенкой»</a:t>
            </a:r>
          </a:p>
        </p:txBody>
      </p:sp>
      <p:pic>
        <p:nvPicPr>
          <p:cNvPr id="6146" name="Picture 2" descr="http://twidler.ru/Content/Images/kultura-i-iskusstvo/14/184297/1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81118" y="1124744"/>
            <a:ext cx="4282942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Он осуществляется приставными шагами боком к склону. При этом верхняя лыжа располагается на наружном ребре, а нижняя на внутреннем.</a:t>
            </a:r>
          </a:p>
          <a:p>
            <a:r>
              <a:rPr lang="ru-RU" sz="2000" dirty="0"/>
              <a:t>Опираться надо на обе палки, переставляя их поочерёдно.</a:t>
            </a:r>
          </a:p>
        </p:txBody>
      </p:sp>
    </p:spTree>
    <p:extLst>
      <p:ext uri="{BB962C8B-B14F-4D97-AF65-F5344CB8AC3E}">
        <p14:creationId xmlns:p14="http://schemas.microsoft.com/office/powerpoint/2010/main" val="250074817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23861" y="260648"/>
            <a:ext cx="9717541" cy="1152128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2"/>
                </a:solidFill>
              </a:rPr>
              <a:t>Задачи обучения ходьбе на лыжах</a:t>
            </a:r>
            <a:br>
              <a:rPr lang="ru-RU" sz="2800" dirty="0">
                <a:solidFill>
                  <a:schemeClr val="accent2"/>
                </a:solidFill>
              </a:rPr>
            </a:br>
            <a:r>
              <a:rPr lang="ru-RU" sz="2800" dirty="0">
                <a:solidFill>
                  <a:schemeClr val="accent2"/>
                </a:solidFill>
              </a:rPr>
              <a:t>в старшей и подготовительной  группе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023862" y="1412776"/>
            <a:ext cx="9717542" cy="50405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 совершенствовать навыки при ходьбе на лыжах;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развивать равновесие, «чувство лыж», «чувство снега»;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способствовать овладению чувством ритмичной ходьбы на лыжах;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 закреплять навык подъема «лесенкой»;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учить спускам с гор в средней стойке, подъему ступающим шагом и подъёму «</a:t>
            </a:r>
            <a:r>
              <a:rPr lang="ru-RU" dirty="0" err="1"/>
              <a:t>полуёлочкой</a:t>
            </a:r>
            <a:r>
              <a:rPr lang="ru-RU" dirty="0"/>
              <a:t>».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продолжить обучение скользящему шагу, добиваясь правильной посадки лыжника с одновременным перенесением веса тела с одной ноги на другую, удлиняя шаг, согласовывать работу рук и ног при ходьбе на лыжах без палок;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закреплять навык поворотов переступанием на месте и в движении;</a:t>
            </a:r>
          </a:p>
          <a:p>
            <a:pPr marL="0" indent="0">
              <a:buNone/>
            </a:pPr>
            <a:endParaRPr lang="ru-RU" dirty="0">
              <a:highlight>
                <a:srgbClr val="FFFF00"/>
              </a:highlight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123524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3852" y="836712"/>
            <a:ext cx="9717542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/>
              <a:t>  </a:t>
            </a:r>
            <a:r>
              <a:rPr lang="ru-RU" sz="2400" i="1" dirty="0">
                <a:solidFill>
                  <a:schemeClr val="accent2"/>
                </a:solidFill>
              </a:rPr>
              <a:t>«</a:t>
            </a:r>
            <a:r>
              <a:rPr lang="ru-RU" sz="3000" dirty="0">
                <a:solidFill>
                  <a:schemeClr val="accent2"/>
                </a:solidFill>
              </a:rPr>
              <a:t>Чувство лыж</a:t>
            </a:r>
            <a:r>
              <a:rPr lang="ru-RU" sz="2400" i="1" dirty="0">
                <a:solidFill>
                  <a:schemeClr val="accent2"/>
                </a:solidFill>
              </a:rPr>
              <a:t>»</a:t>
            </a:r>
            <a:r>
              <a:rPr lang="ru-RU" sz="2600" dirty="0">
                <a:solidFill>
                  <a:schemeClr val="accent2"/>
                </a:solidFill>
              </a:rPr>
              <a:t> </a:t>
            </a:r>
          </a:p>
          <a:p>
            <a:pPr>
              <a:buNone/>
            </a:pPr>
            <a:r>
              <a:rPr lang="ru-RU" sz="2400" dirty="0"/>
              <a:t>В начале обучения определяется ребенком как непривычная тяжесть на ногах, тормозящая свободное передвижение вперед. В процессе обучения ребенок привыкает к лыжам, перестает ощущать их тяжесть и неудобство в движении.</a:t>
            </a:r>
          </a:p>
          <a:p>
            <a:r>
              <a:rPr lang="ru-RU" sz="2400" dirty="0"/>
              <a:t> </a:t>
            </a:r>
            <a:r>
              <a:rPr lang="ru-RU" sz="3000" dirty="0">
                <a:solidFill>
                  <a:schemeClr val="accent2"/>
                </a:solidFill>
              </a:rPr>
              <a:t>«Чувство снега»</a:t>
            </a:r>
            <a:r>
              <a:rPr lang="ru-RU" sz="2000" dirty="0"/>
              <a:t> </a:t>
            </a:r>
          </a:p>
          <a:p>
            <a:r>
              <a:rPr lang="ru-RU" sz="2400" dirty="0"/>
              <a:t>характеризуется способностью определения состояния скользящей поверхности, качества снега. </a:t>
            </a:r>
          </a:p>
          <a:p>
            <a:r>
              <a:rPr lang="ru-RU" sz="2400" dirty="0"/>
              <a:t>Наблюдения показали, что дети с первых же шагов на лыжах довольно четко определяют характер снежной поверхности: неровности, впадины, качество снега. Поэтому одной из важнейших задач обучения дошкольников ходьбе на лыжах является овладение этими новыми комплексами ощущений.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9662785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3852" y="332656"/>
            <a:ext cx="9717541" cy="1499616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2"/>
                </a:solidFill>
              </a:rPr>
              <a:t>Стойки спусков</a:t>
            </a:r>
          </a:p>
        </p:txBody>
      </p:sp>
      <p:pic>
        <p:nvPicPr>
          <p:cNvPr id="3" name="Рисунок 2" descr="http://fizkultura-obg.ru/wp-content/uploads/2015/12/stoyki-na-lyizhah-768x3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0036" y="1340768"/>
            <a:ext cx="5969299" cy="23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989956" y="3501008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спуск в основной стойке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78588" y="3573016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спуск в низкой </a:t>
            </a:r>
          </a:p>
          <a:p>
            <a:pPr algn="ctr"/>
            <a:r>
              <a:rPr lang="ru-RU" sz="2000" dirty="0"/>
              <a:t>стойке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86300" y="3573016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спуск в высокой стойке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3812" y="4581128"/>
            <a:ext cx="1094521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Наиболее часто применяется при спусках </a:t>
            </a:r>
            <a:r>
              <a:rPr lang="ru-RU" sz="2000" b="1" dirty="0"/>
              <a:t>основная (средняя) стойка</a:t>
            </a:r>
            <a:r>
              <a:rPr lang="ru-RU" sz="2000" dirty="0"/>
              <a:t>. Она наименее утомительна и позволяет выполнить при спуске любые другие приемы (торможения, повороты). При прямом спуске в основной стойке лыжи расставлены на 10-15 см одна от другой, ноги слегка согнуты в коленных суставах, туловище немного наклонено вперед, руки опущены и несколько выведены вперед, палки (обязательно кольцами назад) не касаются склона.</a:t>
            </a:r>
          </a:p>
        </p:txBody>
      </p:sp>
    </p:spTree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00.infourok.ru/images/doc/171/196349/img7.jpg"/>
          <p:cNvPicPr/>
          <p:nvPr/>
        </p:nvPicPr>
        <p:blipFill>
          <a:blip r:embed="rId2" cstate="print"/>
          <a:srcRect t="49451" r="35747"/>
          <a:stretch>
            <a:fillRect/>
          </a:stretch>
        </p:blipFill>
        <p:spPr bwMode="auto">
          <a:xfrm>
            <a:off x="6886500" y="2492896"/>
            <a:ext cx="4622297" cy="2731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93812" y="836712"/>
            <a:ext cx="468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2"/>
                </a:solidFill>
              </a:rPr>
              <a:t>ПОДЪЁМ СТУПАЮЩИМ ШАГОМ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09836" y="2060848"/>
            <a:ext cx="60486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При передвижении ступающим шагом полностью отсутствует скольжение, отталкивание одной лыжной палкой заканчивается позднее, чем постановка другой, что ведёт к двойной опоре на палки.</a:t>
            </a:r>
          </a:p>
          <a:p>
            <a:endParaRPr lang="ru-RU" sz="2000" dirty="0"/>
          </a:p>
          <a:p>
            <a:r>
              <a:rPr lang="ru-RU" sz="2000" dirty="0"/>
              <a:t>После выноса вперёд, лыжа опускается на снег сверху, </a:t>
            </a:r>
            <a:r>
              <a:rPr lang="ru-RU" sz="2000" dirty="0" err="1"/>
              <a:t>прихлопыванием</a:t>
            </a:r>
            <a:r>
              <a:rPr lang="ru-RU" sz="2000" dirty="0"/>
              <a:t> для улучшения сцепления со снегом.</a:t>
            </a:r>
          </a:p>
          <a:p>
            <a:endParaRPr lang="ru-RU" sz="2000" dirty="0"/>
          </a:p>
          <a:p>
            <a:r>
              <a:rPr lang="ru-RU" sz="2000" dirty="0"/>
              <a:t>Этот способ подъёма применяется при крутых склонах, когда скольжение невозможно из-за плохого сцепления лыж со снегом.</a:t>
            </a:r>
          </a:p>
        </p:txBody>
      </p:sp>
    </p:spTree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arhivurokov.ru/kopilka/up/html/2016/12/15/k_58524a4d4c54f/369917_1.jpeg"/>
          <p:cNvPicPr/>
          <p:nvPr/>
        </p:nvPicPr>
        <p:blipFill>
          <a:blip r:embed="rId2" cstate="print"/>
          <a:srcRect l="44136" t="23532" r="3275" b="15023"/>
          <a:stretch>
            <a:fillRect/>
          </a:stretch>
        </p:blipFill>
        <p:spPr bwMode="auto">
          <a:xfrm>
            <a:off x="7102524" y="1484784"/>
            <a:ext cx="4536000" cy="38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69876" y="908720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2"/>
                </a:solidFill>
              </a:rPr>
              <a:t>ПОДЪЁМ  «ПОЛУЁЛОЧКОЙ»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9836" y="2636912"/>
            <a:ext cx="56886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Этот подъём выполняется ступающим шагом наискось склона.</a:t>
            </a:r>
          </a:p>
          <a:p>
            <a:r>
              <a:rPr lang="ru-RU" sz="2000" dirty="0"/>
              <a:t>Одна нога скользящим движением продвигается вперёд прямо, а другая становится на внутреннее ребро  с развёрнутым носком.</a:t>
            </a:r>
          </a:p>
        </p:txBody>
      </p:sp>
    </p:spTree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https://ds03.infourok.ru/uploads/ex/01ac/0004d023-3c749270/img7.jpg"/>
          <p:cNvPicPr>
            <a:picLocks noChangeAspect="1" noChangeArrowheads="1"/>
          </p:cNvPicPr>
          <p:nvPr/>
        </p:nvPicPr>
        <p:blipFill>
          <a:blip r:embed="rId2" cstate="print"/>
          <a:srcRect l="44067" t="10465" r="3769"/>
          <a:stretch>
            <a:fillRect/>
          </a:stretch>
        </p:blipFill>
        <p:spPr bwMode="auto">
          <a:xfrm>
            <a:off x="7102524" y="1340768"/>
            <a:ext cx="4006181" cy="51571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53852" y="836712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2"/>
                </a:solidFill>
              </a:rPr>
              <a:t>ПОВОРОТ «ПЕРЕСТУПАНИЕМ»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81844" y="2060848"/>
            <a:ext cx="58326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Используется для изменения направления при движении.</a:t>
            </a:r>
          </a:p>
          <a:p>
            <a:endParaRPr lang="ru-RU" sz="2000" dirty="0"/>
          </a:p>
          <a:p>
            <a:r>
              <a:rPr lang="ru-RU" sz="2000" dirty="0"/>
              <a:t>При спуске со склона в основной стойке тяжесть тела переносится на наружную лыжу, а внутреннюю отводит носком в сторону поворота.</a:t>
            </a:r>
          </a:p>
          <a:p>
            <a:endParaRPr lang="ru-RU" sz="2000" dirty="0"/>
          </a:p>
          <a:p>
            <a:r>
              <a:rPr lang="ru-RU" sz="2000" dirty="0"/>
              <a:t>Переступание производится энергичным отталкиванием наружной лыжей, после чего она быстро приставляется к внутренней.</a:t>
            </a:r>
          </a:p>
        </p:txBody>
      </p:sp>
    </p:spTree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81844" y="404664"/>
            <a:ext cx="105131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sz="2400" dirty="0">
                <a:solidFill>
                  <a:schemeClr val="accent2"/>
                </a:solidFill>
              </a:rPr>
              <a:t>Ходьба на лыжах с учетом возрастных особенностей детей создает условия для организованного и правильного расхода физической энергии. Умелая организация и последовательность проведения процесса обучения ходьбы на лыжах помогает ребенку сравнительно легко овладеть этим видом физических упражнений, обеспечивает необходимую психологическую подготовку ребенка к преодолению возникающих затруднений.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2084" y="2985863"/>
            <a:ext cx="5616624" cy="3763138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65820" y="1052736"/>
            <a:ext cx="10945216" cy="5328592"/>
          </a:xfrm>
        </p:spPr>
        <p:txBody>
          <a:bodyPr rtlCol="0">
            <a:normAutofit/>
          </a:bodyPr>
          <a:lstStyle/>
          <a:p>
            <a:pPr algn="ctr"/>
            <a:r>
              <a:rPr lang="ru-RU" dirty="0">
                <a:solidFill>
                  <a:schemeClr val="accent2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67008679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3862" y="692696"/>
            <a:ext cx="9967094" cy="5859300"/>
          </a:xfrm>
        </p:spPr>
        <p:txBody>
          <a:bodyPr/>
          <a:lstStyle/>
          <a:p>
            <a:pPr algn="just"/>
            <a:r>
              <a:rPr lang="ru-RU" sz="2400" dirty="0">
                <a:solidFill>
                  <a:schemeClr val="accent2"/>
                </a:solidFill>
              </a:rPr>
              <a:t>Одним из спортивных видов физических упражнений является ходьба на лыжах. Для любого детского сада доступно обучение детей передвижению на лыжах, так как оно не требует создания особых условий, просто и снаряжение юного лыжника.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252" y="2219192"/>
            <a:ext cx="6057302" cy="4332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079826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2"/>
                </a:solidFill>
              </a:rPr>
              <a:t>Задачи обучения ходьбе на лыжах</a:t>
            </a:r>
            <a:br>
              <a:rPr lang="ru-RU" sz="2800" dirty="0">
                <a:solidFill>
                  <a:schemeClr val="accent2"/>
                </a:solidFill>
              </a:rPr>
            </a:br>
            <a:r>
              <a:rPr lang="ru-RU" sz="2800" dirty="0">
                <a:solidFill>
                  <a:schemeClr val="accent2"/>
                </a:solidFill>
              </a:rPr>
              <a:t> во второй младшей группе</a:t>
            </a:r>
          </a:p>
        </p:txBody>
      </p:sp>
      <p:sp>
        <p:nvSpPr>
          <p:cNvPr id="14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endParaRPr lang="ru-RU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заинтересовать ребенка предстоящими лыжными занятиями;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познакомить с лыжным инвентарем, научить надевать и снимать лыжи, стоять на параллельно лежащих лыжах;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способствовать овладению динамическим равновесием при ходьбе на лыжах;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обучать передвижению на лыжах ступающим шагом.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помочь детям освоить новое для них чувство отягощения ног лыжами;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учить детей поворотом переступанием.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Дети должны знать стойку для лыж, как брать из стойки лыжи, как их переносить к месту занятий (держа на плече, чтобы концы лыж смотрели назад), как пользоваться лыжными креплениями.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4289749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3862" y="620688"/>
            <a:ext cx="9717542" cy="1800200"/>
          </a:xfrm>
        </p:spPr>
        <p:txBody>
          <a:bodyPr/>
          <a:lstStyle/>
          <a:p>
            <a:r>
              <a:rPr lang="ru-RU" dirty="0"/>
              <a:t>Основная задача при обучении — освоение нового комплекса ощущений, связанных с отягощением ног лыжами («чувство лыж»). С этой целью можно предложить детям сначала походить на небольших, хорошо отшлифованных дощечках (40—50 см длиной и 5—6 см толщиной с ременным креплением). Ходьба на таких дощечках помогает овладеть динамическим равновесием.</a:t>
            </a:r>
          </a:p>
          <a:p>
            <a:endParaRPr lang="ru-RU" dirty="0"/>
          </a:p>
        </p:txBody>
      </p:sp>
      <p:pic>
        <p:nvPicPr>
          <p:cNvPr id="1026" name="Picture 2" descr="http://ezerskaya.ru/photos/konki-lyji-botinki-sanki-optom-46150-lar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633" y="2708920"/>
            <a:ext cx="7620000" cy="38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807823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resent5.com/presentforday2/20170228/sposoby_peredvigheniya_na_lyghah_images/sposoby_peredvigheniya_na_lyghah_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93879" y="188640"/>
            <a:ext cx="8760973" cy="6570730"/>
          </a:xfrm>
        </p:spPr>
      </p:pic>
    </p:spTree>
    <p:extLst>
      <p:ext uri="{BB962C8B-B14F-4D97-AF65-F5344CB8AC3E}">
        <p14:creationId xmlns:p14="http://schemas.microsoft.com/office/powerpoint/2010/main" val="3441869974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2"/>
                </a:solidFill>
              </a:rPr>
              <a:t>Задачи обучения ходьбе на лыжах</a:t>
            </a:r>
            <a:br>
              <a:rPr lang="ru-RU" sz="2800" dirty="0">
                <a:solidFill>
                  <a:schemeClr val="accent2"/>
                </a:solidFill>
              </a:rPr>
            </a:br>
            <a:r>
              <a:rPr lang="ru-RU" sz="2800" dirty="0">
                <a:solidFill>
                  <a:schemeClr val="accent2"/>
                </a:solidFill>
              </a:rPr>
              <a:t> в средней группе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/>
              <a:t>закреплять умение надевать и снимать лыжи, стоять на параллельно лежащих лыжах. Освоить чувство отягощения ног лыжами;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/>
              <a:t>развивать динамическое равновесие;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/>
              <a:t>закреплять умение ходить на лыжах ступающим и скользящим шагом, делать повороты на месте переступанием;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/>
              <a:t>учить спуску с пологих склонов в низкой стойке и подъему на склон «лесенкой».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6759342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23861" y="620688"/>
            <a:ext cx="4387977" cy="864096"/>
          </a:xfrm>
        </p:spPr>
        <p:txBody>
          <a:bodyPr/>
          <a:lstStyle/>
          <a:p>
            <a:r>
              <a:rPr lang="ru-RU" sz="2800" dirty="0">
                <a:solidFill>
                  <a:schemeClr val="accent2"/>
                </a:solidFill>
              </a:rPr>
              <a:t>Обучение скользящему шагу</a:t>
            </a:r>
          </a:p>
        </p:txBody>
      </p:sp>
      <p:pic>
        <p:nvPicPr>
          <p:cNvPr id="3078" name="Picture 6" descr="http://fs1.ppt4web.ru/images/5418/71370/640/img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3413" y="1285875"/>
            <a:ext cx="567690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1023861" y="1556792"/>
            <a:ext cx="4566495" cy="5040560"/>
          </a:xfrm>
        </p:spPr>
        <p:txBody>
          <a:bodyPr>
            <a:normAutofit/>
          </a:bodyPr>
          <a:lstStyle/>
          <a:p>
            <a:pPr algn="just"/>
            <a:r>
              <a:rPr lang="ru-RU" sz="2000" dirty="0"/>
              <a:t>Осваивают этот шаг после того, как научились передвигаться ступающим шагом. Встав на лыжи, надо оттолкнуться левой ногой, согнуть правую ногу в колене, вынеся её вперёд, скользить на правой лыже.</a:t>
            </a:r>
          </a:p>
          <a:p>
            <a:pPr algn="just"/>
            <a:r>
              <a:rPr lang="ru-RU" sz="2000" dirty="0"/>
              <a:t>Одновременно с этим левая рука идёт вперёд.</a:t>
            </a:r>
          </a:p>
          <a:p>
            <a:pPr algn="just"/>
            <a:r>
              <a:rPr lang="ru-RU" sz="2000" dirty="0"/>
              <a:t>Туловище вовремя скольжения слегка наклоняется вперёд в направлении правой ноги.</a:t>
            </a:r>
          </a:p>
          <a:p>
            <a:pPr algn="just"/>
            <a:r>
              <a:rPr lang="ru-RU" sz="2000" dirty="0"/>
              <a:t>Когда скольжение будет замедляться, необходимо оттолкнуться правой ногой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067315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23861" y="116632"/>
            <a:ext cx="4387977" cy="1440160"/>
          </a:xfrm>
        </p:spPr>
        <p:txBody>
          <a:bodyPr/>
          <a:lstStyle/>
          <a:p>
            <a:r>
              <a:rPr lang="ru-RU" sz="2800" dirty="0">
                <a:solidFill>
                  <a:schemeClr val="accent2"/>
                </a:solidFill>
              </a:rPr>
              <a:t>Обучение повороту на месте с переступанием</a:t>
            </a:r>
          </a:p>
        </p:txBody>
      </p:sp>
      <p:pic>
        <p:nvPicPr>
          <p:cNvPr id="4100" name="Picture 4" descr="http://fizkultura-obg.ru/wp-content/uploads/2015/12/Povorotyi-na-lyizhah-perestupaniem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4491" y="952581"/>
            <a:ext cx="3804877" cy="2630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023861" y="1484784"/>
            <a:ext cx="4387977" cy="518457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400" dirty="0">
                <a:solidFill>
                  <a:schemeClr val="accent2"/>
                </a:solidFill>
              </a:rPr>
              <a:t>Поворот переступанием вокруг пяток лыж </a:t>
            </a:r>
            <a:r>
              <a:rPr lang="ru-RU" sz="2400" dirty="0"/>
              <a:t>выполняется из исходного положения – лыжи параллельно.</a:t>
            </a:r>
          </a:p>
          <a:p>
            <a:pPr algn="just"/>
            <a:r>
              <a:rPr lang="ru-RU" sz="2400" dirty="0"/>
              <a:t> Переступать начинают с той ноги, которая ближе к направлению предполагаемого поворота.</a:t>
            </a:r>
          </a:p>
          <a:p>
            <a:pPr algn="just"/>
            <a:r>
              <a:rPr lang="ru-RU" sz="2400" dirty="0"/>
              <a:t> Пятки лыж при этом не отрываются от снега.</a:t>
            </a:r>
          </a:p>
          <a:p>
            <a:pPr algn="just"/>
            <a:r>
              <a:rPr lang="ru-RU" sz="2400" dirty="0">
                <a:solidFill>
                  <a:schemeClr val="accent2"/>
                </a:solidFill>
              </a:rPr>
              <a:t>Поворот переступанием вокруг носков лыж</a:t>
            </a:r>
          </a:p>
          <a:p>
            <a:pPr algn="just"/>
            <a:r>
              <a:rPr lang="ru-RU" sz="2400" dirty="0"/>
              <a:t>Лыжник переносит вес тела на одну из лыж, а другую ( отрывая пятку от снега) отводит в сторону и , перенося на неё вес тела, приставляет к ней другую лыжу.</a:t>
            </a:r>
          </a:p>
          <a:p>
            <a:pPr algn="just"/>
            <a:r>
              <a:rPr lang="ru-RU" sz="2400" dirty="0"/>
              <a:t>Носки лыж остаются на одном месте, не перекрещиваясь друг с другом.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102" name="Picture 6" descr="http://900igr.net/datai/fizkultura/Tekhnika-lyzhnogo-khoda/0031-048-Povoroty-na-mes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508" y="3583527"/>
            <a:ext cx="3562784" cy="2963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7012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3861" y="404664"/>
            <a:ext cx="4387977" cy="1440160"/>
          </a:xfrm>
        </p:spPr>
        <p:txBody>
          <a:bodyPr/>
          <a:lstStyle/>
          <a:p>
            <a:r>
              <a:rPr lang="ru-RU" sz="2800" dirty="0">
                <a:solidFill>
                  <a:schemeClr val="accent2"/>
                </a:solidFill>
              </a:rPr>
              <a:t>Спуск со склонов в низкой стойке</a:t>
            </a:r>
          </a:p>
        </p:txBody>
      </p:sp>
      <p:pic>
        <p:nvPicPr>
          <p:cNvPr id="5122" name="Picture 2" descr="http://badumka.ru/images/309531_nizkaya-stoika-pri-spusk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460" y="1091825"/>
            <a:ext cx="4608512" cy="158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23861" y="2060848"/>
            <a:ext cx="4387977" cy="4176464"/>
          </a:xfrm>
        </p:spPr>
        <p:txBody>
          <a:bodyPr>
            <a:normAutofit/>
          </a:bodyPr>
          <a:lstStyle/>
          <a:p>
            <a:r>
              <a:rPr lang="ru-RU" sz="2000" dirty="0"/>
              <a:t>Низкая стойка способствует уменьшению сопротивления воздуха и увеличению скорости.</a:t>
            </a:r>
          </a:p>
          <a:p>
            <a:r>
              <a:rPr lang="ru-RU" sz="2000" dirty="0"/>
              <a:t>Туловище при низкой стойке значительно наклонено вперёд, ноги сильно согнуты.</a:t>
            </a:r>
          </a:p>
          <a:p>
            <a:r>
              <a:rPr lang="ru-RU" sz="2000" dirty="0"/>
              <a:t>Все стойки предварительно изучают на месте, затем начинают их освоение на открытых и пологих спусках.</a:t>
            </a:r>
          </a:p>
        </p:txBody>
      </p:sp>
      <p:pic>
        <p:nvPicPr>
          <p:cNvPr id="6" name="Рисунок 5" descr="https://arhivurokov.ru/kopilka/up/html/2016/12/02/k_584126c67a4b5/364905_3.jpe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33" t="11744" r="22113" b="8014"/>
          <a:stretch/>
        </p:blipFill>
        <p:spPr bwMode="auto">
          <a:xfrm>
            <a:off x="7161212" y="3657600"/>
            <a:ext cx="3590696" cy="22672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8932349"/>
      </p:ext>
    </p:extLst>
  </p:cSld>
  <p:clrMapOvr>
    <a:masterClrMapping/>
  </p:clrMapOvr>
  <p:transition spd="slow">
    <p:wip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Тема Office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</TotalTime>
  <Words>1017</Words>
  <Application>Microsoft Office PowerPoint</Application>
  <PresentationFormat>Произвольный</PresentationFormat>
  <Paragraphs>83</Paragraphs>
  <Slides>18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Calibri</vt:lpstr>
      <vt:lpstr>Palatino Linotype</vt:lpstr>
      <vt:lpstr>Tw Cen MT</vt:lpstr>
      <vt:lpstr>Tw Cen MT Condensed</vt:lpstr>
      <vt:lpstr>Wingdings</vt:lpstr>
      <vt:lpstr>Wingdings 3</vt:lpstr>
      <vt:lpstr>Интеграл</vt:lpstr>
      <vt:lpstr>Обучение ходьбе на лыжах  в детском саду</vt:lpstr>
      <vt:lpstr>Презентация PowerPoint</vt:lpstr>
      <vt:lpstr>Задачи обучения ходьбе на лыжах  во второй младшей группе</vt:lpstr>
      <vt:lpstr>Презентация PowerPoint</vt:lpstr>
      <vt:lpstr>Презентация PowerPoint</vt:lpstr>
      <vt:lpstr>Задачи обучения ходьбе на лыжах  в средней группе</vt:lpstr>
      <vt:lpstr>Обучение скользящему шагу</vt:lpstr>
      <vt:lpstr>Обучение повороту на месте с переступанием</vt:lpstr>
      <vt:lpstr>Спуск со склонов в низкой стойке</vt:lpstr>
      <vt:lpstr>Подъём на склон «лесенкой»</vt:lpstr>
      <vt:lpstr>Задачи обучения ходьбе на лыжах в старшей и подготовительной  группе</vt:lpstr>
      <vt:lpstr>Презентация PowerPoint</vt:lpstr>
      <vt:lpstr>Стойки спусков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Макет заголовка</dc:title>
  <dc:creator>виктор карачев</dc:creator>
  <cp:lastModifiedBy>Нина</cp:lastModifiedBy>
  <cp:revision>30</cp:revision>
  <dcterms:created xsi:type="dcterms:W3CDTF">2017-05-01T13:53:37Z</dcterms:created>
  <dcterms:modified xsi:type="dcterms:W3CDTF">2022-11-28T07:53:36Z</dcterms:modified>
</cp:coreProperties>
</file>