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2.1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8" r:id="rId13"/>
    <p:sldId id="269" r:id="rId14"/>
    <p:sldId id="267" r:id="rId15"/>
    <p:sldId id="270" r:id="rId16"/>
    <p:sldId id="273" r:id="rId17"/>
    <p:sldId id="272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custDataLst>
    <p:tags r:id="rId3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tags" Target="tags/tag1.xml" /><Relationship Id="rId33" Type="http://schemas.openxmlformats.org/officeDocument/2006/relationships/presProps" Target="presProps.xml" /><Relationship Id="rId34" Type="http://schemas.openxmlformats.org/officeDocument/2006/relationships/viewProps" Target="viewProps.xml" /><Relationship Id="rId35" Type="http://schemas.openxmlformats.org/officeDocument/2006/relationships/theme" Target="theme/theme1.xml" /><Relationship Id="rId36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ct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ct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0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3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4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5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7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8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1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2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3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4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5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6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149080"/>
            <a:ext cx="4248472" cy="720080"/>
          </a:xfrm>
        </p:spPr>
        <p:txBody>
          <a:bodyPr/>
          <a:lstStyle/>
          <a:p>
            <a:r>
              <a:rPr lang="ru-RU" sz="4000" err="1">
                <a:solidFill>
                  <a:schemeClr val="accent5">
                    <a:lumMod val="50000"/>
                  </a:schemeClr>
                </a:solidFill>
              </a:rPr>
              <a:t>г</a:t>
            </a:r>
            <a:r>
              <a:rPr lang="ru-RU" sz="4000" err="1" smtClean="0">
                <a:solidFill>
                  <a:schemeClr val="accent5">
                    <a:lumMod val="50000"/>
                  </a:schemeClr>
                </a:solidFill>
              </a:rPr>
              <a:t>.Владикавказ</a:t>
            </a:r>
            <a:endParaRPr lang="ru-RU" sz="4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305800" cy="2016224"/>
          </a:xfrm>
        </p:spPr>
        <p:txBody>
          <a:bodyPr/>
          <a:lstStyle/>
          <a:p>
            <a:r>
              <a:rPr lang="ru-RU" smtClean="0">
                <a:solidFill>
                  <a:schemeClr val="accent5">
                    <a:lumMod val="50000"/>
                  </a:schemeClr>
                </a:solidFill>
              </a:rPr>
              <a:t>Северная Осетия Алания</a:t>
            </a:r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697787"/>
      </p:ext>
    </p:extLst>
  </p:cSld>
  <p:clrMapOvr>
    <a:masterClrMapping/>
  </p:clrMapOvr>
  <mc:AlternateContent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7"/>
            <a:ext cx="39604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Апостольская церковь Григория Просветителя расположена в живописном уголке города - на набережной, возле Чугунного (Ольгинского) моста. Это действующая армянская церковь. От нее, на террасы правого берега Терека, пролегла Армянская улица. Напротив церкви сохранился дом, в котором проживал Евгений Вахтангов со своей семьей. Во дворе церкви, к 95-летию Геноцида армянского народа, был установлен хачкар. Для его освящения, во Владикавказ специально приезжал епископ епархии Юга России Армянской апостольской церкви Мовсес Мовсесян.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32657"/>
            <a:ext cx="3059832" cy="22948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429000"/>
            <a:ext cx="4064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70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5040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Предметом особой гордости Владикавказа, всегда была Суннитская мечеть. Она находится в самом центре Владикавказа, на левом берегу Терека, и является одним из его символов. Этот уникальный памятник федерального значения недавно отметил свое столетие. Построена Суннитская мечеть была на деньги азербайджанского нефтепромышленника Муртаза-ага Мухтарова. Поэтому ее еще называют мечетью Мухтарова.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446" y="296175"/>
            <a:ext cx="3676034" cy="29168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3933056"/>
            <a:ext cx="840156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В тридцатых годах прошлого столетия, городской совет принял решение уничтожить мечеть. Но командир татарской роты 84-го кавалерийского полка, вместе со своими сослуживцами, с оружием в руках стали на ее защиту. Властям пришлось уступить, и мечети дали статус памятника архитектуры. Во времена советской власти, она была филиалом краеведческого музея, в центре которого висел маятник, мерно покачивающийся из стороны в сторону. Сейчас мечеть вернули верующим.</a:t>
            </a:r>
          </a:p>
        </p:txBody>
      </p:sp>
    </p:spTree>
    <p:extLst>
      <p:ext uri="{BB962C8B-B14F-4D97-AF65-F5344CB8AC3E}">
        <p14:creationId xmlns:p14="http://schemas.microsoft.com/office/powerpoint/2010/main" val="39409711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Очень своеобразен и красив проспект Мира, бывший в прошлом Александровский проспект. Это главная артерия исторического центра Владикавказа. Все дома на проспекте – архитектурные шедевры, 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</a:rPr>
              <a:t>выполненные 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в стиле модерн и эклектика. Многим из них более двухсот лет. Они украшены замысловатой лепниной и уникальными кованными деталями. На проспекте Мира находятся многочисленные государственные, культурные и коммерческие организации. Среди низ музеи, рестораны, магазин художественных промыслов и Русский театр.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38" y="2640980"/>
            <a:ext cx="673224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696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Через весь проспект Мира, прорезая его по середине, проходит пешеходный бульвар – любимое место отдыха жителей и гостей города. Очень интересно прогуляться по бульвару, рассматривая старинные здания, словно в музее под открытым небом. Удобные чугунные лавочки, тень от многолетних деревьев, уютная атмосфера бульвара - все располагает к тому, чтобы присесть и отдохнуть.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66748"/>
            <a:ext cx="7132759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23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571184" cy="1116360"/>
          </a:xfrm>
        </p:spPr>
        <p:txBody>
          <a:bodyPr>
            <a:normAutofit/>
          </a:bodyPr>
          <a:lstStyle/>
          <a:p>
            <a:r>
              <a:rPr lang="ru-RU" sz="3200" smtClean="0">
                <a:solidFill>
                  <a:schemeClr val="accent6">
                    <a:lumMod val="50000"/>
                  </a:schemeClr>
                </a:solidFill>
              </a:rPr>
              <a:t>Памятник 200-летию добровольного вхождения Осетии в Россию</a:t>
            </a:r>
            <a:endParaRPr lang="ru-RU" sz="32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700808"/>
            <a:ext cx="3600400" cy="4385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5">
                    <a:lumMod val="60000"/>
                    <a:lumOff val="40000"/>
                  </a:schemeClr>
                </a:solidFill>
              </a:rPr>
              <a:t>Городские власти приняли решение установить памятник 200-летию добровольного вхождения Осетии в Россию на площади Воссоединения. Торжественная церемония состоялась в 50-ую годовщину Октябрьской революции. На заседании было решено написать на памятнике следующие стоки: « В ознаменование 200-летия присоединения Осетии к Российской Федерации с 1774 по 1974 годы».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916832"/>
            <a:ext cx="2700300" cy="445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3018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0"/>
            <a:ext cx="4978896" cy="1219200"/>
          </a:xfrm>
        </p:spPr>
        <p:txBody>
          <a:bodyPr>
            <a:normAutofit/>
          </a:bodyPr>
          <a:lstStyle/>
          <a:p>
            <a:r>
              <a:rPr lang="ru-RU" sz="4800" i="1" smtClean="0">
                <a:solidFill>
                  <a:schemeClr val="accent6">
                    <a:lumMod val="50000"/>
                  </a:schemeClr>
                </a:solidFill>
              </a:rPr>
              <a:t>Мемориал Славы</a:t>
            </a:r>
            <a:endParaRPr lang="ru-RU" sz="4800" i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478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>
                <a:solidFill>
                  <a:schemeClr val="accent4">
                    <a:lumMod val="50000"/>
                  </a:schemeClr>
                </a:solidFill>
              </a:rPr>
              <a:t>Мемориал славы во Владикавказе представляет собой архитектурный и скульптурный комплекс, который открыли 4 мая 2005 года. Мемориал посвятили 60-летию Победы советского народа, который выиграл битву с гитлеровской Германией во время Великой Отечественной войны.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625516"/>
            <a:ext cx="4669419" cy="28091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33056"/>
            <a:ext cx="3140950" cy="215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183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i="1">
                <a:solidFill>
                  <a:schemeClr val="accent6">
                    <a:lumMod val="50000"/>
                  </a:schemeClr>
                </a:solidFill>
                <a:effectLst/>
              </a:rPr>
              <a:t>Памятник братьям Газдановым</a:t>
            </a:r>
            <a:br>
              <a:rPr lang="ru-RU">
                <a:effectLst/>
              </a:rPr>
            </a:b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1988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solidFill>
                  <a:schemeClr val="tx2">
                    <a:lumMod val="25000"/>
                  </a:schemeClr>
                </a:solidFill>
              </a:rPr>
              <a:t>В Северной Осетии недалеко от Владикавказа на обочине шоссе в 1963 году установили памятник, который посвятили семи братьям Газдановым. Они погибли во время Великой Отечественной, которая длилась с 1941 по 1945 год. Автором памятника выступил известный осетинский скульптор Сергей Павлов Санакоев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</a:rPr>
              <a:t>.</a:t>
            </a:r>
            <a:r>
              <a:rPr lang="ru-RU"/>
              <a:t> </a:t>
            </a:r>
            <a:r>
              <a:rPr lang="ru-RU">
                <a:solidFill>
                  <a:schemeClr val="tx2">
                    <a:lumMod val="25000"/>
                  </a:schemeClr>
                </a:solidFill>
              </a:rPr>
              <a:t>На верху памятника были сделаны семь лебедей, которые улетают в небо. Это символизирует то, что семь братьев улетели на небеса.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388843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570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530" y="188640"/>
            <a:ext cx="8229600" cy="1219200"/>
          </a:xfrm>
        </p:spPr>
        <p:txBody>
          <a:bodyPr/>
          <a:lstStyle/>
          <a:p>
            <a:r>
              <a:rPr lang="ru-RU" i="1" smtClean="0">
                <a:solidFill>
                  <a:schemeClr val="accent4">
                    <a:lumMod val="75000"/>
                  </a:schemeClr>
                </a:solidFill>
              </a:rPr>
              <a:t>Памятник Петру Барбашеву</a:t>
            </a:r>
            <a:endParaRPr lang="ru-RU" i="1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99118"/>
            <a:ext cx="39604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9 ноября 1942 года Пётр </a:t>
            </a:r>
            <a:r>
              <a:rPr lang="ru-RU" err="1" smtClean="0">
                <a:solidFill>
                  <a:schemeClr val="accent5">
                    <a:lumMod val="50000"/>
                  </a:schemeClr>
                </a:solidFill>
              </a:rPr>
              <a:t>Барбашев 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вместе с группой автоматчиков обнаружил возле селения 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</a:rPr>
              <a:t>Гизель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</a:rPr>
              <a:t>(ныне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 Пригородный 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</a:rPr>
              <a:t>район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</a:rPr>
              <a:t>Северной 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Осетии) огневую точку. Закрыв своим телом амбразуру дзота, он дал возможность подразделению выполнить свою боевую задачу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Указом Президиума Верховного Совета СССР от 13 декабря 1942 года </a:t>
            </a:r>
            <a:r>
              <a:rPr lang="ru-RU" err="1" smtClean="0">
                <a:solidFill>
                  <a:schemeClr val="accent5">
                    <a:lumMod val="50000"/>
                  </a:schemeClr>
                </a:solidFill>
              </a:rPr>
              <a:t>Барбашеву Петру 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Парфёновичу было посмертно присвоено звание Героя Советского Союза.</a:t>
            </a:r>
          </a:p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Был похоронен в 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</a:rPr>
              <a:t>Орджоникидзе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711" y="1484784"/>
            <a:ext cx="4427984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70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i="1" err="1" smtClean="0">
                <a:solidFill>
                  <a:schemeClr val="accent6">
                    <a:lumMod val="75000"/>
                  </a:schemeClr>
                </a:solidFill>
              </a:rPr>
              <a:t>Северо-осетинский государственный академический театр имени                   В. В. Тхапсаева</a:t>
            </a:r>
            <a:endParaRPr lang="ru-RU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062840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err="1">
                <a:solidFill>
                  <a:schemeClr val="bg1">
                    <a:lumMod val="95000"/>
                    <a:lumOff val="5000"/>
                  </a:schemeClr>
                </a:solidFill>
              </a:rPr>
              <a:t>Се́веро-Осети́нский о́рдена Трудово́го Кра́сного Зна́мени госуда́рственный академи́ческий теа́тр им</a:t>
            </a:r>
            <a:r>
              <a:rPr lang="ru-RU" b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 В.В.Тхапсаева </a:t>
            </a:r>
            <a:r>
              <a:rPr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драматический </a:t>
            </a:r>
            <a:r>
              <a:rPr lang="ru-RU">
                <a:solidFill>
                  <a:schemeClr val="bg1">
                    <a:lumMod val="95000"/>
                    <a:lumOff val="5000"/>
                  </a:schemeClr>
                </a:solidFill>
              </a:rPr>
              <a:t>национальный театр в г. </a:t>
            </a:r>
            <a:r>
              <a:rPr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Владикавказ. </a:t>
            </a:r>
            <a:r>
              <a:rPr lang="ru-RU">
                <a:solidFill>
                  <a:schemeClr val="bg1">
                    <a:lumMod val="95000"/>
                    <a:lumOff val="5000"/>
                  </a:schemeClr>
                </a:solidFill>
              </a:rPr>
              <a:t>Открыт в 1935 </a:t>
            </a:r>
            <a:r>
              <a:rPr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году.</a:t>
            </a:r>
            <a:endParaRPr lang="ru-RU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>
                <a:solidFill>
                  <a:schemeClr val="bg1">
                    <a:lumMod val="95000"/>
                    <a:lumOff val="5000"/>
                  </a:schemeClr>
                </a:solidFill>
              </a:rPr>
              <a:t>Художественный руководитель — Заслуженный артист РФ Казбек Соломонович Губиев</a:t>
            </a:r>
            <a:endParaRPr lang="ru-RU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631" y="3356992"/>
            <a:ext cx="4248472" cy="28342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3645024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>
                <a:solidFill>
                  <a:schemeClr val="bg1">
                    <a:lumMod val="95000"/>
                    <a:lumOff val="5000"/>
                  </a:schemeClr>
                </a:solidFill>
              </a:rPr>
              <a:t>10 </a:t>
            </a:r>
            <a:r>
              <a:rPr lang="ru-RU" u="sng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ноября </a:t>
            </a:r>
            <a:r>
              <a:rPr lang="ru-RU">
                <a:solidFill>
                  <a:schemeClr val="bg1">
                    <a:lumMod val="95000"/>
                    <a:lumOff val="5000"/>
                  </a:schemeClr>
                </a:solidFill>
              </a:rPr>
              <a:t> 1935 года был открыт Северо-Осетинский государственный драматический театр.</a:t>
            </a:r>
          </a:p>
        </p:txBody>
      </p:sp>
    </p:spTree>
    <p:extLst>
      <p:ext uri="{BB962C8B-B14F-4D97-AF65-F5344CB8AC3E}">
        <p14:creationId xmlns:p14="http://schemas.microsoft.com/office/powerpoint/2010/main" val="2412784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048672" cy="787152"/>
          </a:xfrm>
        </p:spPr>
        <p:txBody>
          <a:bodyPr>
            <a:normAutofit fontScale="90000"/>
          </a:bodyPr>
          <a:lstStyle/>
          <a:p>
            <a:br>
              <a:rPr lang="ru-RU">
                <a:effectLst/>
              </a:rPr>
            </a:br>
            <a:r>
              <a:rPr lang="ru-RU" i="1">
                <a:solidFill>
                  <a:schemeClr val="accent4">
                    <a:lumMod val="75000"/>
                  </a:schemeClr>
                </a:solidFill>
                <a:effectLst/>
              </a:rPr>
              <a:t>Дом-музей К.Л. Хетагурова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1340767"/>
            <a:ext cx="3995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Дом-музей К.Л. Хетагурова был основан еще в 1939 году. Там проживал великий поэт города Владикавказа – К. Л. Хетагуров</a:t>
            </a:r>
            <a:r>
              <a:rPr lang="ru-RU" smtClean="0"/>
              <a:t>.</a:t>
            </a:r>
            <a:r>
              <a:rPr lang="ru-RU"/>
              <a:t> Сегодня дом-музей представлен перед посетителями в том виде, какой он был еще несколько десятков лет назад. Городские государственные органы приняли решение ничего не менять во внешнем виде и фасаде здания. Дом периодически ремонтируют , но при этом не меняется ни одна деталь такого ценного музея. Памятник великому поэту постоянно находится под государственным наблюдением и круглосуточно охраняется.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4958"/>
            <a:ext cx="4248472" cy="482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5314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50096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>
                <a:solidFill>
                  <a:schemeClr val="accent5">
                    <a:lumMod val="50000"/>
                  </a:schemeClr>
                </a:solidFill>
              </a:rPr>
              <a:t>Герб Северной Осетии Алании</a:t>
            </a:r>
            <a:endParaRPr lang="ru-RU" sz="240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3100190" cy="30963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72000" y="1901533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>
                <a:solidFill>
                  <a:srgbClr val="9C85C0">
                    <a:lumMod val="50000"/>
                  </a:srgbClr>
                </a:solidFill>
              </a:rPr>
              <a:t>Флаг Северной Осетии Алании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311" y="3309540"/>
            <a:ext cx="381000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07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787152"/>
          </a:xfrm>
        </p:spPr>
        <p:txBody>
          <a:bodyPr>
            <a:normAutofit/>
          </a:bodyPr>
          <a:lstStyle/>
          <a:p>
            <a:r>
              <a:rPr lang="ru-RU" i="1" smtClean="0">
                <a:solidFill>
                  <a:schemeClr val="accent4">
                    <a:lumMod val="75000"/>
                  </a:schemeClr>
                </a:solidFill>
              </a:rPr>
              <a:t>Музей истории Владикавказа</a:t>
            </a:r>
            <a:endParaRPr lang="ru-RU" i="1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80728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/>
              <a:t>Музей истории Владикавказа 23 марта 2013 года распахнул свои двери после планового ремонта, который длился больше трех лет</a:t>
            </a:r>
            <a:r>
              <a:rPr lang="ru-RU" smtClean="0"/>
              <a:t>.</a:t>
            </a:r>
            <a:r>
              <a:rPr lang="ru-RU"/>
              <a:t> Здание, где сегодня располагается музей, было построено еще в далеком 1902 году. По сей день, оно сохранило свое величие и стиль модерн. На сегодняшний день музей по праву считают главным украшением города Владикавказ</a:t>
            </a:r>
            <a:r>
              <a:rPr lang="ru-RU" smtClean="0"/>
              <a:t>.</a:t>
            </a:r>
            <a:r>
              <a:rPr lang="ru-RU"/>
              <a:t> Здание включает в себя два этажа, где на втором можно увидеть исторические национальные костюмы Северной Осетии. Среди огромных коллекций можно найти наградные </a:t>
            </a:r>
            <a:r>
              <a:rPr lang="ru-RU" smtClean="0"/>
              <a:t> материалы</a:t>
            </a:r>
            <a:r>
              <a:rPr lang="ru-RU"/>
              <a:t>, огнестрельное оружие, мебель, которая была привезена из кремлевских кабинетов, коллекция холодного оружия и многое другое.</a:t>
            </a:r>
          </a:p>
          <a:p>
            <a:br>
              <a:rPr lang="ru-RU"/>
            </a:b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076" y="1988840"/>
            <a:ext cx="3665984" cy="274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94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Осетинский </a:t>
            </a:r>
            <a:r>
              <a:rPr lang="ru-RU" smtClean="0">
                <a:solidFill>
                  <a:srgbClr val="FF0000"/>
                </a:solidFill>
              </a:rPr>
              <a:t>национальный</a:t>
            </a:r>
            <a:r>
              <a:rPr lang="ru-RU" smtClean="0"/>
              <a:t> </a:t>
            </a:r>
            <a:r>
              <a:rPr lang="ru-RU" smtClean="0">
                <a:solidFill>
                  <a:srgbClr val="FFFF00"/>
                </a:solidFill>
              </a:rPr>
              <a:t>костюм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Осетинский традиционный костюм ныне сохранился лишь как элемент праздничных церемоний, особенно свадеб. Женский костюм состоял из рубахи, корсета, светлого </a:t>
            </a:r>
            <a:r>
              <a:rPr lang="ru-RU" smtClean="0"/>
              <a:t>платья-черкески</a:t>
            </a:r>
            <a:r>
              <a:rPr lang="ru-RU"/>
              <a:t> </a:t>
            </a:r>
            <a:r>
              <a:rPr lang="ru-RU" smtClean="0"/>
              <a:t> с </a:t>
            </a:r>
            <a:r>
              <a:rPr lang="ru-RU"/>
              <a:t>длинным рукавом-лопастью, шапочки в виде усеченного конуса и фаты-вуали. На груди красовались многочисленные пары застежек с изображением птиц. Мужчины носили </a:t>
            </a:r>
            <a:r>
              <a:rPr lang="ru-RU" smtClean="0"/>
              <a:t>папахи</a:t>
            </a:r>
            <a:r>
              <a:rPr lang="ru-RU"/>
              <a:t> </a:t>
            </a:r>
            <a:r>
              <a:rPr lang="ru-RU" smtClean="0"/>
              <a:t>и </a:t>
            </a:r>
            <a:r>
              <a:rPr lang="ru-RU"/>
              <a:t>черкески. Популярен был бордовый цвет, поверх которого наносилась золотая </a:t>
            </a:r>
            <a:r>
              <a:rPr lang="ru-RU" smtClean="0"/>
              <a:t>вышивка. </a:t>
            </a:r>
            <a:r>
              <a:rPr lang="ru-RU"/>
              <a:t>В зимнее время верхней одеждой </a:t>
            </a:r>
            <a:r>
              <a:rPr lang="ru-RU" smtClean="0"/>
              <a:t>служила бурка</a:t>
            </a:r>
            <a:r>
              <a:rPr lang="ru-RU" baseline="30000" smtClean="0"/>
              <a:t> .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3" y="1412776"/>
            <a:ext cx="3400869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34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4546848" cy="822920"/>
          </a:xfrm>
        </p:spPr>
        <p:txBody>
          <a:bodyPr/>
          <a:lstStyle/>
          <a:p>
            <a:r>
              <a:rPr lang="ru-RU" i="1" smtClean="0">
                <a:solidFill>
                  <a:schemeClr val="accent4">
                    <a:lumMod val="50000"/>
                  </a:schemeClr>
                </a:solidFill>
              </a:rPr>
              <a:t>Осетинская кухня</a:t>
            </a:r>
            <a:endParaRPr lang="ru-RU" i="1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>
                <a:solidFill>
                  <a:schemeClr val="accent6">
                    <a:lumMod val="60000"/>
                    <a:lumOff val="40000"/>
                  </a:schemeClr>
                </a:solidFill>
              </a:rPr>
              <a:t>Основными блюдами осетинской кухни являются осетинские </a:t>
            </a:r>
            <a:r>
              <a:rPr lang="ru-RU" i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пироги и осетинское пиво</a:t>
            </a:r>
            <a:endParaRPr lang="ru-RU" i="1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19" y="3284984"/>
            <a:ext cx="3816424" cy="24976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17262"/>
            <a:ext cx="3256562" cy="217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7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04664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>
                <a:solidFill>
                  <a:schemeClr val="accent6">
                    <a:lumMod val="50000"/>
                  </a:schemeClr>
                </a:solidFill>
              </a:rPr>
              <a:t>Мало кто знает, что для самих осетин пироги — это не просто еда, а пища, имеющая сакральное значение, ведь благодарность Богу возносят именно пирогами.</a:t>
            </a:r>
            <a:endParaRPr lang="ru-RU" sz="20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6712" y="1420327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На торжественном осетинском столе обязательно должны присутствовать три пирога, в идеале с сыром. Число три — святое не только в христианстве. Три пирога на осетинском столе символизируют три начала всего сущего: первый пирог — Бог, второй пирог — небо и солнце, третий пирог — земля. Два пирога обычно присутствуют на поминальном столе. Средний пирог, символизирующий небо и солнце, в этом случае не печётся, потому как покойник больше не увидит солнца. В Осетии тесно переплелись православие и традиционные верования, поэтому для многих православных осетин три пирога ассоциируются со Святой Троицей.</a:t>
            </a:r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282649"/>
            <a:ext cx="3600400" cy="213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111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3960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2">
                    <a:lumMod val="50000"/>
                  </a:schemeClr>
                </a:solidFill>
              </a:rPr>
              <a:t>Пироги ставили на круглый низкий стол на трех ножках — фынг. Круг, как символ бесконечности, появляется в осетинской атрибутике повсеместно. На свадьбах, родовых торжествах (куывд), национальных праздниках, таких как праздник Святого Георгия (Джеоргуыба), пироги ставят в начале стола в западной части — там, где сидят старшие. «Старший» (хистӕр) сидит лицом на восток, либо лицом ко входной двери, чтобы видеть каждого входящего в помещение. Перед молитвой пироги немного раздвигают в стороны — так, чтобы все три пирога было видно сверху (демонстрируют пироги Богу).</a:t>
            </a:r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613" y="692696"/>
            <a:ext cx="3839164" cy="46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2780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437634" y="1510332"/>
            <a:ext cx="51125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Вы можете пытаться смотреть на солнечное затмение незащищенными глазами, можете делить на ноль, но никогда, слышите, никогда не крутите блюдо с пирогами во время нарезки. Три пирога, как мы уже говорили раньше, символизируют три столпа всего сущего. Если вы планируете подвинуть блюдо с пирогами, просто представьте, что вы двигаете солнце и землю.</a:t>
            </a:r>
          </a:p>
          <a:p>
            <a:r>
              <a:rPr lang="ru-RU"/>
              <a:t>Пироги разрезаются диаметральными линиями, сначала делается разрез сверху вниз, затем слева направо, четвертинки также делятся пополам диаметральными разрезами.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997" y="417483"/>
            <a:ext cx="2963215" cy="293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661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332656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bg2">
                    <a:lumMod val="50000"/>
                  </a:schemeClr>
                </a:solidFill>
              </a:rPr>
              <a:t>Осетинские пироги в традиционном смысле — это пироги с сыром (уӕлибӕхтӕ). Они пекутся осетинами уже много столетий. Именно уӕлибӕх считается священным пирогом. Пирог со свекольной ботвой по-русски звучит не очень-то приятно, ну а по-осетински красиво — цӕхӕраджын. Этот пирог пользуется огромной популярностью как в Осетии, так и за ее пределами. Начинка цӕхӕраджына — смесь сыра и мелко нарезанных свекольных листьев. Картофджын, как становится ясно из названия, — это пирог с картофелем (смесью картофельного пюре и сыра). Он появился в Осетии в XIX веке. В этот период картофджын считался бедняцким блюдом, картофель был очень неприхотливой и дешевой культурой, его могли вырастить даже самые бедные, ну а делать пироги с сыром могли себе позволить далеко не все. В современной Осетии пирог с картошкой пользуется не меньшей популярностью, чем те же самые уӕлибӕх и цӕхӕраджын. Если для столичного гурмана десерт — это, скажем, тирамису, то для настоящего осетина десерт — пирог с мясом (фыдджын), который подается в конце трапезы. Фыдджын начиняется мелкорубленной, хорошо перченной говядиной и по праву считается гастрономическим шедевром.</a:t>
            </a:r>
          </a:p>
          <a:p>
            <a:r>
              <a:rPr lang="ru-RU">
                <a:solidFill>
                  <a:schemeClr val="bg2">
                    <a:lumMod val="50000"/>
                  </a:schemeClr>
                </a:solidFill>
              </a:rPr>
              <a:t>Есть также пироги с фасолью, капустой, черемшой, луком, тыквой и кабачками, они тоже имеют своих поклонников.</a:t>
            </a:r>
          </a:p>
        </p:txBody>
      </p:sp>
    </p:spTree>
    <p:extLst>
      <p:ext uri="{BB962C8B-B14F-4D97-AF65-F5344CB8AC3E}">
        <p14:creationId xmlns:p14="http://schemas.microsoft.com/office/powerpoint/2010/main" val="3867648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059016" cy="1219200"/>
          </a:xfrm>
        </p:spPr>
        <p:txBody>
          <a:bodyPr/>
          <a:lstStyle/>
          <a:p>
            <a:r>
              <a:rPr lang="ru-RU" smtClean="0">
                <a:solidFill>
                  <a:schemeClr val="accent3">
                    <a:lumMod val="75000"/>
                  </a:schemeClr>
                </a:solidFill>
              </a:rPr>
              <a:t>Традиционный напиток</a:t>
            </a:r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69127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solidFill>
                  <a:schemeClr val="accent5">
                    <a:lumMod val="50000"/>
                  </a:schemeClr>
                </a:solidFill>
              </a:rPr>
              <a:t>Осетинское пиво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 (осет. </a:t>
            </a:r>
            <a:r>
              <a:rPr lang="ru-RU" i="1" err="1">
                <a:solidFill>
                  <a:schemeClr val="accent5">
                    <a:lumMod val="50000"/>
                  </a:schemeClr>
                </a:solidFill>
              </a:rPr>
              <a:t>бæгæны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, другой варинт </a:t>
            </a:r>
            <a:r>
              <a:rPr lang="ru-RU" i="1" err="1">
                <a:solidFill>
                  <a:schemeClr val="accent5">
                    <a:lumMod val="50000"/>
                  </a:schemeClr>
                </a:solidFill>
              </a:rPr>
              <a:t>æлутон</a:t>
            </a:r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) — вид пива, известный у осетин с древних времён. В осетинском Нартском эпосе создание пива приписывают центральной женской фигуре сказаний — Шатане. Легенда гласит, что Æлутон готовился на воде в которой предварительно варилось мясо жертвенного барана. В итоге напиток получался столь сытным и калорийным, что воины могли несколько суток обходится без еды и воды. К сожалению рецептура приготовления этого напитка утеряна после татаро-монгольского нашествия.</a:t>
            </a:r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221088"/>
            <a:ext cx="288032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7904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4151249" y="332656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solidFill>
                  <a:schemeClr val="accent2">
                    <a:lumMod val="60000"/>
                    <a:lumOff val="40000"/>
                  </a:schemeClr>
                </a:solidFill>
              </a:rPr>
              <a:t>Герой Нартского эпоса Урызмаг увидел в лесу птичку, поклевавшую хмеля и упавшую заживо на землю. Он отнёс её домой, рассказал о случившемся жене Шатане. Шатана приготовила сусло из ячменя, заквасила его хмелем и получила густое чёрное пиво.</a:t>
            </a:r>
          </a:p>
          <a:p>
            <a:r>
              <a:rPr lang="ru-RU">
                <a:solidFill>
                  <a:schemeClr val="accent2">
                    <a:lumMod val="60000"/>
                    <a:lumOff val="40000"/>
                  </a:schemeClr>
                </a:solidFill>
              </a:rPr>
              <a:t>Пиво для осетин имеет сакральное значение, ни одно торжество (осет. </a:t>
            </a:r>
            <a:r>
              <a:rPr lang="ru-RU" i="1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куывд</a:t>
            </a:r>
            <a:r>
              <a:rPr lang="ru-RU">
                <a:solidFill>
                  <a:schemeClr val="accent2">
                    <a:lumMod val="60000"/>
                    <a:lumOff val="40000"/>
                  </a:schemeClr>
                </a:solidFill>
              </a:rPr>
              <a:t>) не обходится без него — свадьба, праздничная трапеза. За три дня до праздника — например, свадьбы — начинали варить пиво в больших медных котлах, на костре, разведённом под котлом.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3456384" cy="51845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17308" y="5877272"/>
            <a:ext cx="15008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Урузмаг</a:t>
            </a:r>
            <a:endParaRPr lang="ru-RU" sz="280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0301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7667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solidFill>
                  <a:schemeClr val="accent6">
                    <a:lumMod val="50000"/>
                  </a:schemeClr>
                </a:solidFill>
              </a:rPr>
              <a:t>Любое торжество у осетин начиналось с молитвы старшего (осет. </a:t>
            </a:r>
            <a:r>
              <a:rPr lang="ru-RU" i="1" err="1">
                <a:solidFill>
                  <a:schemeClr val="accent6">
                    <a:lumMod val="50000"/>
                  </a:schemeClr>
                </a:solidFill>
              </a:rPr>
              <a:t>хистæр</a:t>
            </a:r>
            <a:r>
              <a:rPr lang="ru-RU">
                <a:solidFill>
                  <a:schemeClr val="accent6">
                    <a:lumMod val="50000"/>
                  </a:schemeClr>
                </a:solidFill>
              </a:rPr>
              <a:t>) к Богу (осет. </a:t>
            </a:r>
            <a:r>
              <a:rPr lang="ru-RU" i="1" err="1">
                <a:solidFill>
                  <a:schemeClr val="accent6">
                    <a:lumMod val="50000"/>
                  </a:schemeClr>
                </a:solidFill>
              </a:rPr>
              <a:t>Хуыцау</a:t>
            </a:r>
            <a:r>
              <a:rPr lang="ru-RU">
                <a:solidFill>
                  <a:schemeClr val="accent6">
                    <a:lumMod val="50000"/>
                  </a:schemeClr>
                </a:solidFill>
              </a:rPr>
              <a:t>). Перед ним на столе были три осетинских пирога, а в руках — чаша с осетинским пивом. Когда молитва была закончена, то к старшему подходил самый младший и отрывал частичку от верхнего пирога, стоящих на столе возле него трех пирогов и запивал эту частичку из рук старшего осетинским пивом. После этого чаша шла по кругу стола и все участники застолья отпивали от неё несколько глотков, после чего возвращалась опять к старшему, который допивал оставшееся пиво до конца</a:t>
            </a:r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76672"/>
            <a:ext cx="3376054" cy="50405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37955" y="5845037"/>
            <a:ext cx="2531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Жена Урузмага </a:t>
            </a:r>
            <a:r>
              <a:rPr lang="ru-RU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атана</a:t>
            </a:r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613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76480"/>
            <a:ext cx="3960440" cy="27389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276480"/>
            <a:ext cx="43204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>
                <a:solidFill>
                  <a:schemeClr val="accent5">
                    <a:lumMod val="50000"/>
                  </a:schemeClr>
                </a:solidFill>
              </a:rPr>
              <a:t>Раскинувшись на северных склонах Центрального Кавказа, у подножия скалистых массивов и снежных гор, на берегах бурного Терека, Владикавказ является не только одним из стратегически важных городов Южного Федерального округа, но и интеллектуально-культурным центром Северного Кавказа. Название «Владикавказ» со значением «Владей Кавказом» было дано крепости графом П. С. Потемкиным. В годы Советской власти город носил имя Орджоникидзе.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188" y="3212976"/>
            <a:ext cx="4059292" cy="314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697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7992888" cy="55815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731080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>
                <a:solidFill>
                  <a:schemeClr val="accent5">
                    <a:lumMod val="50000"/>
                  </a:schemeClr>
                </a:solidFill>
              </a:rPr>
              <a:t>Владикавказ — крупный промышленный и старейший культурный центр Северного Кавказа. Владикавказ основан 6 мая 1784 г. в царствование императрицы Екатерины II как русский форпост близ осетинского селения </a:t>
            </a:r>
            <a:r>
              <a:rPr lang="ru-RU" sz="2000" err="1" smtClean="0">
                <a:solidFill>
                  <a:schemeClr val="accent5">
                    <a:lumMod val="50000"/>
                  </a:schemeClr>
                </a:solidFill>
              </a:rPr>
              <a:t>Дзауджыхъау </a:t>
            </a:r>
            <a:r>
              <a:rPr lang="ru-RU" sz="2000">
                <a:solidFill>
                  <a:schemeClr val="accent5">
                    <a:lumMod val="50000"/>
                  </a:schemeClr>
                </a:solidFill>
              </a:rPr>
              <a:t>на правом берегу р. Терек «при входе в ущелье Кавказских гор». В том же году крепость снабжена 12-ю пушками, а в следующем, 1785 г., по именному указу императрицы Екатерины II от 9 мая выстроена во Владикавказе православная церковь.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924944"/>
            <a:ext cx="5120070" cy="340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1546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chemeClr val="accent5">
                    <a:lumMod val="50000"/>
                  </a:schemeClr>
                </a:solidFill>
              </a:rPr>
              <a:t>История Владикавказа – это история его мемориалов, памятников этнографии и архитектуры, литературы и искусства, история горожан, бережно хранящих традиции города. Музеи сохранили для нас коллекции этнографических и археологических шедевров культуры, военное снаряжение и холодное оружие скифских воинов, выполненное в знаменитом скифском стиле. В национальном музее приоткрываются страницы истории сармато-аланского наследия, всемирно известной коллекции кобанской бронзы конца II – начало I тысячелетия до новой эры.</a:t>
            </a:r>
          </a:p>
        </p:txBody>
      </p:sp>
    </p:spTree>
    <p:extLst>
      <p:ext uri="{BB962C8B-B14F-4D97-AF65-F5344CB8AC3E}">
        <p14:creationId xmlns:p14="http://schemas.microsoft.com/office/powerpoint/2010/main" val="1868670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3465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chemeClr val="accent5">
                    <a:lumMod val="50000"/>
                  </a:schemeClr>
                </a:solidFill>
              </a:rPr>
              <a:t>Удачное расположение в центре Кавказа, живописные окрестности и архитектурные памятники самого города, здоровый климат, природные богатства, близость практически неисчерпаемых источников целебных минеральных вод и прекрасной питьевой воды, энергия Терека и, наконец, удобные транспортные связи создают все условия для процветания Владикавказ.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3874343" cy="309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92163"/>
            <a:ext cx="4170040" cy="312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80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620688"/>
            <a:ext cx="6462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mtClean="0">
                <a:solidFill>
                  <a:schemeClr val="accent5">
                    <a:lumMod val="50000"/>
                  </a:schemeClr>
                </a:solidFill>
              </a:rPr>
              <a:t>Достопримечательности</a:t>
            </a:r>
            <a:endParaRPr lang="ru-RU" sz="4000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158758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smtClean="0"/>
              <a:t> </a:t>
            </a:r>
            <a:r>
              <a:rPr lang="ru-RU" sz="4000" b="1" smtClean="0">
                <a:solidFill>
                  <a:schemeClr val="accent5">
                    <a:lumMod val="50000"/>
                  </a:schemeClr>
                </a:solidFill>
              </a:rPr>
              <a:t>Владикавказа</a:t>
            </a:r>
            <a:endParaRPr lang="ru-RU" sz="400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168548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err="1" smtClean="0">
                <a:solidFill>
                  <a:schemeClr val="accent5">
                    <a:lumMod val="50000"/>
                  </a:schemeClr>
                </a:solidFill>
              </a:rPr>
              <a:t>Владикавказцы </a:t>
            </a:r>
            <a:r>
              <a:rPr lang="ru-RU" sz="2400">
                <a:solidFill>
                  <a:schemeClr val="accent5">
                    <a:lumMod val="50000"/>
                  </a:schemeClr>
                </a:solidFill>
              </a:rPr>
              <a:t>очень гордятся достопримечательностями своего города - свыше шестидесяти памятников архитектуры и культуры, представляющих историческую ценность, взяты под охрану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23557298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82013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accent5">
                    <a:lumMod val="50000"/>
                  </a:schemeClr>
                </a:solidFill>
              </a:rPr>
              <a:t>Самое важное место среди них занимает церковь Рождества Пресвятой Богородицы. В народе ее называют Осетинской. Эта церковь - единственное здание, которое сохранилось со времен Владикавказской крепости. В 2015 году ей исполнится двести лет.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0912"/>
            <a:ext cx="3773907" cy="30427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40968"/>
            <a:ext cx="2592288" cy="328137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60692" y="4165451"/>
            <a:ext cx="47277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 </a:t>
            </a:r>
            <a:r>
              <a:rPr lang="ru-RU" sz="2400">
                <a:solidFill>
                  <a:schemeClr val="accent5">
                    <a:lumMod val="50000"/>
                  </a:schemeClr>
                </a:solidFill>
              </a:rPr>
              <a:t>Почитаемой святыней храма является Икона Божьей Матери Моздокской.</a:t>
            </a:r>
          </a:p>
        </p:txBody>
      </p:sp>
    </p:spTree>
    <p:extLst>
      <p:ext uri="{BB962C8B-B14F-4D97-AF65-F5344CB8AC3E}">
        <p14:creationId xmlns:p14="http://schemas.microsoft.com/office/powerpoint/2010/main" val="4206218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04664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chemeClr val="accent5">
                    <a:lumMod val="50000"/>
                  </a:schemeClr>
                </a:solidFill>
              </a:rPr>
              <a:t>В некрополе церкви всегда хоронили выдающихся жителей Владикавказа. Среди </a:t>
            </a:r>
            <a:r>
              <a:rPr lang="ru-RU" sz="2400" smtClean="0">
                <a:solidFill>
                  <a:schemeClr val="accent5">
                    <a:lumMod val="50000"/>
                  </a:schemeClr>
                </a:solidFill>
              </a:rPr>
              <a:t>них:</a:t>
            </a:r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59" y="1583879"/>
            <a:ext cx="1766775" cy="26369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4726885"/>
            <a:ext cx="2160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>
                <a:solidFill>
                  <a:schemeClr val="accent5">
                    <a:lumMod val="50000"/>
                  </a:schemeClr>
                </a:solidFill>
              </a:rPr>
              <a:t>В</a:t>
            </a:r>
            <a:r>
              <a:rPr lang="ru-RU" i="1" smtClean="0">
                <a:solidFill>
                  <a:schemeClr val="accent5">
                    <a:lumMod val="50000"/>
                  </a:schemeClr>
                </a:solidFill>
              </a:rPr>
              <a:t>еликий </a:t>
            </a:r>
            <a:r>
              <a:rPr lang="ru-RU" i="1">
                <a:solidFill>
                  <a:schemeClr val="accent5">
                    <a:lumMod val="50000"/>
                  </a:schemeClr>
                </a:solidFill>
              </a:rPr>
              <a:t>осетинский поэт Коста </a:t>
            </a:r>
            <a:r>
              <a:rPr lang="ru-RU" i="1" smtClean="0">
                <a:solidFill>
                  <a:schemeClr val="accent5">
                    <a:lumMod val="50000"/>
                  </a:schemeClr>
                </a:solidFill>
              </a:rPr>
              <a:t>Хетагуров</a:t>
            </a:r>
            <a:endParaRPr lang="ru-RU" i="1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657075"/>
            <a:ext cx="2180577" cy="15518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417" y="1127768"/>
            <a:ext cx="2023007" cy="354913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652120" y="5205005"/>
            <a:ext cx="3236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>
                <a:solidFill>
                  <a:schemeClr val="accent5">
                    <a:lumMod val="50000"/>
                  </a:schemeClr>
                </a:solidFill>
              </a:rPr>
              <a:t>П</a:t>
            </a:r>
            <a:r>
              <a:rPr lang="ru-RU" i="1" smtClean="0">
                <a:solidFill>
                  <a:schemeClr val="accent5">
                    <a:lumMod val="50000"/>
                  </a:schemeClr>
                </a:solidFill>
              </a:rPr>
              <a:t>ервый </a:t>
            </a:r>
            <a:r>
              <a:rPr lang="ru-RU" i="1">
                <a:solidFill>
                  <a:schemeClr val="accent5">
                    <a:lumMod val="50000"/>
                  </a:schemeClr>
                </a:solidFill>
              </a:rPr>
              <a:t>градоначальник Владикавказа Гаппо </a:t>
            </a:r>
            <a:r>
              <a:rPr lang="ru-RU" i="1" smtClean="0">
                <a:solidFill>
                  <a:schemeClr val="accent5">
                    <a:lumMod val="50000"/>
                  </a:schemeClr>
                </a:solidFill>
              </a:rPr>
              <a:t>Баев</a:t>
            </a:r>
            <a:endParaRPr lang="ru-RU" i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50096" y="3755878"/>
            <a:ext cx="2502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>
                <a:solidFill>
                  <a:schemeClr val="accent5">
                    <a:lumMod val="50000"/>
                  </a:schemeClr>
                </a:solidFill>
              </a:rPr>
              <a:t>Л</a:t>
            </a:r>
            <a:r>
              <a:rPr lang="ru-RU" i="1" smtClean="0">
                <a:solidFill>
                  <a:schemeClr val="accent5">
                    <a:lumMod val="50000"/>
                  </a:schemeClr>
                </a:solidFill>
              </a:rPr>
              <a:t>ингвист </a:t>
            </a:r>
            <a:r>
              <a:rPr lang="ru-RU" i="1" err="1">
                <a:solidFill>
                  <a:schemeClr val="accent5">
                    <a:lumMod val="50000"/>
                  </a:schemeClr>
                </a:solidFill>
              </a:rPr>
              <a:t>Васо Абаев.</a:t>
            </a:r>
          </a:p>
        </p:txBody>
      </p:sp>
    </p:spTree>
    <p:extLst>
      <p:ext uri="{BB962C8B-B14F-4D97-AF65-F5344CB8AC3E}">
        <p14:creationId xmlns:p14="http://schemas.microsoft.com/office/powerpoint/2010/main" val="1758048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</p:bldLst>
  </p:timing>
</p:sld>
</file>

<file path=ppt/tags/tag1.xml><?xml version="1.0" encoding="utf-8"?>
<p:tagLst xmlns:p="http://schemas.openxmlformats.org/presentationml/2006/main">
  <p:tag name="AS_NET" val="6.0.11"/>
  <p:tag name="AS_OS" val="Microsoft Windows NT 10.0.17763.0"/>
  <p:tag name="AS_RELEASE_DATE" val="2022.10.14"/>
  <p:tag name="AS_TITLE" val="Aspose.Slides for .NET5"/>
  <p:tag name="AS_VERSION" val="22.10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Constantia"/>
        <a:cs typeface="Arial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Constantia"/>
        <a:cs typeface="Arial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Paper</Template>
  <Company/>
  <PresentationFormat>On-screen Show (4:3)</PresentationFormat>
  <Paragraphs>59</Paragraphs>
  <Slides>30</Slides>
  <Notes>0</Notes>
  <TotalTime>164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baseType="lpstr" size="34">
      <vt:lpstr>Arial</vt:lpstr>
      <vt:lpstr>Constantia</vt:lpstr>
      <vt:lpstr>Wingdings 2</vt:lpstr>
      <vt:lpstr>Бумажная</vt:lpstr>
      <vt:lpstr>Северная Осетия Алания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Памятник 200-летию добровольного вхождения Осетии в Россию</vt:lpstr>
      <vt:lpstr>Мемориал Славы</vt:lpstr>
      <vt:lpstr>Памятник братьям Газдановым</vt:lpstr>
      <vt:lpstr>Памятник Петру Барбашеву</vt:lpstr>
      <vt:lpstr>Северо-осетинский государственный академический театр имени                   В. В. Тхапсаева</vt:lpstr>
      <vt:lpstr>Дом-музей К.Л. Хетагурова</vt:lpstr>
      <vt:lpstr>Музей истории Владикавказа</vt:lpstr>
      <vt:lpstr>Осетинский национальный костюм</vt:lpstr>
      <vt:lpstr>Осетинская кухня</vt:lpstr>
      <vt:lpstr>PowerPoint Presentation</vt:lpstr>
      <vt:lpstr>PowerPoint Presentation</vt:lpstr>
      <vt:lpstr>PowerPoint Presentation</vt:lpstr>
      <vt:lpstr>PowerPoint Presentation</vt:lpstr>
      <vt:lpstr>Традиционный напиток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22.1000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Северная Осетия Алания</dc:title>
  <dc:creator>BiT</dc:creator>
  <cp:lastModifiedBy>BiT</cp:lastModifiedBy>
  <cp:revision>18</cp:revision>
  <dcterms:created xsi:type="dcterms:W3CDTF">2015-12-20T10:16:15Z</dcterms:created>
  <dcterms:modified xsi:type="dcterms:W3CDTF">2022-11-28T09:45:58Z</dcterms:modified>
</cp:coreProperties>
</file>