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84" r:id="rId5"/>
    <p:sldId id="260" r:id="rId6"/>
    <p:sldId id="274" r:id="rId7"/>
    <p:sldId id="285" r:id="rId8"/>
    <p:sldId id="286" r:id="rId9"/>
    <p:sldId id="272" r:id="rId10"/>
    <p:sldId id="264" r:id="rId11"/>
    <p:sldId id="263" r:id="rId12"/>
    <p:sldId id="266" r:id="rId13"/>
    <p:sldId id="268" r:id="rId14"/>
    <p:sldId id="265" r:id="rId15"/>
    <p:sldId id="287" r:id="rId16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Narkisim" panose="020E0502050101010101" pitchFamily="34" charset="-79"/>
      <p:regular r:id="rId22"/>
    </p:embeddedFont>
    <p:embeddedFont>
      <p:font typeface="Poppins" panose="00000500000000000000" pitchFamily="2" charset="0"/>
      <p:regular r:id="rId23"/>
      <p:bold r:id="rId24"/>
      <p:italic r:id="rId25"/>
      <p:boldItalic r:id="rId26"/>
    </p:embeddedFont>
    <p:embeddedFont>
      <p:font typeface="Poppins Medium" panose="00000600000000000000" pitchFamily="2" charset="0"/>
      <p:regular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190AAE-D54F-4FE0-A332-D7E835EB5EF9}" styleName="Table_0">
    <a:wholeTbl>
      <a:tcTxStyle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3F9FA"/>
          </a:solidFill>
        </a:fill>
      </a:tcStyle>
    </a:wholeTbl>
    <a:band1H>
      <a:tcStyle>
        <a:tcBdr/>
        <a:fill>
          <a:solidFill>
            <a:srgbClr val="E7F3F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7F3F4"/>
          </a:solidFill>
        </a:fill>
      </a:tcStyle>
    </a:band1V>
    <a:band2V>
      <a:tcStyle>
        <a:tcBdr/>
      </a:tcStyle>
    </a:band2V>
    <a:lastCol>
      <a:tcTxStyle b="on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510" y="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5"/>
  <c:chart>
    <c:autoTitleDeleted val="1"/>
    <c:plotArea>
      <c:layout>
        <c:manualLayout>
          <c:layoutTarget val="inner"/>
          <c:xMode val="edge"/>
          <c:yMode val="edge"/>
          <c:x val="3.0849121517715027E-2"/>
          <c:y val="0.174993708009614"/>
          <c:w val="0.93830175696457174"/>
          <c:h val="0.6311176535940467"/>
        </c:manualLayout>
      </c:layout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1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Было</c:v>
                </c:pt>
                <c:pt idx="1">
                  <c:v>Стало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35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BE-4D66-AA0E-E5DD444818E8}"/>
            </c:ext>
          </c:extLst>
        </c:ser>
        <c:dLbls>
          <c:showLegendKey val="1"/>
          <c:showVal val="1"/>
          <c:showCatName val="1"/>
          <c:showSerName val="1"/>
          <c:showPercent val="1"/>
          <c:showBubbleSize val="1"/>
        </c:dLbls>
        <c:gapWidth val="150"/>
        <c:overlap val="100"/>
        <c:axId val="51533312"/>
        <c:axId val="51534848"/>
      </c:barChart>
      <c:catAx>
        <c:axId val="51533312"/>
        <c:scaling>
          <c:orientation val="minMax"/>
        </c:scaling>
        <c:delete val="1"/>
        <c:axPos val="b"/>
        <c:numFmt formatCode="General" sourceLinked="1"/>
        <c:majorTickMark val="cross"/>
        <c:minorTickMark val="cross"/>
        <c:tickLblPos val="nextTo"/>
        <c:crossAx val="51534848"/>
        <c:crosses val="autoZero"/>
        <c:auto val="1"/>
        <c:lblAlgn val="ctr"/>
        <c:lblOffset val="100"/>
        <c:noMultiLvlLbl val="1"/>
      </c:catAx>
      <c:valAx>
        <c:axId val="51534848"/>
        <c:scaling>
          <c:orientation val="minMax"/>
        </c:scaling>
        <c:delete val="1"/>
        <c:axPos val="l"/>
        <c:numFmt formatCode="0" sourceLinked="1"/>
        <c:majorTickMark val="cross"/>
        <c:minorTickMark val="cross"/>
        <c:tickLblPos val="nextTo"/>
        <c:crossAx val="515333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1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0.41703</cdr:x>
      <cdr:y>0.28781</cdr:y>
    </cdr:from>
    <cdr:to>
      <cdr:x>0.71915</cdr:x>
      <cdr:y>0.28781</cdr:y>
    </cdr:to>
    <cdr:cxnSp macro="">
      <cdr:nvCxnSpPr>
        <cdr:cNvPr id="2" name="Прямое соединение 1">
          <a:extLst xmlns:a="http://schemas.openxmlformats.org/drawingml/2006/main">
            <a:ext uri="{FF2B5EF4-FFF2-40B4-BE49-F238E27FC236}">
              <a16:creationId xmlns:a16="http://schemas.microsoft.com/office/drawing/2014/main" id="{F8BB5AC0-D30E-FDBC-D094-663B54F7227E}"/>
            </a:ext>
          </a:extLst>
        </cdr:cNvPr>
        <cdr:cNvCxnSpPr/>
      </cdr:nvCxnSpPr>
      <cdr:spPr>
        <a:xfrm xmlns:a="http://schemas.openxmlformats.org/drawingml/2006/main" flipH="1">
          <a:off x="2432413" y="651740"/>
          <a:ext cx="1762159" cy="0"/>
        </a:xfrm>
        <a:prstGeom xmlns:a="http://schemas.openxmlformats.org/drawingml/2006/main" prst="line">
          <a:avLst/>
        </a:prstGeom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0.69965</cdr:x>
      <cdr:y>0.28611</cdr:y>
    </cdr:from>
    <cdr:to>
      <cdr:x>0.72955</cdr:x>
      <cdr:y>0.59458</cdr:y>
    </cdr:to>
    <cdr:sp macro="" textlink="">
      <cdr:nvSpPr>
        <cdr:cNvPr id="3" name="Стрелка вниз 2"/>
        <cdr:cNvSpPr/>
      </cdr:nvSpPr>
      <cdr:spPr>
        <a:xfrm xmlns:a="http://schemas.openxmlformats.org/drawingml/2006/main">
          <a:off x="3168352" y="792088"/>
          <a:ext cx="135401" cy="854006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square" lIns="91440" tIns="45720" rIns="91440" bIns="45720" numCol="1" anchor="t" anchorCtr="0" compatLnSpc="1">
          <a:normAutofit/>
        </a:bodyPr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00" tIns="45800" rIns="91600" bIns="458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00" tIns="45800" rIns="91600" bIns="458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00" tIns="45800" rIns="91600" bIns="458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00" tIns="45800" rIns="91600" bIns="458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600" tIns="45800" rIns="91600" bIns="45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293934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4" name="Google Shape;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4" name="Google Shape;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ru-RU"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600" tIns="45800" rIns="91600" bIns="45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>
  <p:cSld name="Титульный слайд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8"/>
          <p:cNvPicPr preferRelativeResize="0"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484784"/>
            <a:ext cx="8328047" cy="5144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8" descr="D:\Work\Bachti\!!!ВНУТРЕННИЕ\декабрь\презентация\gerb_obl.png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5619" y="121714"/>
            <a:ext cx="868070" cy="9360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8"/>
          <p:cNvSpPr txBox="1">
            <a:spLocks noGrp="1"/>
          </p:cNvSpPr>
          <p:nvPr>
            <p:ph type="title"/>
          </p:nvPr>
        </p:nvSpPr>
        <p:spPr>
          <a:xfrm>
            <a:off x="710007" y="1484784"/>
            <a:ext cx="7174361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rgbClr val="3B4555"/>
                </a:solidFill>
                <a:latin typeface="Poppins Medium" panose="00000500000000000000"/>
                <a:ea typeface="Poppins Medium" panose="00000500000000000000"/>
                <a:cs typeface="Poppins Medium" panose="00000500000000000000"/>
                <a:sym typeface="Poppins Medium" panose="00000500000000000000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body" idx="1"/>
          </p:nvPr>
        </p:nvSpPr>
        <p:spPr>
          <a:xfrm>
            <a:off x="891105" y="3594393"/>
            <a:ext cx="3600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3B4555"/>
              </a:buClr>
              <a:buSzPts val="2400"/>
              <a:buFont typeface="Poppins" panose="00000500000000000000"/>
              <a:buChar char="•"/>
              <a:defRPr sz="2400" b="0" i="0" u="none" strike="noStrike" cap="none">
                <a:solidFill>
                  <a:srgbClr val="3B4555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body" idx="2"/>
          </p:nvPr>
        </p:nvSpPr>
        <p:spPr>
          <a:xfrm>
            <a:off x="2051720" y="121714"/>
            <a:ext cx="1008112" cy="1041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 panose="020B0604020202020204"/>
              <a:buNone/>
              <a:defRPr sz="105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–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>
  <p:cSld name="Заголовок и объек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9"/>
          <p:cNvPicPr preferRelativeResize="0"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482" y="0"/>
            <a:ext cx="778356" cy="1264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9" descr="D:\Work\Bachti\!!!ВНУТРЕННИЕ\декабрь\презентация\фотозона размер.png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1649" y="121714"/>
            <a:ext cx="1176868" cy="93102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9"/>
          <p:cNvSpPr txBox="1">
            <a:spLocks noGrp="1"/>
          </p:cNvSpPr>
          <p:nvPr>
            <p:ph type="title"/>
          </p:nvPr>
        </p:nvSpPr>
        <p:spPr>
          <a:xfrm>
            <a:off x="872981" y="760348"/>
            <a:ext cx="362990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rgbClr val="3B4555"/>
                </a:solidFill>
                <a:latin typeface="Poppins Medium" panose="00000500000000000000"/>
                <a:ea typeface="Poppins Medium" panose="00000500000000000000"/>
                <a:cs typeface="Poppins Medium" panose="00000500000000000000"/>
                <a:sym typeface="Poppins Medium" panose="00000500000000000000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body" idx="1"/>
          </p:nvPr>
        </p:nvSpPr>
        <p:spPr>
          <a:xfrm>
            <a:off x="899592" y="1556792"/>
            <a:ext cx="780347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3B4555"/>
              </a:buClr>
              <a:buSzPts val="2400"/>
              <a:buFont typeface="Poppins" panose="00000500000000000000"/>
              <a:buChar char="•"/>
              <a:defRPr sz="2400" b="0" i="0" u="none" strike="noStrike" cap="none">
                <a:solidFill>
                  <a:srgbClr val="3B4555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>
            <a:spLocks noGrp="1"/>
          </p:cNvSpPr>
          <p:nvPr>
            <p:ph type="title"/>
          </p:nvPr>
        </p:nvSpPr>
        <p:spPr>
          <a:xfrm>
            <a:off x="710007" y="1484784"/>
            <a:ext cx="6876000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br>
              <a:rPr lang="ru-RU" sz="3600" dirty="0"/>
            </a:br>
            <a:r>
              <a:rPr lang="ru-RU" sz="3600" b="1" dirty="0"/>
              <a:t>«Сокращение временных затрат сбора детей на прогулку»</a:t>
            </a:r>
            <a:endParaRPr sz="3600" b="1" dirty="0"/>
          </a:p>
        </p:txBody>
      </p:sp>
      <p:sp>
        <p:nvSpPr>
          <p:cNvPr id="26" name="Google Shape;26;p1"/>
          <p:cNvSpPr txBox="1">
            <a:spLocks noGrp="1"/>
          </p:cNvSpPr>
          <p:nvPr>
            <p:ph type="body" idx="1"/>
          </p:nvPr>
        </p:nvSpPr>
        <p:spPr>
          <a:xfrm>
            <a:off x="205305" y="4327818"/>
            <a:ext cx="4871520" cy="525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ru-RU" b="1" dirty="0"/>
              <a:t>МБ ДОУ «Детский сад №223»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>
            <a:spLocks noGrp="1"/>
          </p:cNvSpPr>
          <p:nvPr>
            <p:ph type="title"/>
          </p:nvPr>
        </p:nvSpPr>
        <p:spPr>
          <a:xfrm>
            <a:off x="2056020" y="260648"/>
            <a:ext cx="4849726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99"/>
                </a:solidFill>
              </a:rPr>
              <a:t>Рассматривание алгоритма одевания на кукле</a:t>
            </a:r>
          </a:p>
        </p:txBody>
      </p:sp>
      <p:pic>
        <p:nvPicPr>
          <p:cNvPr id="3074" name="Picture 2" descr="F:\Бережливое производство\Фото группы\P20325-1025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9860" y="1074269"/>
            <a:ext cx="2074768" cy="265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Бережливое производство\Фото группы\P20325-1027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99" y="3971365"/>
            <a:ext cx="2022660" cy="269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Бережливое производство\Фото группы\P20325-1032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99" y="1074269"/>
            <a:ext cx="2022660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Бережливое производство\Фото группы\P20325-1032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9859" y="3971365"/>
            <a:ext cx="2074768" cy="260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"/>
          <p:cNvSpPr txBox="1">
            <a:spLocks noGrp="1"/>
          </p:cNvSpPr>
          <p:nvPr>
            <p:ph type="title"/>
          </p:nvPr>
        </p:nvSpPr>
        <p:spPr>
          <a:xfrm>
            <a:off x="2056020" y="260648"/>
            <a:ext cx="484972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Достигнутые результаты</a:t>
            </a:r>
          </a:p>
        </p:txBody>
      </p:sp>
      <p:graphicFrame>
        <p:nvGraphicFramePr>
          <p:cNvPr id="83" name="Google Shape;83;p8"/>
          <p:cNvGraphicFramePr/>
          <p:nvPr>
            <p:extLst>
              <p:ext uri="{D42A27DB-BD31-4B8C-83A1-F6EECF244321}">
                <p14:modId xmlns:p14="http://schemas.microsoft.com/office/powerpoint/2010/main" val="3140894813"/>
              </p:ext>
            </p:extLst>
          </p:nvPr>
        </p:nvGraphicFramePr>
        <p:xfrm>
          <a:off x="3131840" y="4077072"/>
          <a:ext cx="5832648" cy="2264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4" name="Google Shape;84;p8"/>
          <p:cNvGraphicFramePr/>
          <p:nvPr>
            <p:extLst>
              <p:ext uri="{D42A27DB-BD31-4B8C-83A1-F6EECF244321}">
                <p14:modId xmlns:p14="http://schemas.microsoft.com/office/powerpoint/2010/main" val="1211408662"/>
              </p:ext>
            </p:extLst>
          </p:nvPr>
        </p:nvGraphicFramePr>
        <p:xfrm>
          <a:off x="637694" y="1185339"/>
          <a:ext cx="7885750" cy="2599265"/>
        </p:xfrm>
        <a:graphic>
          <a:graphicData uri="http://schemas.openxmlformats.org/drawingml/2006/table">
            <a:tbl>
              <a:tblPr firstRow="1" bandRow="1">
                <a:noFill/>
                <a:tableStyleId>{69190AAE-D54F-4FE0-A332-D7E835EB5EF9}</a:tableStyleId>
              </a:tblPr>
              <a:tblGrid>
                <a:gridCol w="1837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2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7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 dirty="0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Наименование цели (</a:t>
                      </a:r>
                      <a:r>
                        <a:rPr lang="ru-RU" sz="1200" u="none" strike="noStrike" cap="none" dirty="0" err="1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ед.изм</a:t>
                      </a:r>
                      <a:r>
                        <a:rPr lang="ru-RU" sz="1200" u="none" strike="noStrike" cap="none" dirty="0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)</a:t>
                      </a:r>
                      <a:endParaRPr sz="1200" u="none" strike="noStrike" cap="none" dirty="0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Текущий показатель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Целевой 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показатель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  <a:sym typeface="Times New Roman" panose="02020603050405020304"/>
                        </a:rPr>
                        <a:t>Полученный результат, эффект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1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Arial"/>
                          <a:cs typeface="Times New Roman" pitchFamily="18" charset="0"/>
                          <a:sym typeface="Arial" panose="020B0604020202020204"/>
                        </a:rPr>
                        <a:t>Оптимизация процесса одевания детей на прогулку за счет применения алгоритма действий детьми</a:t>
                      </a:r>
                      <a:endParaRPr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dirty="0">
                          <a:solidFill>
                            <a:schemeClr val="dk2"/>
                          </a:solidFill>
                          <a:latin typeface="Times New Roman" pitchFamily="18" charset="0"/>
                          <a:ea typeface="Times New Roman" panose="02020603050405020304"/>
                          <a:cs typeface="Times New Roman" pitchFamily="18" charset="0"/>
                          <a:sym typeface="Times New Roman" panose="02020603050405020304"/>
                        </a:rPr>
                        <a:t> 15 минут</a:t>
                      </a:r>
                      <a:endParaRPr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Times New Roman" panose="02020603050405020304"/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Times New Roman" panose="02020603050405020304"/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Times New Roman" panose="02020603050405020304"/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Times New Roman" panose="02020603050405020304"/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200"/>
                        <a:buFont typeface="Times New Roman" panose="02020603050405020304"/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 panose="020B0604020202020204"/>
                        <a:buNone/>
                      </a:pPr>
                      <a:endParaRPr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dirty="0">
                          <a:solidFill>
                            <a:schemeClr val="dk2"/>
                          </a:solidFill>
                          <a:latin typeface="Times New Roman" pitchFamily="18" charset="0"/>
                          <a:ea typeface="Times New Roman" panose="02020603050405020304"/>
                          <a:cs typeface="Times New Roman" pitchFamily="18" charset="0"/>
                          <a:sym typeface="Times New Roman" panose="02020603050405020304"/>
                        </a:rPr>
                        <a:t>10 минут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dirty="0">
                          <a:solidFill>
                            <a:schemeClr val="dk2"/>
                          </a:solidFill>
                          <a:latin typeface="Times New Roman" pitchFamily="18" charset="0"/>
                          <a:ea typeface="Times New Roman" panose="02020603050405020304"/>
                          <a:cs typeface="Times New Roman" pitchFamily="18" charset="0"/>
                          <a:sym typeface="Times New Roman" panose="02020603050405020304"/>
                        </a:rPr>
                        <a:t>Сокращение временных затрат по организации сбора детей на прогулку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dirty="0">
                          <a:solidFill>
                            <a:schemeClr val="dk2"/>
                          </a:solidFill>
                          <a:latin typeface="Times New Roman" pitchFamily="18" charset="0"/>
                          <a:ea typeface="Times New Roman" panose="02020603050405020304"/>
                          <a:cs typeface="Times New Roman" pitchFamily="18" charset="0"/>
                          <a:sym typeface="Times New Roman" panose="02020603050405020304"/>
                        </a:rPr>
                        <a:t>Исключение лишних действий воспитанников и педагогов 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b="0" dirty="0">
                          <a:solidFill>
                            <a:schemeClr val="dk2"/>
                          </a:solidFill>
                          <a:latin typeface="Times New Roman" pitchFamily="18" charset="0"/>
                          <a:ea typeface="Times New Roman" panose="02020603050405020304"/>
                          <a:cs typeface="Times New Roman" pitchFamily="18" charset="0"/>
                          <a:sym typeface="Times New Roman" panose="02020603050405020304"/>
                        </a:rPr>
                        <a:t>Увеличение</a:t>
                      </a:r>
                      <a:r>
                        <a:rPr lang="ru-RU" sz="1400" b="0" baseline="0" dirty="0">
                          <a:solidFill>
                            <a:schemeClr val="dk2"/>
                          </a:solidFill>
                          <a:latin typeface="Times New Roman" pitchFamily="18" charset="0"/>
                          <a:ea typeface="Times New Roman" panose="02020603050405020304"/>
                          <a:cs typeface="Times New Roman" pitchFamily="18" charset="0"/>
                          <a:sym typeface="Times New Roman" panose="02020603050405020304"/>
                        </a:rPr>
                        <a:t> времени на прогулку</a:t>
                      </a:r>
                      <a:endParaRPr lang="ru-RU"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dirty="0">
                        <a:solidFill>
                          <a:schemeClr val="dk2"/>
                        </a:solidFill>
                        <a:latin typeface="Times New Roman" pitchFamily="18" charset="0"/>
                        <a:ea typeface="Times New Roman" panose="02020603050405020304"/>
                        <a:cs typeface="Times New Roman" pitchFamily="18" charset="0"/>
                        <a:sym typeface="Times New Roman" panose="02020603050405020304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5" name="Google Shape;85;p8"/>
          <p:cNvSpPr txBox="1"/>
          <p:nvPr/>
        </p:nvSpPr>
        <p:spPr>
          <a:xfrm>
            <a:off x="5210175" y="5083106"/>
            <a:ext cx="160972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i="1" dirty="0">
                <a:solidFill>
                  <a:srgbClr val="0070C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Сокращение потерь в 1, 5 раза</a:t>
            </a:r>
            <a:endParaRPr sz="1600" i="1" dirty="0">
              <a:solidFill>
                <a:srgbClr val="0070C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 txBox="1">
            <a:spLocks noGrp="1"/>
          </p:cNvSpPr>
          <p:nvPr>
            <p:ph type="title"/>
          </p:nvPr>
        </p:nvSpPr>
        <p:spPr>
          <a:xfrm>
            <a:off x="1115616" y="116632"/>
            <a:ext cx="6632521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ru-RU" dirty="0"/>
            </a:br>
            <a:r>
              <a:rPr lang="ru-RU" dirty="0"/>
              <a:t>Было                        Стало</a:t>
            </a:r>
          </a:p>
        </p:txBody>
      </p:sp>
      <p:pic>
        <p:nvPicPr>
          <p:cNvPr id="1026" name="Picture 2" descr="F:\Бережливое производство\Фото группы\P20524-1310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925" y="1488142"/>
            <a:ext cx="336176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Бережливое производство\Фото группы\P20525-094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132" y="1488142"/>
            <a:ext cx="3422276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3"/>
          <p:cNvSpPr txBox="1">
            <a:spLocks noGrp="1"/>
          </p:cNvSpPr>
          <p:nvPr>
            <p:ph type="title"/>
          </p:nvPr>
        </p:nvSpPr>
        <p:spPr>
          <a:xfrm>
            <a:off x="1115695" y="116840"/>
            <a:ext cx="6621780" cy="205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br>
              <a:rPr lang="ru-RU" dirty="0"/>
            </a:br>
            <a:r>
              <a:rPr lang="ru-RU" dirty="0"/>
              <a:t>Было                        Стало 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F:\Бережливое производство\Фото группы\P20325-1101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5495" y="1585256"/>
            <a:ext cx="3100670" cy="441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Бережливое производство\Фото группы\P20325-1056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349" y="1585256"/>
            <a:ext cx="3307975" cy="441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>
            <a:spLocks noGrp="1"/>
          </p:cNvSpPr>
          <p:nvPr>
            <p:ph type="title"/>
          </p:nvPr>
        </p:nvSpPr>
        <p:spPr>
          <a:xfrm>
            <a:off x="2123728" y="251937"/>
            <a:ext cx="484972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99"/>
                </a:solidFill>
              </a:rPr>
              <a:t>Достигнутые результаты</a:t>
            </a:r>
          </a:p>
        </p:txBody>
      </p:sp>
      <p:pic>
        <p:nvPicPr>
          <p:cNvPr id="4098" name="Picture 2" descr="F:\Бережливое производство\Фото группы\P20325-1058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78" y="1676399"/>
            <a:ext cx="2595283" cy="346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Бережливое производство\Фото группы\P20325-1058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931" y="1676399"/>
            <a:ext cx="2602007" cy="346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Бережливое производство\Фото группы\P20325-1056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614" y="2563906"/>
            <a:ext cx="2588558" cy="345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>
            <a:spLocks noGrp="1"/>
          </p:cNvSpPr>
          <p:nvPr>
            <p:ph type="title"/>
          </p:nvPr>
        </p:nvSpPr>
        <p:spPr>
          <a:xfrm>
            <a:off x="2123728" y="251937"/>
            <a:ext cx="484972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0099"/>
                </a:solidFill>
              </a:rPr>
              <a:t>Достигнутые результаты</a:t>
            </a:r>
          </a:p>
        </p:txBody>
      </p:sp>
      <p:sp>
        <p:nvSpPr>
          <p:cNvPr id="99" name="Google Shape;99;p10"/>
          <p:cNvSpPr/>
          <p:nvPr/>
        </p:nvSpPr>
        <p:spPr>
          <a:xfrm>
            <a:off x="899592" y="1294382"/>
            <a:ext cx="7519430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>
                <a:solidFill>
                  <a:srgbClr val="00B050"/>
                </a:solidFill>
              </a:rPr>
              <a:t>В результате реализации проекта: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i="1" dirty="0">
              <a:solidFill>
                <a:srgbClr val="00B050"/>
              </a:solidFill>
            </a:endParaRPr>
          </a:p>
          <a:p>
            <a:pPr lvl="0"/>
            <a:endParaRPr lang="ru-RU" sz="1800" dirty="0">
              <a:solidFill>
                <a:schemeClr val="dk2"/>
              </a:solidFill>
              <a:latin typeface="Times New Roman" pitchFamily="18" charset="0"/>
              <a:ea typeface="Times New Roman" panose="02020603050405020304"/>
              <a:cs typeface="Times New Roman" pitchFamily="18" charset="0"/>
              <a:sym typeface="Times New Roman" panose="02020603050405020304"/>
            </a:endParaRPr>
          </a:p>
          <a:p>
            <a:pPr lvl="0"/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1. Сокращение временных затрат по организации сбора детей на прогулку</a:t>
            </a:r>
          </a:p>
          <a:p>
            <a:pPr lvl="0"/>
            <a:endParaRPr lang="ru-RU" sz="1800" dirty="0">
              <a:solidFill>
                <a:srgbClr val="000099"/>
              </a:solidFill>
              <a:latin typeface="Times New Roman" pitchFamily="18" charset="0"/>
              <a:ea typeface="Times New Roman" panose="02020603050405020304"/>
              <a:cs typeface="Times New Roman" pitchFamily="18" charset="0"/>
              <a:sym typeface="Times New Roman" panose="02020603050405020304"/>
            </a:endParaRPr>
          </a:p>
          <a:p>
            <a:pPr lvl="0"/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2. Исключение лишних действий воспитанников и педагогов </a:t>
            </a:r>
          </a:p>
          <a:p>
            <a:pPr lvl="0"/>
            <a:endParaRPr lang="ru-RU" sz="1800" dirty="0">
              <a:solidFill>
                <a:srgbClr val="000099"/>
              </a:solidFill>
              <a:latin typeface="Times New Roman" pitchFamily="18" charset="0"/>
              <a:ea typeface="Times New Roman" panose="02020603050405020304"/>
              <a:cs typeface="Times New Roman" pitchFamily="18" charset="0"/>
              <a:sym typeface="Times New Roman" panose="02020603050405020304"/>
            </a:endParaRPr>
          </a:p>
          <a:p>
            <a:pPr lvl="0"/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3.Увеличение времени на прогулку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2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"/>
          <p:cNvSpPr txBox="1">
            <a:spLocks noGrp="1"/>
          </p:cNvSpPr>
          <p:nvPr>
            <p:ph type="title"/>
          </p:nvPr>
        </p:nvSpPr>
        <p:spPr>
          <a:xfrm>
            <a:off x="928469" y="116632"/>
            <a:ext cx="6808762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ru-RU" sz="1600" b="1" dirty="0"/>
              <a:t>Паспорт проекта </a:t>
            </a:r>
            <a:br>
              <a:rPr lang="ru-RU" dirty="0"/>
            </a:br>
            <a:r>
              <a:rPr lang="ru-RU" sz="1800" b="1" dirty="0">
                <a:cs typeface="Narkisim" panose="020E0502050101010101" pitchFamily="34" charset="-79"/>
              </a:rPr>
              <a:t> «Сокращение временных затрат сбора детей на прогулку»</a:t>
            </a:r>
            <a:endParaRPr sz="2400" b="1" dirty="0"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33" name="Google Shape;33;p2"/>
          <p:cNvSpPr/>
          <p:nvPr/>
        </p:nvSpPr>
        <p:spPr>
          <a:xfrm>
            <a:off x="338554" y="4752280"/>
            <a:ext cx="405319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endParaRPr sz="80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 panose="020B0604020202020204"/>
              <a:buNone/>
            </a:pPr>
            <a:endParaRPr sz="6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1026" name="Picture 2" descr="E:\Бережливое производство\16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878" y="1110818"/>
            <a:ext cx="8128521" cy="574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2586492" y="188640"/>
            <a:ext cx="346761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Команда проекта</a:t>
            </a:r>
            <a:endParaRPr b="1"/>
          </a:p>
        </p:txBody>
      </p:sp>
      <p:sp>
        <p:nvSpPr>
          <p:cNvPr id="45" name="Google Shape;45;p3"/>
          <p:cNvSpPr/>
          <p:nvPr/>
        </p:nvSpPr>
        <p:spPr>
          <a:xfrm>
            <a:off x="2548625" y="2492827"/>
            <a:ext cx="4104457" cy="835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</a:rPr>
              <a:t>Р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уководитель проекта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Корчагина Наталья Петровна, старший воспитатель</a:t>
            </a:r>
            <a:endParaRPr sz="1400" b="1" dirty="0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6" name="Google Shape;46;p3"/>
          <p:cNvSpPr/>
          <p:nvPr/>
        </p:nvSpPr>
        <p:spPr>
          <a:xfrm>
            <a:off x="2001778" y="3661072"/>
            <a:ext cx="3600400" cy="58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Черных Марина Евгеньевна, 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учитель-дефектолог</a:t>
            </a:r>
            <a:endParaRPr sz="1400" b="1" dirty="0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7" name="Google Shape;47;p3"/>
          <p:cNvSpPr/>
          <p:nvPr/>
        </p:nvSpPr>
        <p:spPr>
          <a:xfrm>
            <a:off x="3259510" y="5087545"/>
            <a:ext cx="3757349" cy="58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Щербакова Наталья Александровна, воспитатель</a:t>
            </a:r>
            <a:endParaRPr sz="1400" b="1" dirty="0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2" name="Picture 2" descr="C:\Users\User\Downloads\IMG-20220318-WA0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880" y="3080640"/>
            <a:ext cx="1405445" cy="198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IMG-20220318-WA0002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978" y="739792"/>
            <a:ext cx="1457445" cy="175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IMG-8a3d5283fd986e7ef82703f51c3bc380-V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7565" y="4485004"/>
            <a:ext cx="1428535" cy="179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79310" cy="861774"/>
          </a:xfrm>
        </p:spPr>
        <p:txBody>
          <a:bodyPr/>
          <a:lstStyle/>
          <a:p>
            <a:r>
              <a:rPr lang="ru-RU" dirty="0"/>
              <a:t>Карта текущего состояния процесса</a:t>
            </a:r>
            <a:br>
              <a:rPr lang="en-US" dirty="0"/>
            </a:br>
            <a:endParaRPr lang="ru-RU" sz="1800" dirty="0"/>
          </a:p>
        </p:txBody>
      </p:sp>
      <p:sp>
        <p:nvSpPr>
          <p:cNvPr id="1029" name="Прямоугольник 16"/>
          <p:cNvSpPr>
            <a:spLocks noChangeArrowheads="1"/>
          </p:cNvSpPr>
          <p:nvPr/>
        </p:nvSpPr>
        <p:spPr bwMode="auto">
          <a:xfrm>
            <a:off x="323598" y="3490392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Ребенок   подошел к шкафчику, достал куртку.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850" y="3161921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30 сек</a:t>
            </a:r>
          </a:p>
        </p:txBody>
      </p:sp>
      <p:sp>
        <p:nvSpPr>
          <p:cNvPr id="1030" name="Прямоугольник 15"/>
          <p:cNvSpPr>
            <a:spLocks noChangeArrowheads="1"/>
          </p:cNvSpPr>
          <p:nvPr/>
        </p:nvSpPr>
        <p:spPr bwMode="auto">
          <a:xfrm>
            <a:off x="1396993" y="3491476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Положил куртку на скамью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Прямоугольник 14"/>
          <p:cNvSpPr>
            <a:spLocks noChangeArrowheads="1"/>
          </p:cNvSpPr>
          <p:nvPr/>
        </p:nvSpPr>
        <p:spPr bwMode="auto">
          <a:xfrm>
            <a:off x="2527918" y="348850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Подошёл к шкафчику, еще 2 раза, достал вещи, положил их на скамью</a:t>
            </a:r>
            <a:r>
              <a:rPr kumimoji="0" 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Прямоугольник 13"/>
          <p:cNvSpPr>
            <a:spLocks noChangeArrowheads="1"/>
          </p:cNvSpPr>
          <p:nvPr/>
        </p:nvSpPr>
        <p:spPr bwMode="auto">
          <a:xfrm>
            <a:off x="3586162" y="3497149"/>
            <a:ext cx="914400" cy="8857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ru-RU" sz="800" b="1" dirty="0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Сел на скамейку, стал брать вещи и думать с чего начать одеваться.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Прямоугольник 12"/>
          <p:cNvSpPr>
            <a:spLocks noChangeArrowheads="1"/>
          </p:cNvSpPr>
          <p:nvPr/>
        </p:nvSpPr>
        <p:spPr bwMode="auto">
          <a:xfrm>
            <a:off x="4657732" y="3508193"/>
            <a:ext cx="914400" cy="8747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Взял колготки, носки,  надевает</a:t>
            </a:r>
            <a:r>
              <a:rPr kumimoji="0" 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Прямоугольник 7"/>
          <p:cNvSpPr>
            <a:spLocks noChangeArrowheads="1"/>
          </p:cNvSpPr>
          <p:nvPr/>
        </p:nvSpPr>
        <p:spPr bwMode="auto">
          <a:xfrm>
            <a:off x="5691781" y="3468533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Ищет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штаны</a:t>
            </a: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Надевает</a:t>
            </a:r>
            <a:r>
              <a:rPr kumimoji="0" 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Прямоугольник 9"/>
          <p:cNvSpPr>
            <a:spLocks noChangeArrowheads="1"/>
          </p:cNvSpPr>
          <p:nvPr/>
        </p:nvSpPr>
        <p:spPr bwMode="auto">
          <a:xfrm>
            <a:off x="6770521" y="3468533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Ищет в куче одежды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свитер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Прямоугольник 10"/>
          <p:cNvSpPr>
            <a:spLocks noChangeArrowheads="1"/>
          </p:cNvSpPr>
          <p:nvPr/>
        </p:nvSpPr>
        <p:spPr bwMode="auto">
          <a:xfrm>
            <a:off x="7856344" y="346367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Надевает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свитер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Прямоугольник 18"/>
          <p:cNvSpPr>
            <a:spLocks noChangeArrowheads="1"/>
          </p:cNvSpPr>
          <p:nvPr/>
        </p:nvSpPr>
        <p:spPr bwMode="auto">
          <a:xfrm>
            <a:off x="285720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Ждет помощи взрослого надеть куртку или застегнуть.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Прямоугольник 19"/>
          <p:cNvSpPr>
            <a:spLocks noChangeArrowheads="1"/>
          </p:cNvSpPr>
          <p:nvPr/>
        </p:nvSpPr>
        <p:spPr bwMode="auto">
          <a:xfrm>
            <a:off x="2571736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Берет из шкафчика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варежки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надевает.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Прямоугольник 21"/>
          <p:cNvSpPr>
            <a:spLocks noChangeArrowheads="1"/>
          </p:cNvSpPr>
          <p:nvPr/>
        </p:nvSpPr>
        <p:spPr bwMode="auto">
          <a:xfrm>
            <a:off x="1428728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Берет шапку, надевает ее.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Прямоугольник 22"/>
          <p:cNvSpPr>
            <a:spLocks noChangeArrowheads="1"/>
          </p:cNvSpPr>
          <p:nvPr/>
        </p:nvSpPr>
        <p:spPr bwMode="auto">
          <a:xfrm>
            <a:off x="3643306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Ждет помощи, завязать шапку.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Прямоугольник 23"/>
          <p:cNvSpPr>
            <a:spLocks noChangeArrowheads="1"/>
          </p:cNvSpPr>
          <p:nvPr/>
        </p:nvSpPr>
        <p:spPr bwMode="auto">
          <a:xfrm>
            <a:off x="4714876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Берет ботинки.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Идет обуваться.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Прямоугольник 20"/>
          <p:cNvSpPr>
            <a:spLocks noChangeArrowheads="1"/>
          </p:cNvSpPr>
          <p:nvPr/>
        </p:nvSpPr>
        <p:spPr bwMode="auto">
          <a:xfrm>
            <a:off x="5786446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Снимает </a:t>
            </a:r>
            <a:r>
              <a:rPr kumimoji="0" lang="ru-RU" sz="8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варежки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обувает</a:t>
            </a:r>
            <a:r>
              <a:rPr kumimoji="0" lang="ru-RU" sz="8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ботинки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Прямоугольник 25"/>
          <p:cNvSpPr>
            <a:spLocks noChangeArrowheads="1"/>
          </p:cNvSpPr>
          <p:nvPr/>
        </p:nvSpPr>
        <p:spPr bwMode="auto">
          <a:xfrm>
            <a:off x="6858016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Ждет  помощи взрослого обуть.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Прямоугольник 21"/>
          <p:cNvSpPr>
            <a:spLocks noChangeArrowheads="1"/>
          </p:cNvSpPr>
          <p:nvPr/>
        </p:nvSpPr>
        <p:spPr bwMode="auto">
          <a:xfrm>
            <a:off x="7929586" y="5286388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Берет</a:t>
            </a:r>
            <a:r>
              <a:rPr kumimoji="0" lang="ru-RU" sz="8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варежки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надевает 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00166" y="3161921"/>
            <a:ext cx="928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30 сек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25707" y="3189373"/>
            <a:ext cx="928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07585" y="3189372"/>
            <a:ext cx="1000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30 сек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61298" y="3183699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sz="1400" dirty="0"/>
              <a:t> мин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77487" y="31836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r>
              <a:rPr lang="ru-RU" sz="1400" dirty="0"/>
              <a:t> мин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03536" y="3161921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30сек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981714" y="3200416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7158" y="4929198"/>
            <a:ext cx="943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71604" y="49291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43174" y="49291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r>
              <a:rPr lang="ru-RU" sz="1400" dirty="0"/>
              <a:t> мин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14744" y="49291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86314" y="49291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r>
              <a:rPr lang="ru-RU" sz="1400" dirty="0"/>
              <a:t> мин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857884" y="49291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r>
              <a:rPr lang="ru-RU" sz="1400" dirty="0"/>
              <a:t> мин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58016" y="4929198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72462" y="492919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 мин</a:t>
            </a:r>
          </a:p>
        </p:txBody>
      </p:sp>
      <p:sp>
        <p:nvSpPr>
          <p:cNvPr id="44" name="Облако 43"/>
          <p:cNvSpPr/>
          <p:nvPr/>
        </p:nvSpPr>
        <p:spPr bwMode="auto">
          <a:xfrm>
            <a:off x="7500958" y="6000768"/>
            <a:ext cx="1271590" cy="857232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Итого = </a:t>
            </a:r>
            <a:r>
              <a:rPr lang="ru-RU" dirty="0">
                <a:solidFill>
                  <a:schemeClr val="tx1"/>
                </a:solidFill>
                <a:latin typeface="Arial" charset="0"/>
              </a:rPr>
              <a:t>15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мин</a:t>
            </a:r>
          </a:p>
        </p:txBody>
      </p:sp>
      <p:sp>
        <p:nvSpPr>
          <p:cNvPr id="3" name="Взрыв: 8 точек 2">
            <a:extLst>
              <a:ext uri="{FF2B5EF4-FFF2-40B4-BE49-F238E27FC236}">
                <a16:creationId xmlns:a16="http://schemas.microsoft.com/office/drawing/2014/main" id="{4850F934-5A3D-5511-4BC0-08EED6732AD0}"/>
              </a:ext>
            </a:extLst>
          </p:cNvPr>
          <p:cNvSpPr/>
          <p:nvPr/>
        </p:nvSpPr>
        <p:spPr>
          <a:xfrm>
            <a:off x="935630" y="1539098"/>
            <a:ext cx="1376632" cy="1155101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Ожидание помощи взрослого</a:t>
            </a:r>
          </a:p>
        </p:txBody>
      </p:sp>
      <p:sp>
        <p:nvSpPr>
          <p:cNvPr id="42" name="CustomShape 30">
            <a:extLst>
              <a:ext uri="{FF2B5EF4-FFF2-40B4-BE49-F238E27FC236}">
                <a16:creationId xmlns:a16="http://schemas.microsoft.com/office/drawing/2014/main" id="{913042EA-F87C-0CC6-6185-3F9A6F41F023}"/>
              </a:ext>
            </a:extLst>
          </p:cNvPr>
          <p:cNvSpPr/>
          <p:nvPr/>
        </p:nvSpPr>
        <p:spPr>
          <a:xfrm>
            <a:off x="8847447" y="4959195"/>
            <a:ext cx="287640" cy="151164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ВЫХОД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30">
            <a:extLst>
              <a:ext uri="{FF2B5EF4-FFF2-40B4-BE49-F238E27FC236}">
                <a16:creationId xmlns:a16="http://schemas.microsoft.com/office/drawing/2014/main" id="{71BBC9B1-4E54-E364-6648-E70231C9E199}"/>
              </a:ext>
            </a:extLst>
          </p:cNvPr>
          <p:cNvSpPr/>
          <p:nvPr/>
        </p:nvSpPr>
        <p:spPr>
          <a:xfrm>
            <a:off x="14772" y="3189888"/>
            <a:ext cx="287640" cy="151164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ВХОД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Взрыв: 8 точек 45">
            <a:extLst>
              <a:ext uri="{FF2B5EF4-FFF2-40B4-BE49-F238E27FC236}">
                <a16:creationId xmlns:a16="http://schemas.microsoft.com/office/drawing/2014/main" id="{48D4E7B8-F8C6-1A69-8E04-9F3712189143}"/>
              </a:ext>
            </a:extLst>
          </p:cNvPr>
          <p:cNvSpPr/>
          <p:nvPr/>
        </p:nvSpPr>
        <p:spPr>
          <a:xfrm>
            <a:off x="3586162" y="1156132"/>
            <a:ext cx="1376632" cy="1177780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Долгий процесс поиска одежды</a:t>
            </a:r>
          </a:p>
        </p:txBody>
      </p:sp>
      <p:sp>
        <p:nvSpPr>
          <p:cNvPr id="47" name="Взрыв: 8 точек 46">
            <a:extLst>
              <a:ext uri="{FF2B5EF4-FFF2-40B4-BE49-F238E27FC236}">
                <a16:creationId xmlns:a16="http://schemas.microsoft.com/office/drawing/2014/main" id="{1A158493-8C09-CA94-843D-CBA3635F0C09}"/>
              </a:ext>
            </a:extLst>
          </p:cNvPr>
          <p:cNvSpPr/>
          <p:nvPr/>
        </p:nvSpPr>
        <p:spPr>
          <a:xfrm>
            <a:off x="6461822" y="1745022"/>
            <a:ext cx="1467764" cy="124981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Лишняя транспортировка</a:t>
            </a:r>
          </a:p>
        </p:txBody>
      </p:sp>
      <p:sp>
        <p:nvSpPr>
          <p:cNvPr id="49" name="CustomShape 30">
            <a:extLst>
              <a:ext uri="{FF2B5EF4-FFF2-40B4-BE49-F238E27FC236}">
                <a16:creationId xmlns:a16="http://schemas.microsoft.com/office/drawing/2014/main" id="{149CED25-23C1-E2F0-437B-E4CEC3575F90}"/>
              </a:ext>
            </a:extLst>
          </p:cNvPr>
          <p:cNvSpPr/>
          <p:nvPr/>
        </p:nvSpPr>
        <p:spPr>
          <a:xfrm>
            <a:off x="0" y="3183698"/>
            <a:ext cx="287640" cy="151164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ВХОД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643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5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93439" y="712808"/>
            <a:ext cx="3384376" cy="515460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5"/>
          <p:cNvSpPr txBox="1">
            <a:spLocks noGrp="1"/>
          </p:cNvSpPr>
          <p:nvPr>
            <p:ph type="title"/>
          </p:nvPr>
        </p:nvSpPr>
        <p:spPr>
          <a:xfrm>
            <a:off x="2622203" y="332656"/>
            <a:ext cx="389959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Пирамида проблем</a:t>
            </a:r>
          </a:p>
        </p:txBody>
      </p:sp>
      <p:pic>
        <p:nvPicPr>
          <p:cNvPr id="64" name="Google Shape;64;p5"/>
          <p:cNvPicPr preferRelativeResize="0"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468" y="372993"/>
            <a:ext cx="1601136" cy="108887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5"/>
          <p:cNvSpPr txBox="1"/>
          <p:nvPr/>
        </p:nvSpPr>
        <p:spPr>
          <a:xfrm>
            <a:off x="662489" y="1084139"/>
            <a:ext cx="5027241" cy="3693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      </a:t>
            </a:r>
          </a:p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lvl="0"/>
            <a:r>
              <a:rPr lang="ru-RU" sz="1800" dirty="0">
                <a:solidFill>
                  <a:srgbClr val="002060"/>
                </a:solidFill>
              </a:rPr>
              <a:t>Федеральный уровень: проблем не    выявлено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</a:rPr>
              <a:t>Региональный уровень: проблем не выявлено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Уровень организации:</a:t>
            </a:r>
          </a:p>
          <a:p>
            <a:pPr lvl="0"/>
            <a:r>
              <a:rPr lang="ru-RU" sz="1800" dirty="0">
                <a:solidFill>
                  <a:srgbClr val="002060"/>
                </a:solidFill>
              </a:rPr>
              <a:t>1. Долгий процесс поиска одежды</a:t>
            </a:r>
          </a:p>
          <a:p>
            <a:pPr lvl="0"/>
            <a:r>
              <a:rPr lang="ru-RU" sz="1800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2. </a:t>
            </a:r>
            <a:r>
              <a:rPr lang="ru-RU" sz="1800" dirty="0">
                <a:solidFill>
                  <a:srgbClr val="002060"/>
                </a:solidFill>
              </a:rPr>
              <a:t> Ожидание помощи взрослого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</a:rPr>
              <a:t>3</a:t>
            </a:r>
            <a:r>
              <a:rPr lang="ru-RU" sz="1800" dirty="0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. Лишняя транспортировка</a:t>
            </a:r>
            <a:endParaRPr sz="1800" dirty="0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" name="Взрыв: 8 точек 5">
            <a:extLst>
              <a:ext uri="{FF2B5EF4-FFF2-40B4-BE49-F238E27FC236}">
                <a16:creationId xmlns:a16="http://schemas.microsoft.com/office/drawing/2014/main" id="{E1D2D8A6-1B12-DFE7-494E-BBAF60315494}"/>
              </a:ext>
            </a:extLst>
          </p:cNvPr>
          <p:cNvSpPr/>
          <p:nvPr/>
        </p:nvSpPr>
        <p:spPr>
          <a:xfrm>
            <a:off x="5547950" y="4426798"/>
            <a:ext cx="586519" cy="462643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1</a:t>
            </a:r>
          </a:p>
        </p:txBody>
      </p:sp>
      <p:sp>
        <p:nvSpPr>
          <p:cNvPr id="7" name="Взрыв: 8 точек 6">
            <a:extLst>
              <a:ext uri="{FF2B5EF4-FFF2-40B4-BE49-F238E27FC236}">
                <a16:creationId xmlns:a16="http://schemas.microsoft.com/office/drawing/2014/main" id="{C26CE535-2A5A-C705-35B1-7BFBB7845AA5}"/>
              </a:ext>
            </a:extLst>
          </p:cNvPr>
          <p:cNvSpPr/>
          <p:nvPr/>
        </p:nvSpPr>
        <p:spPr>
          <a:xfrm>
            <a:off x="6590813" y="5147105"/>
            <a:ext cx="586519" cy="462643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2</a:t>
            </a:r>
          </a:p>
        </p:txBody>
      </p:sp>
      <p:sp>
        <p:nvSpPr>
          <p:cNvPr id="8" name="Взрыв: 8 точек 7">
            <a:extLst>
              <a:ext uri="{FF2B5EF4-FFF2-40B4-BE49-F238E27FC236}">
                <a16:creationId xmlns:a16="http://schemas.microsoft.com/office/drawing/2014/main" id="{230D525F-98CE-D0B3-2729-9EDBE87BAFE1}"/>
              </a:ext>
            </a:extLst>
          </p:cNvPr>
          <p:cNvSpPr/>
          <p:nvPr/>
        </p:nvSpPr>
        <p:spPr>
          <a:xfrm>
            <a:off x="7501975" y="4464572"/>
            <a:ext cx="586519" cy="462643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2190" y="548680"/>
            <a:ext cx="67641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Карта целевого состояния процесса</a:t>
            </a:r>
          </a:p>
          <a:p>
            <a:endParaRPr lang="ru-RU" dirty="0"/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711172" y="3220502"/>
            <a:ext cx="914400" cy="866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Ребенок  подошел к шкафчику, взял носки,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колготки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1928335" y="3231174"/>
            <a:ext cx="876300" cy="866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Сел  на скамейку, надел колготки, носки.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5"/>
          <p:cNvSpPr>
            <a:spLocks noChangeArrowheads="1"/>
          </p:cNvSpPr>
          <p:nvPr/>
        </p:nvSpPr>
        <p:spPr bwMode="auto">
          <a:xfrm>
            <a:off x="3101992" y="3192809"/>
            <a:ext cx="933450" cy="866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Взял из шкафчика футболку,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надел ее.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27"/>
          <p:cNvSpPr>
            <a:spLocks noChangeArrowheads="1"/>
          </p:cNvSpPr>
          <p:nvPr/>
        </p:nvSpPr>
        <p:spPr bwMode="auto">
          <a:xfrm>
            <a:off x="4305110" y="3192809"/>
            <a:ext cx="914400" cy="866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Взял из шкафчика штаны, надел их.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28"/>
          <p:cNvSpPr>
            <a:spLocks noChangeArrowheads="1"/>
          </p:cNvSpPr>
          <p:nvPr/>
        </p:nvSpPr>
        <p:spPr bwMode="auto">
          <a:xfrm>
            <a:off x="5534850" y="3192810"/>
            <a:ext cx="914400" cy="876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>
                <a:latin typeface="Times New Roman" pitchFamily="18" charset="0"/>
                <a:cs typeface="Arial" pitchFamily="34" charset="0"/>
              </a:rPr>
              <a:t>Взял из шкафика свитер, надел его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44"/>
          <p:cNvSpPr>
            <a:spLocks noChangeArrowheads="1"/>
          </p:cNvSpPr>
          <p:nvPr/>
        </p:nvSpPr>
        <p:spPr bwMode="auto">
          <a:xfrm>
            <a:off x="6795393" y="3199312"/>
            <a:ext cx="914400" cy="8577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Взял из шкафчика шапку, надел ее или ждет помощи завязать.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43"/>
          <p:cNvSpPr>
            <a:spLocks noChangeArrowheads="1"/>
          </p:cNvSpPr>
          <p:nvPr/>
        </p:nvSpPr>
        <p:spPr bwMode="auto">
          <a:xfrm>
            <a:off x="691807" y="4973266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Берет из шкафчика куртку, надевает, ждет  помощи взрослого ее застегнуть.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42"/>
          <p:cNvSpPr>
            <a:spLocks noChangeArrowheads="1"/>
          </p:cNvSpPr>
          <p:nvPr/>
        </p:nvSpPr>
        <p:spPr bwMode="auto">
          <a:xfrm>
            <a:off x="1890235" y="4975601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Берет из шкафчика </a:t>
            </a:r>
            <a:r>
              <a:rPr lang="ru-RU" sz="800" b="1" dirty="0">
                <a:latin typeface="Times New Roman" pitchFamily="18" charset="0"/>
                <a:cs typeface="Arial" pitchFamily="34" charset="0"/>
              </a:rPr>
              <a:t>шарф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ждет помощи взрослого завязать его.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41"/>
          <p:cNvSpPr>
            <a:spLocks noChangeArrowheads="1"/>
          </p:cNvSpPr>
          <p:nvPr/>
        </p:nvSpPr>
        <p:spPr bwMode="auto">
          <a:xfrm>
            <a:off x="3086049" y="4975601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Берет с полочки сапоги и идет к выходу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30"/>
          <p:cNvSpPr>
            <a:spLocks noChangeArrowheads="1"/>
          </p:cNvSpPr>
          <p:nvPr/>
        </p:nvSpPr>
        <p:spPr bwMode="auto">
          <a:xfrm>
            <a:off x="4351954" y="4975601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Обувает сапоги.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блако 17"/>
          <p:cNvSpPr/>
          <p:nvPr/>
        </p:nvSpPr>
        <p:spPr bwMode="auto">
          <a:xfrm>
            <a:off x="7573429" y="4939079"/>
            <a:ext cx="1271590" cy="857232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Итого = </a:t>
            </a:r>
            <a:r>
              <a:rPr lang="ru-RU" sz="1400" dirty="0"/>
              <a:t>10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мин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582" y="2898798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30 сек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45012" y="2910159"/>
            <a:ext cx="5565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/>
              <a:t>1 мин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53027" y="2936091"/>
            <a:ext cx="648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 1 мин</a:t>
            </a:r>
          </a:p>
        </p:txBody>
      </p:sp>
      <p:sp>
        <p:nvSpPr>
          <p:cNvPr id="22" name="Прямоугольник 6"/>
          <p:cNvSpPr>
            <a:spLocks noChangeArrowheads="1"/>
          </p:cNvSpPr>
          <p:nvPr/>
        </p:nvSpPr>
        <p:spPr bwMode="auto">
          <a:xfrm>
            <a:off x="5534850" y="4951149"/>
            <a:ext cx="864096" cy="9369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800" b="1" dirty="0">
                <a:latin typeface="Times New Roman" pitchFamily="18" charset="0"/>
                <a:cs typeface="Arial" pitchFamily="34" charset="0"/>
              </a:rPr>
              <a:t>Достает из кармана варежки</a:t>
            </a:r>
            <a:r>
              <a:rPr kumimoji="0" lang="ru-RU" sz="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надевает их.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1954" y="2898798"/>
            <a:ext cx="951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1 мин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99854" y="2901662"/>
            <a:ext cx="7718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     1 мин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13506" y="2931200"/>
            <a:ext cx="5565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/>
              <a:t>1 мин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5467" y="4679557"/>
            <a:ext cx="8264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    1  мин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42326" y="4711656"/>
            <a:ext cx="694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  1 мин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53027" y="4702131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30 сек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17370" y="4697384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/>
              <a:t>  1 мин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43695" y="4677469"/>
            <a:ext cx="696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1 мин</a:t>
            </a:r>
          </a:p>
        </p:txBody>
      </p:sp>
      <p:sp>
        <p:nvSpPr>
          <p:cNvPr id="30" name="Взрыв: 8 точек 29">
            <a:extLst>
              <a:ext uri="{FF2B5EF4-FFF2-40B4-BE49-F238E27FC236}">
                <a16:creationId xmlns:a16="http://schemas.microsoft.com/office/drawing/2014/main" id="{3F57E15B-BE93-3DD1-D2B9-231075F340B8}"/>
              </a:ext>
            </a:extLst>
          </p:cNvPr>
          <p:cNvSpPr/>
          <p:nvPr/>
        </p:nvSpPr>
        <p:spPr>
          <a:xfrm>
            <a:off x="1088682" y="1310023"/>
            <a:ext cx="1376632" cy="1155101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Ожидание помощи взрослого</a:t>
            </a:r>
          </a:p>
        </p:txBody>
      </p:sp>
      <p:sp>
        <p:nvSpPr>
          <p:cNvPr id="33" name="Взрыв: 8 точек 32">
            <a:extLst>
              <a:ext uri="{FF2B5EF4-FFF2-40B4-BE49-F238E27FC236}">
                <a16:creationId xmlns:a16="http://schemas.microsoft.com/office/drawing/2014/main" id="{587178E6-BDD9-49EA-3401-80708117B056}"/>
              </a:ext>
            </a:extLst>
          </p:cNvPr>
          <p:cNvSpPr/>
          <p:nvPr/>
        </p:nvSpPr>
        <p:spPr>
          <a:xfrm>
            <a:off x="6569618" y="1287344"/>
            <a:ext cx="1376632" cy="1155101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Лишняя транспортировка</a:t>
            </a:r>
          </a:p>
        </p:txBody>
      </p:sp>
      <p:sp>
        <p:nvSpPr>
          <p:cNvPr id="35" name="CustomShape 30">
            <a:extLst>
              <a:ext uri="{FF2B5EF4-FFF2-40B4-BE49-F238E27FC236}">
                <a16:creationId xmlns:a16="http://schemas.microsoft.com/office/drawing/2014/main" id="{423B1CA7-D099-C4B6-21C5-B42BBF52E82E}"/>
              </a:ext>
            </a:extLst>
          </p:cNvPr>
          <p:cNvSpPr/>
          <p:nvPr/>
        </p:nvSpPr>
        <p:spPr>
          <a:xfrm>
            <a:off x="120769" y="2817492"/>
            <a:ext cx="287640" cy="151164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ВХОД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CustomShape 30">
            <a:extLst>
              <a:ext uri="{FF2B5EF4-FFF2-40B4-BE49-F238E27FC236}">
                <a16:creationId xmlns:a16="http://schemas.microsoft.com/office/drawing/2014/main" id="{51707271-6DE5-3DBB-96BB-C7F55BA6A53A}"/>
              </a:ext>
            </a:extLst>
          </p:cNvPr>
          <p:cNvSpPr/>
          <p:nvPr/>
        </p:nvSpPr>
        <p:spPr>
          <a:xfrm>
            <a:off x="7108773" y="4611875"/>
            <a:ext cx="287640" cy="151164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ВЫХОД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Взрыв: 8 точек 36">
            <a:extLst>
              <a:ext uri="{FF2B5EF4-FFF2-40B4-BE49-F238E27FC236}">
                <a16:creationId xmlns:a16="http://schemas.microsoft.com/office/drawing/2014/main" id="{C9885689-9238-6A52-5B61-6FEE5AF50B4E}"/>
              </a:ext>
            </a:extLst>
          </p:cNvPr>
          <p:cNvSpPr/>
          <p:nvPr/>
        </p:nvSpPr>
        <p:spPr>
          <a:xfrm>
            <a:off x="3674245" y="1287344"/>
            <a:ext cx="1376632" cy="1177780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/>
              <a:t>Долгий процесс поиска одежды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1306286" y="116632"/>
            <a:ext cx="6008913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2800" dirty="0">
                <a:ln w="11430"/>
                <a:solidFill>
                  <a:srgbClr val="002060"/>
                </a:solidFill>
              </a:rPr>
            </a:br>
            <a:r>
              <a:rPr lang="ru-RU" sz="2800" dirty="0">
                <a:ln w="11430"/>
                <a:solidFill>
                  <a:srgbClr val="002060"/>
                </a:solidFill>
              </a:rPr>
              <a:t>План мероприятий по</a:t>
            </a:r>
            <a:br>
              <a:rPr lang="ru-RU" sz="2800" dirty="0">
                <a:ln w="11430"/>
                <a:solidFill>
                  <a:srgbClr val="002060"/>
                </a:solidFill>
              </a:rPr>
            </a:br>
            <a:r>
              <a:rPr lang="ru-RU" sz="2800" dirty="0">
                <a:ln w="11430"/>
                <a:solidFill>
                  <a:srgbClr val="002060"/>
                </a:solidFill>
              </a:rPr>
              <a:t> устранению проблем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9664" y="1905104"/>
            <a:ext cx="2125980" cy="909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Долгий процесс поиска одежды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48531" y="3188022"/>
            <a:ext cx="2080899" cy="968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Распределение обязанностей среди воспитателя и младшего воспитателя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48531" y="1905104"/>
            <a:ext cx="2125980" cy="909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Составить алгоритм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</a:rPr>
              <a:t>складывания вещей в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</a:rPr>
              <a:t>шкафчики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80676" y="1905104"/>
            <a:ext cx="2134323" cy="909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определенного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стандарта хранения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9664" y="3188022"/>
            <a:ext cx="2125980" cy="911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Ожидание помощи взрослого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89020" y="4407102"/>
            <a:ext cx="2125980" cy="9089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Отсутствие алгоритма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</a:rPr>
              <a:t>одевания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80676" y="3188022"/>
            <a:ext cx="2125980" cy="9255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Много детей, помогает один из взрослых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89664" y="4407103"/>
            <a:ext cx="2134323" cy="9089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Лишняя транспортировка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741160" y="4444359"/>
            <a:ext cx="2088270" cy="8717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Создание алгоритмов действия одевания</a:t>
            </a:r>
          </a:p>
          <a:p>
            <a:pPr algn="ctr"/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2691186" y="2233211"/>
            <a:ext cx="767645" cy="21807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5867071" y="2189452"/>
            <a:ext cx="767645" cy="21807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2691187" y="3525393"/>
            <a:ext cx="767645" cy="21807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Стрелка вправо 41"/>
          <p:cNvSpPr/>
          <p:nvPr/>
        </p:nvSpPr>
        <p:spPr>
          <a:xfrm>
            <a:off x="5867072" y="3585499"/>
            <a:ext cx="767645" cy="21807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Стрелка вправо 42"/>
          <p:cNvSpPr/>
          <p:nvPr/>
        </p:nvSpPr>
        <p:spPr>
          <a:xfrm>
            <a:off x="2669415" y="4684658"/>
            <a:ext cx="767645" cy="21807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Стрелка вправо 43"/>
          <p:cNvSpPr/>
          <p:nvPr/>
        </p:nvSpPr>
        <p:spPr>
          <a:xfrm>
            <a:off x="5817881" y="4729881"/>
            <a:ext cx="767645" cy="21807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980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1306286" y="116632"/>
            <a:ext cx="6008913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ln w="11430"/>
                <a:solidFill>
                  <a:srgbClr val="002060"/>
                </a:solidFill>
              </a:rPr>
              <a:t>Алгоритм складывания вещей в шкафчик</a:t>
            </a:r>
          </a:p>
        </p:txBody>
      </p:sp>
      <p:pic>
        <p:nvPicPr>
          <p:cNvPr id="24" name="Picture 2" descr="F:\Бережливое производство\hello_html_16fadf9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6855" y="1021976"/>
            <a:ext cx="4371522" cy="519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953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24" y="412005"/>
            <a:ext cx="6975619" cy="584735"/>
          </a:xfrm>
        </p:spPr>
        <p:txBody>
          <a:bodyPr/>
          <a:lstStyle/>
          <a:p>
            <a:r>
              <a:rPr lang="ru-RU" b="1" dirty="0">
                <a:solidFill>
                  <a:srgbClr val="000099"/>
                </a:solidFill>
              </a:rPr>
              <a:t>Алгоритм одевания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DB7047-0B19-5D79-E097-836957B328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740" y="1298801"/>
            <a:ext cx="6729273" cy="47578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561</Words>
  <Application>Microsoft Office PowerPoint</Application>
  <PresentationFormat>Экран (4:3)</PresentationFormat>
  <Paragraphs>155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Poppins Medium</vt:lpstr>
      <vt:lpstr>Arial</vt:lpstr>
      <vt:lpstr>Poppins</vt:lpstr>
      <vt:lpstr>Calibri</vt:lpstr>
      <vt:lpstr>Narkisim</vt:lpstr>
      <vt:lpstr>Times New Roman</vt:lpstr>
      <vt:lpstr>Оформление по умолчанию</vt:lpstr>
      <vt:lpstr> «Сокращение временных затрат сбора детей на прогулку»</vt:lpstr>
      <vt:lpstr>Паспорт проекта   «Сокращение временных затрат сбора детей на прогулку»</vt:lpstr>
      <vt:lpstr>Команда проекта</vt:lpstr>
      <vt:lpstr>Карта текущего состояния процесса </vt:lpstr>
      <vt:lpstr>Пирамида проблем</vt:lpstr>
      <vt:lpstr>Презентация PowerPoint</vt:lpstr>
      <vt:lpstr> План мероприятий по  устранению проблем</vt:lpstr>
      <vt:lpstr>Алгоритм складывания вещей в шкафчик</vt:lpstr>
      <vt:lpstr>Алгоритм одевания</vt:lpstr>
      <vt:lpstr>Рассматривание алгоритма одевания на кукле</vt:lpstr>
      <vt:lpstr>Достигнутые результаты</vt:lpstr>
      <vt:lpstr> Было                        Стало</vt:lpstr>
      <vt:lpstr> Было                        Стало    </vt:lpstr>
      <vt:lpstr>Достигнутые результаты</vt:lpstr>
      <vt:lpstr>Достигнутые результаты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Арам Аракелян</dc:creator>
  <cp:lastModifiedBy>Pavel</cp:lastModifiedBy>
  <cp:revision>68</cp:revision>
  <dcterms:created xsi:type="dcterms:W3CDTF">2007-01-29T08:57:00Z</dcterms:created>
  <dcterms:modified xsi:type="dcterms:W3CDTF">2022-11-28T13:52:58Z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1049-11.2.0.10078</vt:lpwstr>
  </property>
</Properties>
</file>