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308" r:id="rId3"/>
    <p:sldId id="272" r:id="rId4"/>
    <p:sldId id="273" r:id="rId5"/>
    <p:sldId id="311" r:id="rId6"/>
    <p:sldId id="309" r:id="rId7"/>
    <p:sldId id="310" r:id="rId8"/>
    <p:sldId id="297" r:id="rId9"/>
    <p:sldId id="268" r:id="rId10"/>
    <p:sldId id="296" r:id="rId11"/>
    <p:sldId id="266" r:id="rId12"/>
    <p:sldId id="267" r:id="rId13"/>
    <p:sldId id="298" r:id="rId14"/>
    <p:sldId id="299" r:id="rId15"/>
    <p:sldId id="257" r:id="rId16"/>
    <p:sldId id="293" r:id="rId17"/>
    <p:sldId id="301" r:id="rId18"/>
    <p:sldId id="312" r:id="rId19"/>
    <p:sldId id="300" r:id="rId20"/>
    <p:sldId id="261" r:id="rId21"/>
    <p:sldId id="262" r:id="rId22"/>
    <p:sldId id="304" r:id="rId23"/>
    <p:sldId id="305" r:id="rId24"/>
    <p:sldId id="259" r:id="rId25"/>
    <p:sldId id="260" r:id="rId26"/>
    <p:sldId id="306" r:id="rId27"/>
    <p:sldId id="307" r:id="rId28"/>
    <p:sldId id="271" r:id="rId29"/>
    <p:sldId id="269" r:id="rId30"/>
    <p:sldId id="294" r:id="rId31"/>
    <p:sldId id="295" r:id="rId32"/>
    <p:sldId id="263" r:id="rId33"/>
    <p:sldId id="275" r:id="rId34"/>
    <p:sldId id="276" r:id="rId35"/>
    <p:sldId id="302" r:id="rId36"/>
    <p:sldId id="303" r:id="rId37"/>
    <p:sldId id="313" r:id="rId38"/>
    <p:sldId id="314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8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537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85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489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47556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1622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9960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0370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354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8186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25D433-BF30-48B0-949A-85E84A6C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9345A4D-A3B7-44D1-9B07-E5429403F10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4789C42-E464-40FD-9D23-05CF187F2CA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7C26F2A7-7B1C-43B1-ADD4-8BF00703980D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xmlns="" id="{9960E8CA-6063-4F73-B830-C989170BE6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278563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A8A165E6-F8AD-4A7C-AECD-D294B1E94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78563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2DA96B01-101E-4D43-81D6-18452C64F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78563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704C28C6-D0BB-4F42-B472-D1C9A61C05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65134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xmlns="" id="{D735F394-DA7D-40C3-B188-256C482F4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xmlns="" id="{89FBDFC1-F258-4BA2-8860-F409B1602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xmlns="" id="{883E16F4-5760-4CE6-9B7E-4D67C6848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8C58-7717-40D2-8F3A-6FA93994D7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4677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34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676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78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25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14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873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368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44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38BAA4A-23EF-4646-9DD3-CC193872EAE4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61312DC-6C44-47A0-9ED4-DD249753A5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483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4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__________Microsoft_Office_Excel5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6B0F94-B5A4-490C-8930-89E883C7C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1987" y="196645"/>
            <a:ext cx="7895303" cy="1543665"/>
          </a:xfrm>
        </p:spPr>
        <p:txBody>
          <a:bodyPr>
            <a:normAutofit/>
          </a:bodyPr>
          <a:lstStyle/>
          <a:p>
            <a:r>
              <a:rPr lang="ru-RU" dirty="0"/>
              <a:t>Сквернословие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DB5DB0C-5863-490E-968D-EF41F5F55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4951" y="1160207"/>
            <a:ext cx="8561746" cy="27980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F92E7A9-491B-41A6-B381-10619EBD295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223" y="1921471"/>
            <a:ext cx="7895303" cy="465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4254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1D5BBCA5-ED67-4A51-9116-75F6E1A79D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47019" y="176981"/>
            <a:ext cx="8863781" cy="1347019"/>
          </a:xfrm>
        </p:spPr>
        <p:txBody>
          <a:bodyPr/>
          <a:lstStyle/>
          <a:p>
            <a:pPr eaLnBrk="1" hangingPunct="1"/>
            <a:r>
              <a:rPr lang="ru-RU" altLang="ru-RU" dirty="0"/>
              <a:t>Немного истории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xmlns="" id="{710D397B-5DA2-4414-A297-20F41BE920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2283" y="1371600"/>
            <a:ext cx="6961239" cy="52022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/>
              <a:t>В Древней Руси мат являлся заклинанием, формулой против нечистой силы.</a:t>
            </a:r>
          </a:p>
          <a:p>
            <a:pPr eaLnBrk="1" hangingPunct="1">
              <a:buFont typeface="Georgia" panose="02040502050405020303" pitchFamily="18" charset="0"/>
              <a:buNone/>
            </a:pPr>
            <a:r>
              <a:rPr lang="ru-RU" altLang="ru-RU" dirty="0"/>
              <a:t>Контакт этот был двояким: демона либо ублажали, превознося его и принося ему жертвы, либо пугали его. Так вот, пугали специально предназначенными для этого скверными словами, демонстрируя нечистому духу свое собственное, якобы еще большее непотребство...</a:t>
            </a:r>
          </a:p>
          <a:p>
            <a:pPr eaLnBrk="1" hangingPunct="1">
              <a:buFontTx/>
              <a:buNone/>
            </a:pPr>
            <a:endParaRPr lang="ru-RU" altLang="ru-RU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104B6784-E830-4F58-84C1-C38B59273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4696" y="2379406"/>
            <a:ext cx="4314005" cy="419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156" name="Picture 4">
            <a:extLst>
              <a:ext uri="{FF2B5EF4-FFF2-40B4-BE49-F238E27FC236}">
                <a16:creationId xmlns:a16="http://schemas.microsoft.com/office/drawing/2014/main" xmlns="" id="{B94C1A0A-1225-4D2C-906A-C6124D03D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1780" y="2533650"/>
            <a:ext cx="409022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1155" name="Rectangle 3">
            <a:extLst>
              <a:ext uri="{FF2B5EF4-FFF2-40B4-BE49-F238E27FC236}">
                <a16:creationId xmlns:a16="http://schemas.microsoft.com/office/drawing/2014/main" xmlns="" id="{41634CE2-1AFF-4473-A446-BE659544B4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6645" y="260350"/>
            <a:ext cx="7905135" cy="55451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b="1" dirty="0">
                <a:solidFill>
                  <a:schemeClr val="tx2"/>
                </a:solidFill>
              </a:rPr>
              <a:t>Именно с этим связан механизм влияния сквернословия на человека. Мат пробуждает в его подсознании доставшиеся ему вместе с генной памятью </a:t>
            </a:r>
            <a:r>
              <a:rPr lang="ru-RU" altLang="ru-RU" b="1" dirty="0" err="1">
                <a:solidFill>
                  <a:schemeClr val="tx2"/>
                </a:solidFill>
              </a:rPr>
              <a:t>психовирусы</a:t>
            </a:r>
            <a:r>
              <a:rPr lang="ru-RU" altLang="ru-RU" b="1" dirty="0">
                <a:solidFill>
                  <a:schemeClr val="tx2"/>
                </a:solidFill>
              </a:rPr>
              <a:t>. Употребляя мат в разговоре с друзьями, родными, современные люди, сами того не подозревая, совершают сокровенный ритуал, призывая зло изо дня в день, из года в год на свою голову и на голову своих близких. Количество бранных слов переходит в качество. Вначале у людей появляются мелкие неприятности, затем крупные, потом возникают проблемы со здоровьем и, наконец, ломается сама жизнь.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1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61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61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61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11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9" name="Rectangle 3">
            <a:extLst>
              <a:ext uri="{FF2B5EF4-FFF2-40B4-BE49-F238E27FC236}">
                <a16:creationId xmlns:a16="http://schemas.microsoft.com/office/drawing/2014/main" xmlns="" id="{31713E99-CD97-4AF5-B2E8-13A867C55E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5304" y="260350"/>
            <a:ext cx="6912078" cy="63373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600" dirty="0"/>
              <a:t>Заблуждением является общепринятое мнение насчет того, что мат это славянская традиция. Сквернословие на Руси примерно до середины XIX века не только не было распространено даже в деревне, но и являлось уголовно наказуемым. </a:t>
            </a:r>
          </a:p>
          <a:p>
            <a:pPr>
              <a:lnSpc>
                <a:spcPct val="90000"/>
              </a:lnSpc>
            </a:pP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62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1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DF625A-9D7E-4B40-BC45-E732F3ABA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F75D75-53E5-48CA-A761-76B3574EB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304" y="365125"/>
            <a:ext cx="7649496" cy="5811838"/>
          </a:xfrm>
        </p:spPr>
        <p:txBody>
          <a:bodyPr>
            <a:normAutofit lnSpcReduction="10000"/>
          </a:bodyPr>
          <a:lstStyle/>
          <a:p>
            <a:r>
              <a:rPr lang="ru-RU" altLang="ru-RU" sz="3600" dirty="0"/>
              <a:t>Во времена царя Алексея Михайловича Романова услышать на улице мат было просто невозможно. И это объясняется не только скромностью и деликатностью наших предков, но и политикой, проводимой государством. По Соборному уложению за использование непотребных слов налагалось жестокое наказание вплоть до смертной казни. </a:t>
            </a:r>
          </a:p>
          <a:p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4582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A60AAC-310B-4E30-80FF-4EC1BD76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87E669-F184-4BDB-B177-3BC5EDD98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365125"/>
            <a:ext cx="7049729" cy="5811838"/>
          </a:xfrm>
        </p:spPr>
        <p:txBody>
          <a:bodyPr/>
          <a:lstStyle/>
          <a:p>
            <a:r>
              <a:rPr lang="ru-RU" altLang="ru-RU" sz="4000" dirty="0"/>
              <a:t>Потом пришли иные времена. Грубая брань зазвучала сначала в кабаках, а потом выплеснулась на улицы городов. В XIX веке сквернословие постепенно из ругани превратилось в основу языка фабричных рабочих и мастеровых.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5351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137F6C-96D1-4C56-9EDE-AFB039DC1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8B453B-531A-49F9-BE8F-4D7746936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6" y="570271"/>
            <a:ext cx="10980174" cy="5606692"/>
          </a:xfrm>
        </p:spPr>
        <p:txBody>
          <a:bodyPr/>
          <a:lstStyle/>
          <a:p>
            <a:r>
              <a:rPr lang="ru-RU" sz="4000" dirty="0"/>
              <a:t>За нецензурную брань в общественном месте даже по Уголовному кодексу СССР полагалось 15 суток ареста. В современной России нецензурная брань в общественных местах влечет за собой административную ответственность – штраф или административный арест на срок до 15 суток, это предусмотрено статьей 20.1 Административного кодекса «Мелкое хулиганство».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1713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>
            <a:extLst>
              <a:ext uri="{FF2B5EF4-FFF2-40B4-BE49-F238E27FC236}">
                <a16:creationId xmlns:a16="http://schemas.microsoft.com/office/drawing/2014/main" xmlns="" id="{AE9EF1BF-643A-4B32-AE2F-520537C5FE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652" y="277813"/>
            <a:ext cx="11444748" cy="1143000"/>
          </a:xfrm>
        </p:spPr>
        <p:txBody>
          <a:bodyPr>
            <a:normAutofit/>
          </a:bodyPr>
          <a:lstStyle/>
          <a:p>
            <a:r>
              <a:rPr lang="ru-RU" altLang="ru-RU" sz="3200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Разрушение молекулы ДНК человека под воздействием отрицательной энергии слова</a:t>
            </a:r>
          </a:p>
        </p:txBody>
      </p:sp>
      <p:sp>
        <p:nvSpPr>
          <p:cNvPr id="94213" name="Rectangle 5">
            <a:extLst>
              <a:ext uri="{FF2B5EF4-FFF2-40B4-BE49-F238E27FC236}">
                <a16:creationId xmlns:a16="http://schemas.microsoft.com/office/drawing/2014/main" xmlns="" id="{6CD8BA5E-3BBA-4991-A429-2E64CDE1CDD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63794" y="1371600"/>
            <a:ext cx="6272980" cy="5181600"/>
          </a:xfrm>
        </p:spPr>
        <p:txBody>
          <a:bodyPr>
            <a:noAutofit/>
          </a:bodyPr>
          <a:lstStyle/>
          <a:p>
            <a:r>
              <a:rPr lang="ru-RU" altLang="ru-RU" sz="3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Под воздействием отрицательных по смыслу слов, происходит изменение ДНК на молекулярном уровне. Постепенно структура ДНК видоизменяется, и это передается потомкам.</a:t>
            </a:r>
          </a:p>
          <a:p>
            <a:r>
              <a:rPr lang="ru-RU" altLang="ru-RU" sz="3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Накопление таких негативных качеств, по мнению ученых, может привести к «самоликвидации» нации</a:t>
            </a:r>
          </a:p>
        </p:txBody>
      </p:sp>
      <p:pic>
        <p:nvPicPr>
          <p:cNvPr id="94216" name="Picture 8">
            <a:extLst>
              <a:ext uri="{FF2B5EF4-FFF2-40B4-BE49-F238E27FC236}">
                <a16:creationId xmlns:a16="http://schemas.microsoft.com/office/drawing/2014/main" xmlns="" id="{3956F7DD-13DF-4B04-8689-06F4B6D51504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636774" y="983226"/>
            <a:ext cx="5289754" cy="280613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4217" name="Picture 9">
            <a:extLst>
              <a:ext uri="{FF2B5EF4-FFF2-40B4-BE49-F238E27FC236}">
                <a16:creationId xmlns:a16="http://schemas.microsoft.com/office/drawing/2014/main" xmlns="" id="{B5917663-E808-494A-9122-6833E450EB5C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636774" y="3941763"/>
            <a:ext cx="5289754" cy="291623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3748BB-5066-401C-B406-B4130C47B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762000"/>
            <a:ext cx="82296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Генетики утверждают:</a:t>
            </a:r>
            <a:br>
              <a:rPr lang="ru-RU" dirty="0"/>
            </a:br>
            <a:endParaRPr lang="ru-RU" dirty="0"/>
          </a:p>
        </p:txBody>
      </p:sp>
      <p:sp>
        <p:nvSpPr>
          <p:cNvPr id="18435" name="Объект 2">
            <a:extLst>
              <a:ext uri="{FF2B5EF4-FFF2-40B4-BE49-F238E27FC236}">
                <a16:creationId xmlns:a16="http://schemas.microsoft.com/office/drawing/2014/main" xmlns="" id="{972C9405-67D7-427B-AF81-BA4869330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452" y="1828800"/>
            <a:ext cx="9844548" cy="432435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4000" dirty="0"/>
              <a:t>человек, произносящий скверные слова повреждает свое здоровье на генетическом уровне, так сказать, «взрывает свой генетический код», что может привести к мутации в организме.</a:t>
            </a:r>
          </a:p>
          <a:p>
            <a:pPr eaLnBrk="1" hangingPunct="1"/>
            <a:r>
              <a:rPr lang="ru-RU" altLang="ru-RU" sz="4000" dirty="0"/>
              <a:t>Он может стать бесплодным, а может принести больное потомство, умственно неполноценное.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8499A5-9604-4070-B91A-885AED8B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E6A166F-067B-4F88-9EEF-0A6C4E6B3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297" y="521110"/>
            <a:ext cx="11019503" cy="565585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600" dirty="0"/>
              <a:t>В XX веке японский ученый </a:t>
            </a:r>
            <a:r>
              <a:rPr lang="ru-RU" sz="3600" dirty="0" err="1"/>
              <a:t>Масару</a:t>
            </a:r>
            <a:r>
              <a:rPr lang="ru-RU" sz="3600" dirty="0"/>
              <a:t> </a:t>
            </a:r>
            <a:r>
              <a:rPr lang="ru-RU" sz="3600" dirty="0" err="1"/>
              <a:t>Эмото</a:t>
            </a:r>
            <a:r>
              <a:rPr lang="ru-RU" sz="3600" dirty="0"/>
              <a:t> научно доказал, что вода не только воспринимает информацию, но может меняться под воздействием слова и даже мысли. С помощью новейшего оборудования он смог заморозить и сфотографировать воду под микроскопом. То, что он разглядел на молекулярном уровне, его поразило. На фото предстали в основном кристаллы разной формы и четкости — с виду очень похожие на снежинки.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827085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3" name="Rectangle 3">
            <a:extLst>
              <a:ext uri="{FF2B5EF4-FFF2-40B4-BE49-F238E27FC236}">
                <a16:creationId xmlns:a16="http://schemas.microsoft.com/office/drawing/2014/main" xmlns="" id="{E727A8DE-C9AE-4D41-AD33-7FC3DE3D35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4465" y="5112774"/>
            <a:ext cx="11631561" cy="174522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dirty="0"/>
              <a:t>Вы только вообразите, если мысли и слова могут делать такое с водой, что же они способны сотворить с человеком!</a:t>
            </a:r>
          </a:p>
        </p:txBody>
      </p:sp>
      <p:pic>
        <p:nvPicPr>
          <p:cNvPr id="568325" name="Picture 5">
            <a:extLst>
              <a:ext uri="{FF2B5EF4-FFF2-40B4-BE49-F238E27FC236}">
                <a16:creationId xmlns:a16="http://schemas.microsoft.com/office/drawing/2014/main" xmlns="" id="{A8C5C95B-7626-40EC-A0DA-AA484CA03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7690" y="226142"/>
            <a:ext cx="6469626" cy="4886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BD63D7-CA30-489E-A47B-22111D63B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52" y="532275"/>
            <a:ext cx="10515600" cy="2053610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               Проект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                  </a:t>
            </a:r>
            <a:r>
              <a:rPr lang="ru-RU" sz="6700" dirty="0" smtClean="0">
                <a:solidFill>
                  <a:srgbClr val="C00000"/>
                </a:solidFill>
              </a:rPr>
              <a:t>Сквернословие</a:t>
            </a:r>
            <a:endParaRPr lang="ru-RU" sz="67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159348-FF9D-49F4-BBBB-A3D16B508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2749" y="3746089"/>
            <a:ext cx="4500716" cy="2381711"/>
          </a:xfrm>
        </p:spPr>
        <p:txBody>
          <a:bodyPr/>
          <a:lstStyle/>
          <a:p>
            <a:r>
              <a:rPr lang="ru-RU" dirty="0"/>
              <a:t>Работу  выполнила</a:t>
            </a:r>
          </a:p>
          <a:p>
            <a:r>
              <a:rPr lang="ru-RU" dirty="0"/>
              <a:t>….Анастасия</a:t>
            </a:r>
          </a:p>
          <a:p>
            <a:r>
              <a:rPr lang="ru-RU" dirty="0"/>
              <a:t>ученики 10 класса : ….. </a:t>
            </a:r>
          </a:p>
          <a:p>
            <a:r>
              <a:rPr lang="ru-RU" dirty="0"/>
              <a:t> Учитель   </a:t>
            </a:r>
            <a:r>
              <a:rPr lang="ru-RU" dirty="0" err="1"/>
              <a:t>Ададурова</a:t>
            </a:r>
            <a:r>
              <a:rPr lang="ru-RU" dirty="0"/>
              <a:t> Т.А.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44706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xmlns="" id="{7D02B5E9-0312-4291-9B22-3CF8F1DC2A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Мат опасен для здоровья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xmlns="" id="{A6BAD8C9-3C15-4F56-A6AF-0D59EDA351A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09599" y="1600201"/>
            <a:ext cx="8839201" cy="4525963"/>
          </a:xfrm>
        </p:spPr>
        <p:txBody>
          <a:bodyPr>
            <a:normAutofit lnSpcReduction="10000"/>
          </a:bodyPr>
          <a:lstStyle/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Способствует снижению интеллекта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Провоцирует преступления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Создаёт иллюзию вседозволенности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Обворовывает духовно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Унижает, оскорбляет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Калечит людские судьбы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Приводит к раннему старению и преждевременной смерти</a:t>
            </a:r>
            <a:r>
              <a:rPr lang="ru-RU" altLang="ru-RU" sz="2400" dirty="0"/>
              <a:t>.</a:t>
            </a:r>
          </a:p>
        </p:txBody>
      </p:sp>
      <p:graphicFrame>
        <p:nvGraphicFramePr>
          <p:cNvPr id="14340" name="Object 4">
            <a:extLst>
              <a:ext uri="{FF2B5EF4-FFF2-40B4-BE49-F238E27FC236}">
                <a16:creationId xmlns:a16="http://schemas.microsoft.com/office/drawing/2014/main" xmlns="" id="{00B8E460-AB8C-48B6-AAFB-DAB835385F52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136735790"/>
              </p:ext>
            </p:extLst>
          </p:nvPr>
        </p:nvGraphicFramePr>
        <p:xfrm>
          <a:off x="9544666" y="230982"/>
          <a:ext cx="2386013" cy="2738438"/>
        </p:xfrm>
        <a:graphic>
          <a:graphicData uri="http://schemas.openxmlformats.org/presentationml/2006/ole">
            <p:oleObj spid="_x0000_s1043" name="Фотография Photo Editor" r:id="rId3" imgW="1095528" imgH="125747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0EE1E6C4-8FED-4E23-81C1-89EDDFB135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5639" y="365125"/>
            <a:ext cx="11710219" cy="13255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altLang="ru-RU" sz="3600" dirty="0">
                <a:solidFill>
                  <a:schemeClr val="tx1"/>
                </a:solidFill>
              </a:rPr>
              <a:t>Группа учёных под руководством </a:t>
            </a:r>
            <a:r>
              <a:rPr lang="ru-RU" altLang="ru-RU" sz="3600" dirty="0" err="1">
                <a:solidFill>
                  <a:schemeClr val="tx1"/>
                </a:solidFill>
              </a:rPr>
              <a:t>И.Б.Белявского</a:t>
            </a:r>
            <a:r>
              <a:rPr lang="ru-RU" altLang="ru-RU" sz="3600" dirty="0">
                <a:solidFill>
                  <a:schemeClr val="tx1"/>
                </a:solidFill>
              </a:rPr>
              <a:t> занималась 17 лет проблемой  сквернословия и доказали: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="" id="{77514AA0-3E18-41B4-A9E3-C3CF32945C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5639" y="1825625"/>
            <a:ext cx="11098161" cy="4351338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негативно влияет не только на здоровье тех, кто ругается, но и  тех, кто вынужден слушать ругательства.</a:t>
            </a:r>
          </a:p>
          <a:p>
            <a:pPr eaLnBrk="1" hangingPunct="1"/>
            <a:r>
              <a:rPr lang="ru-RU" altLang="ru-RU" sz="3200" dirty="0"/>
              <a:t>Сквернословие становится пагубной зависимостью подробно алкоголизму и наркомании и разрушает психическое здоровье.</a:t>
            </a:r>
          </a:p>
          <a:p>
            <a:r>
              <a:rPr lang="ru-RU" altLang="ru-RU" sz="3200" dirty="0"/>
              <a:t>Заядлые </a:t>
            </a:r>
            <a:r>
              <a:rPr lang="ru-RU" altLang="ru-RU" sz="3200" dirty="0" err="1"/>
              <a:t>матершинники</a:t>
            </a:r>
            <a:r>
              <a:rPr lang="ru-RU" altLang="ru-RU" sz="3200" dirty="0"/>
              <a:t>  живут намного меньше, чем те, кто не сквернословит.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>
            <a:extLst>
              <a:ext uri="{FF2B5EF4-FFF2-40B4-BE49-F238E27FC236}">
                <a16:creationId xmlns:a16="http://schemas.microsoft.com/office/drawing/2014/main" xmlns="" id="{E4899D17-6FB2-4CFD-8A95-2D71D8F395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116" y="476250"/>
            <a:ext cx="8111613" cy="2376488"/>
          </a:xfrm>
        </p:spPr>
        <p:txBody>
          <a:bodyPr>
            <a:noAutofit/>
          </a:bodyPr>
          <a:lstStyle/>
          <a:p>
            <a:r>
              <a:rPr lang="ru-RU" altLang="ru-RU" sz="3200" b="1" dirty="0"/>
              <a:t/>
            </a:r>
            <a:br>
              <a:rPr lang="ru-RU" altLang="ru-RU" sz="3200" b="1" dirty="0"/>
            </a:br>
            <a:r>
              <a:rPr lang="ru-RU" altLang="ru-RU" sz="3200" b="1" dirty="0"/>
              <a:t/>
            </a:r>
            <a:br>
              <a:rPr lang="ru-RU" altLang="ru-RU" sz="3200" b="1" dirty="0"/>
            </a:br>
            <a:r>
              <a:rPr lang="ru-RU" altLang="ru-RU" sz="3200" b="1" dirty="0"/>
              <a:t>В подростковом  возрасте проблема нецензурной лексики становится особенно острой, ведь в глазах подростка сквернословие это проявление независимости, способности не подчиниться запретам, то есть символ взрослости.</a:t>
            </a:r>
            <a:br>
              <a:rPr lang="ru-RU" altLang="ru-RU" sz="3200" b="1" dirty="0"/>
            </a:br>
            <a:endParaRPr lang="ru-RU" altLang="ru-RU" sz="3200" b="1" dirty="0"/>
          </a:p>
        </p:txBody>
      </p:sp>
      <p:sp>
        <p:nvSpPr>
          <p:cNvPr id="555011" name="Rectangle 3">
            <a:extLst>
              <a:ext uri="{FF2B5EF4-FFF2-40B4-BE49-F238E27FC236}">
                <a16:creationId xmlns:a16="http://schemas.microsoft.com/office/drawing/2014/main" xmlns="" id="{C7F1E231-A1A8-4518-B9A8-B8913196C2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5472" y="2852738"/>
            <a:ext cx="6843252" cy="4005262"/>
          </a:xfrm>
        </p:spPr>
        <p:txBody>
          <a:bodyPr>
            <a:normAutofit lnSpcReduction="10000"/>
          </a:bodyPr>
          <a:lstStyle/>
          <a:p>
            <a:pPr algn="ctr">
              <a:buFont typeface="Wingdings" panose="05000000000000000000" pitchFamily="2" charset="2"/>
              <a:buNone/>
            </a:pPr>
            <a:endParaRPr lang="ru-RU" altLang="ru-RU" sz="3200" b="1" dirty="0"/>
          </a:p>
          <a:p>
            <a:pPr algn="ctr">
              <a:buFont typeface="Wingdings" panose="05000000000000000000" pitchFamily="2" charset="2"/>
              <a:buNone/>
            </a:pPr>
            <a:endParaRPr lang="ru-RU" altLang="ru-RU" sz="3200" b="1" dirty="0"/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200" b="1" dirty="0"/>
              <a:t>Кроме того, она является знаком языковой принадлежности к группе сверстников, речевой моды. Иногда это подражание молодежным кумирам, например, популярным телеведущим, актерам, певцам.</a:t>
            </a:r>
          </a:p>
          <a:p>
            <a:endParaRPr lang="ru-RU" altLang="ru-RU" sz="2400" dirty="0"/>
          </a:p>
        </p:txBody>
      </p:sp>
      <p:pic>
        <p:nvPicPr>
          <p:cNvPr id="555012" name="Picture 4">
            <a:extLst>
              <a:ext uri="{FF2B5EF4-FFF2-40B4-BE49-F238E27FC236}">
                <a16:creationId xmlns:a16="http://schemas.microsoft.com/office/drawing/2014/main" xmlns="" id="{2335C2D5-456E-4645-830D-D25BA7987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28587" y="1232694"/>
            <a:ext cx="3276600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5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5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55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010" grpId="0"/>
      <p:bldP spid="5550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FB96543D-70C2-4113-9D6A-66F790624DB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04999" y="304800"/>
            <a:ext cx="9628239" cy="1143000"/>
          </a:xfrm>
        </p:spPr>
        <p:txBody>
          <a:bodyPr>
            <a:normAutofit/>
          </a:bodyPr>
          <a:lstStyle/>
          <a:p>
            <a:r>
              <a:rPr lang="ru-RU" altLang="ru-RU" sz="28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Как  ты думаешь, почему люди в своей речи употребляют бранные слова, ругательства</a:t>
            </a:r>
            <a:r>
              <a:rPr lang="ru-RU" altLang="ru-RU" sz="28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xmlns="" id="{937F1FD0-275E-4135-AAC8-7AF64E5C2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4138" y="29718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chemeClr val="accent2"/>
                </a:solidFill>
                <a:latin typeface="Arial" panose="020B0604020202020204" pitchFamily="34" charset="0"/>
              </a:rPr>
              <a:t/>
            </a:r>
            <a:br>
              <a:rPr lang="ru-RU" altLang="ru-RU" b="1">
                <a:solidFill>
                  <a:schemeClr val="accent2"/>
                </a:solidFill>
                <a:latin typeface="Arial" panose="020B0604020202020204" pitchFamily="34" charset="0"/>
              </a:rPr>
            </a:br>
            <a:endParaRPr lang="ru-RU" altLang="ru-RU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5131" name="Object 11">
            <a:extLst>
              <a:ext uri="{FF2B5EF4-FFF2-40B4-BE49-F238E27FC236}">
                <a16:creationId xmlns:a16="http://schemas.microsoft.com/office/drawing/2014/main" xmlns="" id="{9E333D79-E278-40FC-AA0D-4F12F027FD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9812243"/>
              </p:ext>
            </p:extLst>
          </p:nvPr>
        </p:nvGraphicFramePr>
        <p:xfrm>
          <a:off x="658761" y="1002890"/>
          <a:ext cx="10972800" cy="5550310"/>
        </p:xfrm>
        <a:graphic>
          <a:graphicData uri="http://schemas.openxmlformats.org/presentationml/2006/ole">
            <p:oleObj spid="_x0000_s2062" name="Диаграмма" r:id="rId3" imgW="7858150" imgH="523890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xmlns="" id="{480FCF08-2181-4E7B-BD44-3D781D2519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757" y="74611"/>
            <a:ext cx="11887200" cy="1616077"/>
          </a:xfrm>
        </p:spPr>
        <p:txBody>
          <a:bodyPr/>
          <a:lstStyle/>
          <a:p>
            <a:r>
              <a:rPr lang="ru-RU" altLang="ru-RU" sz="28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Используешь ли ты в своей речи бранные слова (мат, ругательства)?</a:t>
            </a:r>
          </a:p>
        </p:txBody>
      </p:sp>
      <p:graphicFrame>
        <p:nvGraphicFramePr>
          <p:cNvPr id="32771" name="Object 3">
            <a:extLst>
              <a:ext uri="{FF2B5EF4-FFF2-40B4-BE49-F238E27FC236}">
                <a16:creationId xmlns:a16="http://schemas.microsoft.com/office/drawing/2014/main" xmlns="" id="{B78E518C-63EC-439B-B48B-E207C4139E2C}"/>
              </a:ext>
            </a:extLst>
          </p:cNvPr>
          <p:cNvGraphicFramePr>
            <a:graphicFrameLocks noChangeAspect="1"/>
          </p:cNvGraphicFramePr>
          <p:nvPr>
            <p:ph idx="1"/>
          </p:nvPr>
        </p:nvGraphicFramePr>
        <p:xfrm>
          <a:off x="1681163" y="1376364"/>
          <a:ext cx="8742362" cy="5407025"/>
        </p:xfrm>
        <a:graphic>
          <a:graphicData uri="http://schemas.openxmlformats.org/presentationml/2006/ole">
            <p:oleObj spid="_x0000_s3085" name="Диаграмма" r:id="rId3" imgW="7591552" imgH="469595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xmlns="" id="{72002B81-5379-4178-97FF-31D43D0CD8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2063" y="277813"/>
            <a:ext cx="11219380" cy="636587"/>
          </a:xfrm>
        </p:spPr>
        <p:txBody>
          <a:bodyPr>
            <a:noAutofit/>
          </a:bodyPr>
          <a:lstStyle/>
          <a:p>
            <a:r>
              <a:rPr lang="ru-RU" altLang="ru-RU" sz="36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Как часто ты произносишь эти слова?</a:t>
            </a:r>
          </a:p>
        </p:txBody>
      </p:sp>
      <p:graphicFrame>
        <p:nvGraphicFramePr>
          <p:cNvPr id="35845" name="Object 5">
            <a:extLst>
              <a:ext uri="{FF2B5EF4-FFF2-40B4-BE49-F238E27FC236}">
                <a16:creationId xmlns:a16="http://schemas.microsoft.com/office/drawing/2014/main" xmlns="" id="{CF9A728E-6153-4342-B50D-0E86D07AF905}"/>
              </a:ext>
            </a:extLst>
          </p:cNvPr>
          <p:cNvGraphicFramePr>
            <a:graphicFrameLocks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32785727"/>
              </p:ext>
            </p:extLst>
          </p:nvPr>
        </p:nvGraphicFramePr>
        <p:xfrm>
          <a:off x="380143" y="914400"/>
          <a:ext cx="11702265" cy="5715000"/>
        </p:xfrm>
        <a:graphic>
          <a:graphicData uri="http://schemas.openxmlformats.org/presentationml/2006/ole">
            <p:oleObj spid="_x0000_s4109" name="Диаграмма" r:id="rId3" imgW="8029651" imgH="456265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xmlns="" id="{41E43425-1865-4743-AC18-DF344E87A9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0103" y="277814"/>
            <a:ext cx="9402097" cy="712787"/>
          </a:xfrm>
        </p:spPr>
        <p:txBody>
          <a:bodyPr>
            <a:normAutofit/>
          </a:bodyPr>
          <a:lstStyle/>
          <a:p>
            <a:r>
              <a:rPr lang="ru-RU" altLang="ru-RU" sz="36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Как ты думаешь, плохо это или нет?</a:t>
            </a:r>
          </a:p>
        </p:txBody>
      </p:sp>
      <p:graphicFrame>
        <p:nvGraphicFramePr>
          <p:cNvPr id="44037" name="Object 5">
            <a:extLst>
              <a:ext uri="{FF2B5EF4-FFF2-40B4-BE49-F238E27FC236}">
                <a16:creationId xmlns:a16="http://schemas.microsoft.com/office/drawing/2014/main" xmlns="" id="{E0BC219C-1D8B-446F-8701-B3AE2A1E81E0}"/>
              </a:ext>
            </a:extLst>
          </p:cNvPr>
          <p:cNvGraphicFramePr>
            <a:graphicFrameLocks noChangeAspect="1"/>
          </p:cNvGraphicFramePr>
          <p:nvPr>
            <p:ph sz="half" idx="1"/>
          </p:nvPr>
        </p:nvGraphicFramePr>
        <p:xfrm>
          <a:off x="1981200" y="2868613"/>
          <a:ext cx="4038600" cy="1993900"/>
        </p:xfrm>
        <a:graphic>
          <a:graphicData uri="http://schemas.openxmlformats.org/presentationml/2006/ole">
            <p:oleObj spid="_x0000_s5142" name="Диаграмма" r:id="rId3" imgW="9915347" imgH="4895901" progId="Excel.Chart.8">
              <p:embed/>
            </p:oleObj>
          </a:graphicData>
        </a:graphic>
      </p:graphicFrame>
      <p:graphicFrame>
        <p:nvGraphicFramePr>
          <p:cNvPr id="44038" name="Object 6">
            <a:extLst>
              <a:ext uri="{FF2B5EF4-FFF2-40B4-BE49-F238E27FC236}">
                <a16:creationId xmlns:a16="http://schemas.microsoft.com/office/drawing/2014/main" xmlns="" id="{5A2F2865-C27F-4A42-A718-9E8F3FA7A0D5}"/>
              </a:ext>
            </a:extLst>
          </p:cNvPr>
          <p:cNvGraphicFramePr>
            <a:graphicFrameLocks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81125168"/>
              </p:ext>
            </p:extLst>
          </p:nvPr>
        </p:nvGraphicFramePr>
        <p:xfrm>
          <a:off x="363793" y="990600"/>
          <a:ext cx="11395587" cy="5867400"/>
        </p:xfrm>
        <a:graphic>
          <a:graphicData uri="http://schemas.openxmlformats.org/presentationml/2006/ole">
            <p:oleObj spid="_x0000_s5143" name="Диаграмма" r:id="rId4" imgW="9915347" imgH="4895901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xmlns="" id="{7354E1F1-E58E-4F65-9308-7FA628F0C5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2955" y="277814"/>
            <a:ext cx="9797845" cy="636587"/>
          </a:xfrm>
        </p:spPr>
        <p:txBody>
          <a:bodyPr>
            <a:noAutofit/>
          </a:bodyPr>
          <a:lstStyle/>
          <a:p>
            <a:r>
              <a:rPr lang="ru-RU" altLang="ru-RU" sz="32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От кого ты чаще всего слышишь подобные слова?</a:t>
            </a:r>
          </a:p>
        </p:txBody>
      </p:sp>
      <p:graphicFrame>
        <p:nvGraphicFramePr>
          <p:cNvPr id="56323" name="Object 3">
            <a:extLst>
              <a:ext uri="{FF2B5EF4-FFF2-40B4-BE49-F238E27FC236}">
                <a16:creationId xmlns:a16="http://schemas.microsoft.com/office/drawing/2014/main" xmlns="" id="{4462F1DF-158B-4D77-831C-2236B58AFB12}"/>
              </a:ext>
            </a:extLst>
          </p:cNvPr>
          <p:cNvGraphicFramePr>
            <a:graphicFrameLocks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18131255"/>
              </p:ext>
            </p:extLst>
          </p:nvPr>
        </p:nvGraphicFramePr>
        <p:xfrm>
          <a:off x="501445" y="1066800"/>
          <a:ext cx="11189110" cy="5791200"/>
        </p:xfrm>
        <a:graphic>
          <a:graphicData uri="http://schemas.openxmlformats.org/presentationml/2006/ole">
            <p:oleObj spid="_x0000_s6155" name="Диаграмма" r:id="rId3" imgW="9848698" imgH="552460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A47599-A08F-4F34-BFDB-CF6786B97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533400"/>
            <a:ext cx="8229600" cy="99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/>
              <a:t>Психологи утверждают, что нецензурные слова используют люди: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3CC931-F24A-4CEA-9D92-B213E2AF5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42" y="1447800"/>
            <a:ext cx="9984658" cy="5126038"/>
          </a:xfrm>
        </p:spPr>
        <p:txBody>
          <a:bodyPr>
            <a:normAutofit/>
          </a:bodyPr>
          <a:lstStyle/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600" dirty="0"/>
              <a:t>неуверенные в себе, то есть испытывающие комплекс неполноценности. Грубые ругательства создают для них иллюзию вседозволенности и  мнимую возможность продемонстрировать свою «силу».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600" dirty="0"/>
              <a:t>не обладающие достаточным интеллектом и примитивные.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600" dirty="0"/>
              <a:t>люди, имеющие</a:t>
            </a:r>
          </a:p>
          <a:p>
            <a:pPr marL="109728" indent="0">
              <a:buClr>
                <a:schemeClr val="accent3"/>
              </a:buClr>
              <a:buNone/>
              <a:defRPr/>
            </a:pPr>
            <a:r>
              <a:rPr lang="ru-RU" sz="3600" dirty="0"/>
              <a:t>  психические расстройства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9" name="WordArt 5">
            <a:extLst>
              <a:ext uri="{FF2B5EF4-FFF2-40B4-BE49-F238E27FC236}">
                <a16:creationId xmlns:a16="http://schemas.microsoft.com/office/drawing/2014/main" xmlns="" id="{272AE7B6-67A9-491F-80FC-8213D51909D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782889" y="1989139"/>
            <a:ext cx="6626225" cy="34067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07763" dir="13500000" sx="125000" sy="125000" algn="br" rotWithShape="0">
                    <a:srgbClr val="868686">
                      <a:alpha val="50000"/>
                    </a:srgbClr>
                  </a:outerShdw>
                </a:effectLst>
                <a:latin typeface="Impact" panose="020B0806030902050204" pitchFamily="34" charset="0"/>
              </a:rPr>
              <a:t>Вглядитесь в эти лица!!!</a:t>
            </a:r>
          </a:p>
        </p:txBody>
      </p:sp>
      <p:pic>
        <p:nvPicPr>
          <p:cNvPr id="564228" name="Picture 4">
            <a:extLst>
              <a:ext uri="{FF2B5EF4-FFF2-40B4-BE49-F238E27FC236}">
                <a16:creationId xmlns:a16="http://schemas.microsoft.com/office/drawing/2014/main" xmlns="" id="{D7A1B42A-F144-4022-9C53-9ADF9058A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89138"/>
            <a:ext cx="9053053" cy="4868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4226" name="Rectangle 2">
            <a:extLst>
              <a:ext uri="{FF2B5EF4-FFF2-40B4-BE49-F238E27FC236}">
                <a16:creationId xmlns:a16="http://schemas.microsoft.com/office/drawing/2014/main" xmlns="" id="{051D9802-FBFF-4EED-B2B0-2E4EA17048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4631" y="365125"/>
            <a:ext cx="11621729" cy="1325563"/>
          </a:xfrm>
        </p:spPr>
        <p:txBody>
          <a:bodyPr>
            <a:noAutofit/>
          </a:bodyPr>
          <a:lstStyle/>
          <a:p>
            <a:r>
              <a:rPr lang="ru-RU" altLang="ru-RU" sz="3600" dirty="0"/>
              <a:t>На самом деле </a:t>
            </a:r>
            <a:r>
              <a:rPr lang="ru-RU" altLang="ru-RU" sz="3600" u="sng" dirty="0"/>
              <a:t>сквернословие </a:t>
            </a:r>
            <a:r>
              <a:rPr lang="ru-RU" altLang="ru-RU" sz="3600" dirty="0"/>
              <a:t>отражает скудость лексического запаса говорящего, неумение ориентироваться в ситуации наивысшего эмоционального подъема (радости или гнева).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4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64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64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64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64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4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4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2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xmlns="" id="{4EE2391F-0FCC-43EA-80B2-74DB7D2D3D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563329"/>
          </a:xfrm>
        </p:spPr>
        <p:txBody>
          <a:bodyPr/>
          <a:lstStyle/>
          <a:p>
            <a:r>
              <a:rPr lang="ru-RU" altLang="ru-RU" sz="72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Цель проекта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xmlns="" id="{7AA23CD0-2F60-4690-840F-B9B4944C80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70270" y="1681316"/>
            <a:ext cx="11405419" cy="48718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ru-RU" sz="5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 Semibold" panose="020B0702040204020203" pitchFamily="34" charset="0"/>
              </a:rPr>
              <a:t>-привлечение внимания к существованию проблемы</a:t>
            </a:r>
          </a:p>
          <a:p>
            <a:pPr marL="0" indent="0">
              <a:buNone/>
            </a:pPr>
            <a:r>
              <a:rPr lang="ru-RU" altLang="ru-RU" sz="5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 Semibold" panose="020B0702040204020203" pitchFamily="34" charset="0"/>
              </a:rPr>
              <a:t>-создание социальной рекламы чистой речи.</a:t>
            </a:r>
          </a:p>
          <a:p>
            <a:pPr marL="0" indent="0">
              <a:buNone/>
            </a:pPr>
            <a:r>
              <a:rPr lang="ru-RU" altLang="ru-RU" sz="5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 Semibold" panose="020B0702040204020203" pitchFamily="34" charset="0"/>
              </a:rPr>
              <a:t>-формирование культуры межличностного общения подростков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CFB929-5F19-4C32-9791-94C662299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ВЫВОДЫ: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510C70-D227-46B0-B3A8-98808183403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09600" y="1130710"/>
            <a:ext cx="10903974" cy="5727290"/>
          </a:xfrm>
        </p:spPr>
        <p:txBody>
          <a:bodyPr/>
          <a:lstStyle/>
          <a:p>
            <a:r>
              <a:rPr lang="ru-RU" alt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1. Мат – это формат нищих с духовной точки зрения людей, которых правильнее было бы назвать животными</a:t>
            </a:r>
            <a:r>
              <a:rPr lang="ru-RU" alt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alt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2. Мат – признак необразованности, </a:t>
            </a:r>
            <a:r>
              <a:rPr lang="ru-RU" altLang="ru-RU" sz="3200" b="1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бескультурия</a:t>
            </a:r>
            <a:r>
              <a:rPr lang="ru-RU" alt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, бездуховности. Он ведет к деградации личности</a:t>
            </a:r>
            <a:r>
              <a:rPr lang="ru-RU" alt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alt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3. Мат затрудняет общение. Матерящийся человек заполняет собственное скудоумие сквернословием, демонстрирует неуважение к собеседнику, обижает окружающих</a:t>
            </a:r>
            <a:r>
              <a:rPr lang="ru-RU" alt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.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BD054CC-6866-4E79-B116-3CA77915BF8D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3AFC8ADC-B9A5-43D7-A9F2-6C294A572FA0}"/>
              </a:ext>
            </a:extLst>
          </p:cNvPr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1146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F440A5-C56C-4099-8430-AE1F2F7DB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7813"/>
            <a:ext cx="5588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8AC9D2B-7717-47C7-B773-6D364E0A76A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09600" y="206477"/>
            <a:ext cx="6774426" cy="5924449"/>
          </a:xfrm>
        </p:spPr>
        <p:txBody>
          <a:bodyPr>
            <a:normAutofit lnSpcReduction="10000"/>
          </a:bodyPr>
          <a:lstStyle/>
          <a:p>
            <a:r>
              <a:rPr lang="ru-RU" altLang="ru-RU" sz="3200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4. Мат «засоряет»  русский язык, разрушает его красоту и стройность. Лучше промолчать, чем лишнего сказать</a:t>
            </a:r>
          </a:p>
          <a:p>
            <a:endParaRPr lang="ru-RU" altLang="ru-RU" sz="3200" b="1" i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</a:endParaRPr>
          </a:p>
          <a:p>
            <a:endParaRPr lang="ru-RU" altLang="ru-RU" sz="3200" b="1" i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</a:endParaRPr>
          </a:p>
          <a:p>
            <a:endParaRPr lang="ru-RU" altLang="ru-RU" sz="3200" b="1" i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</a:endParaRPr>
          </a:p>
          <a:p>
            <a:endParaRPr lang="ru-RU" altLang="ru-RU" sz="3200" b="1" i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altLang="ru-RU" sz="3200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5.Ругаясь матом, человек унижает и ругает свою мать и Матерь Божью, оскверняет любую религию..</a:t>
            </a:r>
            <a:r>
              <a:rPr lang="ru-RU" altLang="ru-RU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7B297EDE-7DB0-4634-AAB6-2F2418A6038B}"/>
              </a:ext>
            </a:extLst>
          </p:cNvPr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2A70CC30-EAF1-481C-8596-8F6098D1564A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3962" y="1207704"/>
            <a:ext cx="3392129" cy="294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7814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="" id="{D28BC32F-ABAF-4848-B93F-AC899CDE40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8229600" cy="914400"/>
          </a:xfrm>
        </p:spPr>
        <p:txBody>
          <a:bodyPr/>
          <a:lstStyle/>
          <a:p>
            <a:pPr eaLnBrk="1" hangingPunct="1"/>
            <a:r>
              <a:rPr lang="ru-RU" altLang="ru-RU"/>
              <a:t>В Библии сказано: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xmlns="" id="{CB40B36D-3BFB-477E-82AB-ADBCBADFC8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3458" y="1676400"/>
            <a:ext cx="11139948" cy="4897438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altLang="ru-RU" sz="3600" dirty="0"/>
              <a:t>«От слов своих </a:t>
            </a:r>
            <a:r>
              <a:rPr lang="ru-RU" altLang="ru-RU" sz="3600" dirty="0" err="1"/>
              <a:t>осудишься</a:t>
            </a:r>
            <a:r>
              <a:rPr lang="ru-RU" altLang="ru-RU" sz="3600" dirty="0"/>
              <a:t>, и от слов своих оправдаешься».</a:t>
            </a:r>
          </a:p>
          <a:p>
            <a:pPr eaLnBrk="1" hangingPunct="1">
              <a:buFontTx/>
              <a:buNone/>
            </a:pPr>
            <a:r>
              <a:rPr lang="ru-RU" altLang="ru-RU" sz="3600" dirty="0"/>
              <a:t>Слово – это энергия. Какую энергию несет человек в окружающий мир, созидательную или разрушительную?</a:t>
            </a:r>
          </a:p>
          <a:p>
            <a:pPr eaLnBrk="1" hangingPunct="1">
              <a:buFontTx/>
              <a:buNone/>
            </a:pPr>
            <a:r>
              <a:rPr lang="ru-RU" altLang="ru-RU" sz="3600" dirty="0"/>
              <a:t>«Слово – меч обоюдоострое»,-сказано в Библии. Не пронзит ли этот меч, самого человека, творящего злоречие и распространяющего словесную скверну?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xmlns="" id="{7E3E61AC-483E-4E59-9402-252C5AD5E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-533400"/>
            <a:ext cx="8229600" cy="1371600"/>
          </a:xfrm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20483" name="Объект 2">
            <a:extLst>
              <a:ext uri="{FF2B5EF4-FFF2-40B4-BE49-F238E27FC236}">
                <a16:creationId xmlns:a16="http://schemas.microsoft.com/office/drawing/2014/main" xmlns="" id="{D2817EDD-F12F-4698-8741-C30841799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968" y="762000"/>
            <a:ext cx="9915832" cy="5811838"/>
          </a:xfrm>
        </p:spPr>
        <p:txBody>
          <a:bodyPr/>
          <a:lstStyle/>
          <a:p>
            <a:pPr eaLnBrk="1" hangingPunct="1"/>
            <a:r>
              <a:rPr lang="ru-RU" altLang="ru-RU" dirty="0"/>
              <a:t>Апостол Павел говорит: «…ибо какое общение праведности с беззаконием? Что общего у света с тьмой?» /Кор. 6, 14/ Так, где же окажется душа сквернослова по смерти? Горе сквернословам: «Гортань их — открытый гроб» /Рим. 3, 13/.</a:t>
            </a:r>
          </a:p>
        </p:txBody>
      </p:sp>
      <p:pic>
        <p:nvPicPr>
          <p:cNvPr id="20484" name="Рисунок 3">
            <a:extLst>
              <a:ext uri="{FF2B5EF4-FFF2-40B4-BE49-F238E27FC236}">
                <a16:creationId xmlns:a16="http://schemas.microsoft.com/office/drawing/2014/main" xmlns="" id="{2931D2D4-9262-4C27-93E7-4DDD3F8D6B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6300" y="3843338"/>
            <a:ext cx="5359400" cy="30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1DCBB0-28F9-4AF1-B761-508F40DF5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914400"/>
            <a:ext cx="82296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Мысли святых отцов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CE1FB5-A3C1-4ED9-8E25-BDF570880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41" y="1524000"/>
            <a:ext cx="11543071" cy="5029200"/>
          </a:xfrm>
        </p:spPr>
        <p:txBody>
          <a:bodyPr>
            <a:normAutofit fontScale="92500" lnSpcReduction="20000"/>
          </a:bodyPr>
          <a:lstStyle/>
          <a:p>
            <a:pPr marL="109728" indent="0">
              <a:buClr>
                <a:schemeClr val="accent3"/>
              </a:buClr>
              <a:buNone/>
              <a:defRPr/>
            </a:pPr>
            <a:endParaRPr lang="ru-RU" dirty="0"/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Господствуй над языком, чтобы не умножить грехов твоих.</a:t>
            </a:r>
            <a:br>
              <a:rPr lang="ru-RU" dirty="0"/>
            </a:br>
            <a:r>
              <a:rPr lang="ru-RU" dirty="0"/>
              <a:t>(Пр. Антоний Великий)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Господь хранит твою душу, пока ты хранишь язык.</a:t>
            </a:r>
            <a:br>
              <a:rPr lang="ru-RU" dirty="0"/>
            </a:br>
            <a:r>
              <a:rPr lang="ru-RU" dirty="0"/>
              <a:t>(Пр. Антоний Великий)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Если будешь помнить сказанное в Писании: «ибо от слов своих оправдаешься, и от слов своих </a:t>
            </a:r>
            <a:r>
              <a:rPr lang="ru-RU" dirty="0" err="1"/>
              <a:t>осудишься</a:t>
            </a:r>
            <a:r>
              <a:rPr lang="ru-RU" dirty="0"/>
              <a:t>» (Мф. 12, 37), то поймешь, что лучше молчать, чем говорить.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Прп</a:t>
            </a:r>
            <a:r>
              <a:rPr lang="ru-RU" dirty="0"/>
              <a:t>. Пимен Великий)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Смерть и жизнь - во власти языка…</a:t>
            </a:r>
            <a:br>
              <a:rPr lang="ru-RU" dirty="0"/>
            </a:br>
            <a:r>
              <a:rPr lang="ru-RU" dirty="0"/>
              <a:t>Кто хранит уста свои, тот бережет душу свою…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Прит</a:t>
            </a:r>
            <a:r>
              <a:rPr lang="ru-RU" dirty="0"/>
              <a:t>. .13, 3)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/>
              <a:t>Воздержание языка показывает человека мудрого.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Прп</a:t>
            </a:r>
            <a:r>
              <a:rPr lang="ru-RU" dirty="0"/>
              <a:t>. </a:t>
            </a:r>
            <a:r>
              <a:rPr lang="ru-RU" dirty="0" err="1"/>
              <a:t>Авва</a:t>
            </a:r>
            <a:r>
              <a:rPr lang="ru-RU" dirty="0"/>
              <a:t> Исайя)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="" id="{E73E2663-17A3-40C6-8124-A361CE8AB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1781" y="171450"/>
            <a:ext cx="11169445" cy="139187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dirty="0"/>
              <a:t>У того, кто сквернословит, есть два пути: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xmlns="" id="{919867A5-732A-4CAD-A134-C6975DD42E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7484" y="1828800"/>
            <a:ext cx="6961239" cy="4745038"/>
          </a:xfrm>
        </p:spPr>
        <p:txBody>
          <a:bodyPr>
            <a:normAutofit/>
          </a:bodyPr>
          <a:lstStyle/>
          <a:p>
            <a:pPr marL="609600" indent="-609600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200" dirty="0"/>
              <a:t>Зная, что это плохо, продолжать нецензурно выражаться, тем самым включить программу самоуничтожения.</a:t>
            </a:r>
          </a:p>
          <a:p>
            <a:pPr marL="609600" indent="-609600">
              <a:buClr>
                <a:schemeClr val="accent3"/>
              </a:buClr>
              <a:buFontTx/>
              <a:buAutoNum type="arabicPeriod"/>
              <a:defRPr/>
            </a:pPr>
            <a:endParaRPr lang="ru-RU" altLang="ru-RU" sz="3200" dirty="0"/>
          </a:p>
          <a:p>
            <a:pPr marL="609600" indent="-609600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200" b="1" dirty="0"/>
              <a:t>Путь духовного роста, самосовершенствования,  путь красоты.</a:t>
            </a:r>
          </a:p>
        </p:txBody>
      </p:sp>
      <p:pic>
        <p:nvPicPr>
          <p:cNvPr id="24580" name="Рисунок 1">
            <a:extLst>
              <a:ext uri="{FF2B5EF4-FFF2-40B4-BE49-F238E27FC236}">
                <a16:creationId xmlns:a16="http://schemas.microsoft.com/office/drawing/2014/main" xmlns="" id="{6D5DED56-2091-4970-B4D6-F5C2D5F3C6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4194" y="1641988"/>
            <a:ext cx="3486099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2">
            <a:extLst>
              <a:ext uri="{FF2B5EF4-FFF2-40B4-BE49-F238E27FC236}">
                <a16:creationId xmlns:a16="http://schemas.microsoft.com/office/drawing/2014/main" xmlns="" id="{1E444D7A-3292-4773-8439-9FBA8042E5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5535" y="4168877"/>
            <a:ext cx="3647768" cy="251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xmlns="" id="{B00B1E6D-7BD3-4E50-8805-1CA6F7226C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4297" y="235974"/>
            <a:ext cx="11552903" cy="1340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/>
              <a:t>Отказавшись от злоречия, вы обретёте: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xmlns="" id="{121B8EF1-5F00-405E-BD96-53700CAEAB0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71948" y="1825625"/>
            <a:ext cx="10881852" cy="4351338"/>
          </a:xfrm>
        </p:spPr>
        <p:txBody>
          <a:bodyPr>
            <a:normAutofit/>
          </a:bodyPr>
          <a:lstStyle/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Душевное и физическое здоровье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Счастье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Радость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Ясность мыслей,</a:t>
            </a:r>
          </a:p>
          <a:p>
            <a:pPr marL="109728" indent="0">
              <a:buClr>
                <a:schemeClr val="accent3"/>
              </a:buClr>
              <a:buNone/>
              <a:defRPr/>
            </a:pPr>
            <a:r>
              <a:rPr lang="ru-RU" altLang="ru-RU" sz="3600" dirty="0"/>
              <a:t> и поступков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r>
              <a:rPr lang="ru-RU" altLang="ru-RU" sz="3600" dirty="0"/>
              <a:t>Любовь ваших близких</a:t>
            </a:r>
          </a:p>
          <a:p>
            <a:pPr marL="365760" indent="-256032">
              <a:buClr>
                <a:schemeClr val="accent3"/>
              </a:buClr>
              <a:buFont typeface="Georgia"/>
              <a:buChar char="•"/>
              <a:defRPr/>
            </a:pPr>
            <a:endParaRPr lang="ru-RU" altLang="ru-RU" dirty="0"/>
          </a:p>
        </p:txBody>
      </p:sp>
      <p:pic>
        <p:nvPicPr>
          <p:cNvPr id="25604" name="Рисунок 1">
            <a:extLst>
              <a:ext uri="{FF2B5EF4-FFF2-40B4-BE49-F238E27FC236}">
                <a16:creationId xmlns:a16="http://schemas.microsoft.com/office/drawing/2014/main" xmlns="" id="{F565FCA8-DBDE-4C6B-BA4C-3EC1027EF6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43201"/>
            <a:ext cx="3811588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3" name="Rectangle 3">
            <a:extLst>
              <a:ext uri="{FF2B5EF4-FFF2-40B4-BE49-F238E27FC236}">
                <a16:creationId xmlns:a16="http://schemas.microsoft.com/office/drawing/2014/main" xmlns="" id="{22A1D4B3-1CBB-41BB-8B39-5CC563DD3A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52052" y="3756025"/>
            <a:ext cx="9220661" cy="15700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/>
              <a:t> </a:t>
            </a:r>
            <a:r>
              <a:rPr lang="ru-RU" altLang="ru-RU" sz="5400" dirty="0">
                <a:solidFill>
                  <a:schemeClr val="tx2"/>
                </a:solidFill>
              </a:rPr>
              <a:t>Речь - это показатель ума.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5400" dirty="0">
                <a:solidFill>
                  <a:schemeClr val="tx2"/>
                </a:solidFill>
              </a:rPr>
              <a:t>                                         Сенека</a:t>
            </a:r>
          </a:p>
        </p:txBody>
      </p:sp>
      <p:pic>
        <p:nvPicPr>
          <p:cNvPr id="486404" name="Picture 4">
            <a:extLst>
              <a:ext uri="{FF2B5EF4-FFF2-40B4-BE49-F238E27FC236}">
                <a16:creationId xmlns:a16="http://schemas.microsoft.com/office/drawing/2014/main" xmlns="" id="{CA2A13C3-9E10-43BE-83C0-6E82DEE22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5864" y="549275"/>
            <a:ext cx="23907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2844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873A13-C5D3-4899-9934-197BCBD94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D4F7C4-CF0A-4915-BD89-CA9F2B9C7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55" y="365126"/>
            <a:ext cx="11245645" cy="58118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sz="11200" dirty="0"/>
          </a:p>
          <a:p>
            <a:endParaRPr lang="ru-RU" dirty="0"/>
          </a:p>
          <a:p>
            <a:endParaRPr lang="ru-RU" dirty="0"/>
          </a:p>
          <a:p>
            <a:pPr>
              <a:lnSpc>
                <a:spcPct val="170000"/>
              </a:lnSpc>
            </a:pPr>
            <a:r>
              <a:rPr lang="ru-RU" sz="5000" dirty="0"/>
              <a:t>1. </a:t>
            </a:r>
            <a:r>
              <a:rPr lang="ru-RU" sz="5000" dirty="0" err="1"/>
              <a:t>Байбурин</a:t>
            </a:r>
            <a:r>
              <a:rPr lang="ru-RU" sz="5000" dirty="0"/>
              <a:t> А.К., Топоров А.Л. У истоков этикета. Л., 1990. 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2 Библия М.,1997. С 6-8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 3.Большой толковый словарь русского языка. Ред. Кузнецов С.А СПб.: </a:t>
            </a:r>
            <a:r>
              <a:rPr lang="ru-RU" sz="5000" dirty="0" err="1"/>
              <a:t>Норинт</a:t>
            </a:r>
            <a:r>
              <a:rPr lang="ru-RU" sz="5000" dirty="0"/>
              <a:t>, 2000. - 1536 с.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  4.Буслаев Ф.П. Русские пословицы и поговорки // Архив юридических сведений, относящихся до России. М., 1854. Кн. 2, 1-176.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 5. Головин Б.Н. Основы культуры речи: Учебник для вузов. – М.:   Высшая школа, 2008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6.Даль В.И. Толковый словарь живого русского языка. 4-е исправленное и значительно дополненное издание под ред. И.А. </a:t>
            </a:r>
            <a:r>
              <a:rPr lang="ru-RU" sz="5000" dirty="0" err="1"/>
              <a:t>Бодуэна</a:t>
            </a:r>
            <a:r>
              <a:rPr lang="ru-RU" sz="5000" dirty="0"/>
              <a:t> де </a:t>
            </a:r>
            <a:r>
              <a:rPr lang="ru-RU" sz="5000" dirty="0" err="1"/>
              <a:t>Куртенэ</a:t>
            </a:r>
            <a:r>
              <a:rPr lang="ru-RU" sz="5000" dirty="0"/>
              <a:t>. Тт. 1-4. СПб. - М., 1912-1914.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7.Ильясов Ф.Н. Мат в три хода (опыт социологического исследования феномена нецензурной брани) // Человек. 1990, № 3, 198-204.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8."Кодекс российской федерации об административных правонарушениях" (</a:t>
            </a:r>
            <a:r>
              <a:rPr lang="ru-RU" sz="5000" dirty="0" err="1"/>
              <a:t>коап</a:t>
            </a:r>
            <a:r>
              <a:rPr lang="ru-RU" sz="5000" dirty="0"/>
              <a:t> РФ) от 30.12.2001 N 195-ФЗ. (принят ГД ФС РФ 20.12.2001) 9.Косцинский К. Ненормативная лексика и словари // </a:t>
            </a:r>
            <a:r>
              <a:rPr lang="ru-RU" sz="5000" dirty="0" err="1"/>
              <a:t>Russian</a:t>
            </a:r>
            <a:r>
              <a:rPr lang="ru-RU" sz="5000" dirty="0"/>
              <a:t> </a:t>
            </a:r>
            <a:r>
              <a:rPr lang="ru-RU" sz="5000" dirty="0" err="1"/>
              <a:t>Linguistics</a:t>
            </a:r>
            <a:r>
              <a:rPr lang="ru-RU" sz="5000" dirty="0"/>
              <a:t>, 1980, № 4, 363-396.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10.Левин Ю.И. Об обсценных выражениях русского языка // </a:t>
            </a:r>
            <a:r>
              <a:rPr lang="ru-RU" sz="5000" dirty="0" err="1"/>
              <a:t>Russian</a:t>
            </a:r>
            <a:r>
              <a:rPr lang="ru-RU" sz="5000" dirty="0"/>
              <a:t> </a:t>
            </a:r>
            <a:r>
              <a:rPr lang="ru-RU" sz="5000" dirty="0" err="1"/>
              <a:t>Linguistics</a:t>
            </a:r>
            <a:r>
              <a:rPr lang="ru-RU" sz="5000" dirty="0"/>
              <a:t>, 1986, № 10, 61-72.</a:t>
            </a:r>
          </a:p>
          <a:p>
            <a:pPr>
              <a:lnSpc>
                <a:spcPct val="170000"/>
              </a:lnSpc>
            </a:pPr>
            <a:r>
              <a:rPr lang="ru-RU" sz="5000" dirty="0"/>
              <a:t>11.Материал сайта http://midi. </a:t>
            </a:r>
            <a:r>
              <a:rPr lang="ru-RU" sz="5000" dirty="0" err="1"/>
              <a:t>ucoz</a:t>
            </a:r>
            <a:r>
              <a:rPr lang="ru-RU" sz="5000" dirty="0"/>
              <a:t>. </a:t>
            </a:r>
            <a:r>
              <a:rPr lang="ru-RU" sz="5000" dirty="0" err="1"/>
              <a:t>ru</a:t>
            </a:r>
            <a:r>
              <a:rPr lang="ru-RU" sz="5000" dirty="0"/>
              <a:t>/ </a:t>
            </a:r>
          </a:p>
          <a:p>
            <a:pPr>
              <a:lnSpc>
                <a:spcPct val="170000"/>
              </a:lnSpc>
            </a:pPr>
            <a:r>
              <a:rPr lang="ru-RU" sz="5000" b="1" dirty="0"/>
              <a:t> </a:t>
            </a:r>
            <a:endParaRPr lang="ru-RU" sz="5000" dirty="0"/>
          </a:p>
          <a:p>
            <a:pPr>
              <a:lnSpc>
                <a:spcPct val="170000"/>
              </a:lnSpc>
            </a:pPr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3496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xmlns="" id="{E676E79E-A17E-4D73-98D7-ECD18EBC76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277814"/>
            <a:ext cx="8229600" cy="597257"/>
          </a:xfrm>
        </p:spPr>
        <p:txBody>
          <a:bodyPr>
            <a:normAutofit fontScale="90000"/>
          </a:bodyPr>
          <a:lstStyle/>
          <a:p>
            <a:r>
              <a:rPr lang="ru-RU" altLang="ru-RU" sz="4800" b="1" i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Задачи проекта: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xmlns="" id="{E5A92E82-D759-411D-A2E0-D04E4A1826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5975" y="1012723"/>
            <a:ext cx="11405420" cy="5187029"/>
          </a:xfrm>
        </p:spPr>
        <p:txBody>
          <a:bodyPr>
            <a:normAutofit/>
          </a:bodyPr>
          <a:lstStyle/>
          <a:p>
            <a:r>
              <a:rPr lang="ru-RU" alt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- </a:t>
            </a:r>
            <a:r>
              <a:rPr lang="ru-RU" alt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lim" panose="020B0600000101010101" pitchFamily="34" charset="-127"/>
                <a:ea typeface="Gulim" panose="020B0600000101010101" pitchFamily="34" charset="-127"/>
              </a:rPr>
              <a:t>выявить основные факторы, способствующие загрязнению русской речи нецензурной лексикой;</a:t>
            </a:r>
          </a:p>
          <a:p>
            <a:r>
              <a:rPr lang="ru-RU" alt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lim" panose="020B0600000101010101" pitchFamily="34" charset="-127"/>
                <a:ea typeface="Gulim" panose="020B0600000101010101" pitchFamily="34" charset="-127"/>
              </a:rPr>
              <a:t>- уяснить негативное воздействие сквернословия на психическое и физическое здоровье человека;</a:t>
            </a:r>
          </a:p>
          <a:p>
            <a:r>
              <a:rPr lang="ru-RU" alt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lim" panose="020B0600000101010101" pitchFamily="34" charset="-127"/>
                <a:ea typeface="Gulim" panose="020B0600000101010101" pitchFamily="34" charset="-127"/>
              </a:rPr>
              <a:t>- мотивировать необходимость борьбы с засильем «нецензурной» лексики в речи подростков;</a:t>
            </a:r>
          </a:p>
          <a:p>
            <a:r>
              <a:rPr lang="ru-RU" alt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lim" panose="020B0600000101010101" pitchFamily="34" charset="-127"/>
                <a:ea typeface="Gulim" panose="020B0600000101010101" pitchFamily="34" charset="-127"/>
              </a:rPr>
              <a:t>- формировать навыки ведения работы по пропаганде нравственных норм и правил поведения в среде сверстников;</a:t>
            </a:r>
          </a:p>
          <a:p>
            <a:endParaRPr lang="ru-RU" alt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</a:endParaRPr>
          </a:p>
          <a:p>
            <a:endParaRPr lang="ru-RU" alt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9D5C2C-5858-4F8E-9460-D3CA7092D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D9FD84-DD06-41BC-A547-9D4731F22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48" y="1825625"/>
            <a:ext cx="10881852" cy="4351338"/>
          </a:xfrm>
        </p:spPr>
        <p:txBody>
          <a:bodyPr>
            <a:normAutofit fontScale="92500"/>
          </a:bodyPr>
          <a:lstStyle/>
          <a:p>
            <a:r>
              <a:rPr lang="ru-RU" sz="4800" b="1" dirty="0"/>
              <a:t>Объект исследования</a:t>
            </a:r>
            <a:r>
              <a:rPr lang="ru-RU" sz="4800" dirty="0"/>
              <a:t> – речь учащихся  школы </a:t>
            </a:r>
          </a:p>
          <a:p>
            <a:endParaRPr lang="ru-RU" sz="4800" dirty="0"/>
          </a:p>
          <a:p>
            <a:r>
              <a:rPr lang="ru-RU" sz="4800" b="1" dirty="0"/>
              <a:t>Предмет исследования</a:t>
            </a:r>
            <a:r>
              <a:rPr lang="ru-RU" sz="4800" dirty="0"/>
              <a:t> – отношение учеников к проблеме сквернословия как одной из вредных привычек человека.</a:t>
            </a:r>
            <a:r>
              <a:rPr lang="ru-RU" sz="4800" b="1" dirty="0"/>
              <a:t> 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4390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9AB42E-4B4B-482C-883E-892FCA7E9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FC702F-DE15-428C-9854-EFB5ED157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968" y="285135"/>
            <a:ext cx="11523406" cy="5891828"/>
          </a:xfrm>
        </p:spPr>
        <p:txBody>
          <a:bodyPr>
            <a:normAutofit/>
          </a:bodyPr>
          <a:lstStyle/>
          <a:p>
            <a:r>
              <a:rPr lang="ru-RU" sz="3200" dirty="0"/>
              <a:t>Сегодня мы всё чаще сталкиваемся с нецензурной речью, но не отдаём отчёта, как всё серьёзно и страшно. А проблема приобретает размеры глобальной – «матом» разговаривают дошкольники, школьники, молодые люди, взрослые мужчины и женщины. Он звучит везде: в семье, на улице, в  школе, в транспорте, с экранов телевизоров, в компьютерной сети. Причиной уже не являются раздражение или гнев. «Гнилые» слова стали частью обыденной речи и употребляются не только в общении взрослых, но и в разговоре родителей с маленькими детьми.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51284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A5F24-0132-4D42-8CAC-7C6F8B3A7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96E14D6-CB00-460F-A05B-A7008278B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48" y="511277"/>
            <a:ext cx="11779046" cy="5665686"/>
          </a:xfrm>
        </p:spPr>
        <p:txBody>
          <a:bodyPr/>
          <a:lstStyle/>
          <a:p>
            <a:r>
              <a:rPr lang="ru-RU" sz="3600" dirty="0"/>
              <a:t> По данным ученых-лингвистов, матом в своей повседневной жизни постоянно пользуется от половины до двух третьей граждан России. Русскоязычные переселенцы переносят с собой сквернословие в различные страны. </a:t>
            </a:r>
          </a:p>
          <a:p>
            <a:r>
              <a:rPr lang="ru-RU" sz="3600" dirty="0"/>
              <a:t>Оказалось, что совсем немногие видят проблему в употреблении нецензурной брани. Язык всегда отражает состояние общества. И если в нем присутствует мат, это сказывается, прежде всего, на молодежи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4254095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>
            <a:extLst>
              <a:ext uri="{FF2B5EF4-FFF2-40B4-BE49-F238E27FC236}">
                <a16:creationId xmlns:a16="http://schemas.microsoft.com/office/drawing/2014/main" xmlns="" id="{3AD085D2-2B9D-4AF8-88E9-312E9F220B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Что такое </a:t>
            </a:r>
            <a:r>
              <a:rPr lang="ru-RU" altLang="ru-RU" b="1" u="sng"/>
              <a:t>сквернословие</a:t>
            </a:r>
            <a:r>
              <a:rPr lang="ru-RU" altLang="ru-RU"/>
              <a:t>?</a:t>
            </a:r>
          </a:p>
        </p:txBody>
      </p:sp>
      <p:sp>
        <p:nvSpPr>
          <p:cNvPr id="550915" name="Rectangle 3">
            <a:extLst>
              <a:ext uri="{FF2B5EF4-FFF2-40B4-BE49-F238E27FC236}">
                <a16:creationId xmlns:a16="http://schemas.microsoft.com/office/drawing/2014/main" xmlns="" id="{B85DCF49-BC74-47B7-BC12-7195F87457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81781" y="1557339"/>
            <a:ext cx="11425083" cy="475138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4400" u="sng" dirty="0">
                <a:solidFill>
                  <a:schemeClr val="tx2"/>
                </a:solidFill>
              </a:rPr>
              <a:t>Сквернословие - </a:t>
            </a:r>
            <a:r>
              <a:rPr lang="ru-RU" altLang="ru-RU" sz="4400" dirty="0">
                <a:solidFill>
                  <a:schemeClr val="tx2"/>
                </a:solidFill>
              </a:rPr>
              <a:t>это речь, наполненная неприличными выражениями, непристойными словами, бранью. У этого явления много определений: нецензурная брань, непечатные выражения, матерщина, нецензурная лексика, лексика `телесного низа` и др. Но издревле матерщина в русском народе именуется сквернословием, от слова `скверна`.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0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0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50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50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0914" grpId="0"/>
      <p:bldP spid="5509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0E5E1BA2-8D77-4714-86D0-593749896D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8229600" cy="7620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altLang="ru-RU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68D60E0A-FE8A-4E3A-A1D8-2B261E9FB6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3457" y="685800"/>
            <a:ext cx="11385755" cy="554355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b="1" dirty="0"/>
              <a:t>Скверна – мерзость, гадость, пакость, все гнусное, противное, отвратительное, непотребное, что мерзит плотски и духовно; нечистота, грязь и гниль, тление, мертвечина, извержение, смрад, вонь; непотребство, разврат, нравственное растление; все богопротивное.      </a:t>
            </a:r>
            <a:endParaRPr lang="ru-RU" altLang="ru-RU" sz="4000" dirty="0"/>
          </a:p>
          <a:p>
            <a:pPr marL="0" indent="0" eaLnBrk="1" hangingPunct="1">
              <a:buNone/>
            </a:pPr>
            <a:r>
              <a:rPr lang="ru-RU" altLang="ru-RU" sz="4000" dirty="0"/>
              <a:t>                                                                                           </a:t>
            </a:r>
            <a:r>
              <a:rPr lang="ru-RU" altLang="ru-RU" sz="4000" i="1" dirty="0" err="1"/>
              <a:t>В.Даль</a:t>
            </a:r>
            <a:endParaRPr lang="ru-RU" altLang="ru-RU" sz="40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95</TotalTime>
  <Words>1648</Words>
  <Application>Microsoft Office PowerPoint</Application>
  <PresentationFormat>Произвольный</PresentationFormat>
  <Paragraphs>127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1" baseType="lpstr">
      <vt:lpstr>Глубина</vt:lpstr>
      <vt:lpstr>Фотография Photo Editor</vt:lpstr>
      <vt:lpstr>Диаграмма</vt:lpstr>
      <vt:lpstr>Сквернословие</vt:lpstr>
      <vt:lpstr>                                  Проект                            Сквернословие</vt:lpstr>
      <vt:lpstr>Цель проекта</vt:lpstr>
      <vt:lpstr>Задачи проекта:</vt:lpstr>
      <vt:lpstr>Слайд 5</vt:lpstr>
      <vt:lpstr>Слайд 6</vt:lpstr>
      <vt:lpstr>Слайд 7</vt:lpstr>
      <vt:lpstr>Что такое сквернословие?</vt:lpstr>
      <vt:lpstr>Слайд 9</vt:lpstr>
      <vt:lpstr>Немного истории</vt:lpstr>
      <vt:lpstr>Слайд 11</vt:lpstr>
      <vt:lpstr>Слайд 12</vt:lpstr>
      <vt:lpstr>Слайд 13</vt:lpstr>
      <vt:lpstr>Слайд 14</vt:lpstr>
      <vt:lpstr>Слайд 15</vt:lpstr>
      <vt:lpstr>Разрушение молекулы ДНК человека под воздействием отрицательной энергии слова</vt:lpstr>
      <vt:lpstr>Генетики утверждают: </vt:lpstr>
      <vt:lpstr>Слайд 18</vt:lpstr>
      <vt:lpstr>Слайд 19</vt:lpstr>
      <vt:lpstr>Мат опасен для здоровья</vt:lpstr>
      <vt:lpstr>Группа учёных под руководством И.Б.Белявского занималась 17 лет проблемой  сквернословия и доказали:</vt:lpstr>
      <vt:lpstr>  В подростковом  возрасте проблема нецензурной лексики становится особенно острой, ведь в глазах подростка сквернословие это проявление независимости, способности не подчиниться запретам, то есть символ взрослости. </vt:lpstr>
      <vt:lpstr>Как  ты думаешь, почему люди в своей речи употребляют бранные слова, ругательства?</vt:lpstr>
      <vt:lpstr>Используешь ли ты в своей речи бранные слова (мат, ругательства)?</vt:lpstr>
      <vt:lpstr>Как часто ты произносишь эти слова?</vt:lpstr>
      <vt:lpstr>Как ты думаешь, плохо это или нет?</vt:lpstr>
      <vt:lpstr>От кого ты чаще всего слышишь подобные слова?</vt:lpstr>
      <vt:lpstr>Психологи утверждают, что нецензурные слова используют люди:</vt:lpstr>
      <vt:lpstr>На самом деле сквернословие отражает скудость лексического запаса говорящего, неумение ориентироваться в ситуации наивысшего эмоционального подъема (радости или гнева).</vt:lpstr>
      <vt:lpstr>                      ВЫВОДЫ:</vt:lpstr>
      <vt:lpstr>Слайд 31</vt:lpstr>
      <vt:lpstr>В Библии сказано:</vt:lpstr>
      <vt:lpstr>Слайд 33</vt:lpstr>
      <vt:lpstr>Мысли святых отцов </vt:lpstr>
      <vt:lpstr>У того, кто сквернословит, есть два пути:</vt:lpstr>
      <vt:lpstr>Отказавшись от злоречия, вы обретёте: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Georgiy</cp:lastModifiedBy>
  <cp:revision>28</cp:revision>
  <dcterms:created xsi:type="dcterms:W3CDTF">2022-11-28T15:08:23Z</dcterms:created>
  <dcterms:modified xsi:type="dcterms:W3CDTF">2022-11-28T17:22:55Z</dcterms:modified>
</cp:coreProperties>
</file>