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8"/>
  </p:notesMasterIdLst>
  <p:sldIdLst>
    <p:sldId id="256" r:id="rId2"/>
    <p:sldId id="277" r:id="rId3"/>
    <p:sldId id="259" r:id="rId4"/>
    <p:sldId id="260" r:id="rId5"/>
    <p:sldId id="261" r:id="rId6"/>
    <p:sldId id="274" r:id="rId7"/>
    <p:sldId id="275" r:id="rId8"/>
    <p:sldId id="276" r:id="rId9"/>
    <p:sldId id="267" r:id="rId10"/>
    <p:sldId id="268" r:id="rId11"/>
    <p:sldId id="269" r:id="rId12"/>
    <p:sldId id="270" r:id="rId13"/>
    <p:sldId id="263" r:id="rId14"/>
    <p:sldId id="264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936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F0E1131-5733-411A-A5D1-D4386FD54B41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E847496-5A6D-4392-94AE-7B13614BD9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967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807253-4A68-4250-9095-9B79C92DCF00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86BAB9-06ED-4DC0-98D9-7E1B1567F3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30EA41-96B0-4445-86F8-C52651FBBA81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E033C0-599D-4C6B-86D7-BDF066D711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542B20-DDAF-4C93-B316-A5689C114499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586C44-0568-4297-97F3-A7E40930B8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418740-FD40-4D24-BEF0-A2B072BE8C05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584B2F-BD3A-4A5D-B266-D90B4E24A1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0679E2-960F-4223-B59D-E72A72D0D0B7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075551-7D73-46E8-8963-4D99A45861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F971F9-23AF-45F2-AB48-6B0AD94B0025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F09A5C-18DD-4382-BAEB-EC51B824DC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F166E2-6EC8-4BB1-8008-D21DDD41AB04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A0BD66-E7CC-4F5E-A74D-5553F3D965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5880CD-06B3-4860-8B2B-65AEA2E027D3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CD77DF-0CDB-46AE-8782-85E1F91293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549E03-C3CB-413B-A26C-49E85A2CDEF0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66B63D-DD9D-46A7-85D2-844DA9F102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EE2247-1DA6-4885-804B-E5C291288F4F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DE488A-E727-4367-A1A0-4B6C9A9988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368157-8347-49D5-ADA3-097375615794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2EED0A-0639-4047-8B3B-E9E04C055E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E39C8B-4C83-4C7F-8BCF-920E543CEE41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1AB54658-F39E-44AF-97B5-C13ED7753F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10" Type="http://schemas.openxmlformats.org/officeDocument/2006/relationships/image" Target="../media/image10.gi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924913"/>
            <a:ext cx="7772400" cy="1470025"/>
          </a:xfrm>
        </p:spPr>
        <p:txBody>
          <a:bodyPr/>
          <a:lstStyle/>
          <a:p>
            <a:pPr algn="ctr"/>
            <a:r>
              <a:rPr lang="ru-RU" altLang="ru-RU" sz="6000" dirty="0" smtClean="0">
                <a:solidFill>
                  <a:schemeClr val="bg1"/>
                </a:solidFill>
              </a:rPr>
              <a:t>СРАВНЕНИЕ МНОГОЗНАЧНЫХ ЧИСЕЛ</a:t>
            </a:r>
          </a:p>
        </p:txBody>
      </p:sp>
      <p:pic>
        <p:nvPicPr>
          <p:cNvPr id="2052" name="Picture 2" descr="H:\Documents and Settings\Aida\Рабочий стол\НОвая ГРАФИКА сборник\КАРТИНКИ СБОРНИК_ школьные\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184" y="4600987"/>
            <a:ext cx="642937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 descr="H:\Documents and Settings\Aida\Рабочий стол\НОвая ГРАФИКА сборник\КАРТИНКИ СБОРНИК_ школьные\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581" y="4581937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4" descr="H:\Documents and Settings\Aida\Рабочий стол\НОвая ГРАФИКА сборник\КАРТИНКИ СБОРНИК_ школьные\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83" y="4581937"/>
            <a:ext cx="7524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5" descr="H:\Documents and Settings\Aida\Рабочий стол\НОвая ГРАФИКА сборник\КАРТИНКИ СБОРНИК_ школьные\4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249" y="4581937"/>
            <a:ext cx="681038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6" descr="H:\Documents and Settings\Aida\Рабочий стол\НОвая ГРАФИКА сборник\КАРТИНКИ СБОРНИК_ школьные\6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1" y="4581937"/>
            <a:ext cx="82391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7" descr="H:\Documents and Settings\Aida\Рабочий стол\НОвая ГРАФИКА сборник\КАРТИНКИ СБОРНИК_ школьные\7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184" y="4552643"/>
            <a:ext cx="681037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8" descr="H:\Documents and Settings\Aida\Рабочий стол\НОвая ГРАФИКА сборник\КАРТИНКИ СБОРНИК_ школьные\8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481206"/>
            <a:ext cx="82391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9" descr="H:\Documents and Settings\Aida\Рабочий стол\НОвая ГРАФИКА сборник\КАРТИНКИ СБОРНИК_ школьные\9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46" y="4552643"/>
            <a:ext cx="681038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0" descr="H:\Documents and Settings\Aida\Рабочий стол\НОвая ГРАФИКА сборник\КАРТИНКИ СБОРНИК_ школьные\0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079" y="4548600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Прямоугольник 76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AutoShape 2" descr="https://img2.freepng.ru/20190802/rlz/kisspng-drawing-cartoon-child-5d4402bf991724.00639959156473823962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Фигура, имеющая форму буквы L 2"/>
          <p:cNvSpPr/>
          <p:nvPr/>
        </p:nvSpPr>
        <p:spPr>
          <a:xfrm rot="13108712">
            <a:off x="4173258" y="4585792"/>
            <a:ext cx="728470" cy="673327"/>
          </a:xfrm>
          <a:prstGeom prst="corner">
            <a:avLst>
              <a:gd name="adj1" fmla="val 50000"/>
              <a:gd name="adj2" fmla="val 559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Правила сравнения многозначных чисел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125" indent="80963" algn="ctr">
              <a:buNone/>
            </a:pPr>
            <a:r>
              <a:rPr lang="ru-RU" sz="2800" dirty="0" smtClean="0"/>
              <a:t>63 287 или 47 787</a:t>
            </a:r>
          </a:p>
          <a:p>
            <a:pPr marL="174625" indent="80963">
              <a:buNone/>
            </a:pPr>
            <a:r>
              <a:rPr lang="ru-RU" sz="2800" dirty="0" smtClean="0"/>
              <a:t>Числа с одинаковым количеством цифр (разрядов) сравнивают …, </a:t>
            </a:r>
          </a:p>
          <a:p>
            <a:pPr marL="174625" indent="80963">
              <a:buNone/>
            </a:pPr>
            <a:r>
              <a:rPr lang="ru-RU" sz="2800" dirty="0" smtClean="0"/>
              <a:t>начиная со … </a:t>
            </a:r>
          </a:p>
          <a:p>
            <a:pPr marL="174625" indent="80963">
              <a:buNone/>
            </a:pPr>
            <a:endParaRPr lang="ru-RU" sz="2800" dirty="0" smtClean="0"/>
          </a:p>
          <a:p>
            <a:pPr marL="174625" indent="80963" algn="ctr">
              <a:buNone/>
            </a:pPr>
            <a:r>
              <a:rPr lang="ru-RU" sz="2800" dirty="0" smtClean="0"/>
              <a:t>СРАВНИ:</a:t>
            </a:r>
            <a:endParaRPr lang="ru-RU" sz="2800" dirty="0"/>
          </a:p>
          <a:p>
            <a:pPr marL="174625" indent="80963" algn="ctr">
              <a:buNone/>
            </a:pPr>
            <a:r>
              <a:rPr lang="ru-RU" sz="2800" dirty="0" smtClean="0"/>
              <a:t>89 898 989  </a:t>
            </a:r>
            <a:r>
              <a:rPr lang="en-US" sz="2800" dirty="0" smtClean="0">
                <a:solidFill>
                  <a:srgbClr val="FF0000"/>
                </a:solidFill>
              </a:rPr>
              <a:t>&lt;</a:t>
            </a:r>
            <a:r>
              <a:rPr lang="ru-RU" sz="2800" dirty="0" smtClean="0"/>
              <a:t>  98 989 898</a:t>
            </a:r>
          </a:p>
          <a:p>
            <a:pPr marL="174625" indent="80963">
              <a:buNone/>
            </a:pPr>
            <a:endParaRPr lang="ru-RU" sz="28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501090" y="6357958"/>
            <a:ext cx="357190" cy="2857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556792"/>
            <a:ext cx="235745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</a:rPr>
              <a:t>п</a:t>
            </a:r>
            <a:r>
              <a:rPr lang="ru-RU" sz="2400" b="1" i="1" dirty="0" smtClean="0">
                <a:solidFill>
                  <a:schemeClr val="tx1"/>
                </a:solidFill>
              </a:rPr>
              <a:t>оразрядно</a:t>
            </a:r>
            <a:r>
              <a:rPr lang="ru-RU" sz="2400" dirty="0" smtClean="0">
                <a:solidFill>
                  <a:schemeClr val="tx1"/>
                </a:solidFill>
              </a:rPr>
              <a:t>,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2410" y="2056858"/>
            <a:ext cx="3071834" cy="571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с</a:t>
            </a:r>
            <a:r>
              <a:rPr lang="ru-RU" sz="2400" dirty="0" smtClean="0">
                <a:solidFill>
                  <a:schemeClr val="tx1"/>
                </a:solidFill>
              </a:rPr>
              <a:t>таршего разряда.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90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980728"/>
            <a:ext cx="7543800" cy="3886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ctr">
              <a:buAutoNum type="arabicPlain" startAt="4444"/>
            </a:pPr>
            <a:r>
              <a:rPr lang="ru-RU" sz="3600" dirty="0" smtClean="0">
                <a:solidFill>
                  <a:srgbClr val="FF0000"/>
                </a:solidFill>
              </a:rPr>
              <a:t>    </a:t>
            </a:r>
            <a:r>
              <a:rPr lang="ru-RU" sz="3600" dirty="0" smtClean="0">
                <a:solidFill>
                  <a:srgbClr val="FF0000"/>
                </a:solidFill>
              </a:rPr>
              <a:t>    </a:t>
            </a:r>
            <a:r>
              <a:rPr lang="ru-RU" sz="3600" dirty="0" smtClean="0">
                <a:solidFill>
                  <a:srgbClr val="FF0000"/>
                </a:solidFill>
              </a:rPr>
              <a:t>444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1234       1235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98765       87654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12456        12467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987987       </a:t>
            </a:r>
            <a:r>
              <a:rPr lang="ru-RU" sz="3600" dirty="0" smtClean="0">
                <a:solidFill>
                  <a:srgbClr val="FF0000"/>
                </a:solidFill>
              </a:rPr>
              <a:t>789789</a:t>
            </a:r>
            <a:endParaRPr lang="ru-RU" sz="3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2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ctr">
              <a:buFont typeface="Arial" charset="0"/>
              <a:buAutoNum type="arabicPlain" startAt="4444"/>
            </a:pPr>
            <a:r>
              <a:rPr lang="ru-RU" sz="3200" dirty="0" smtClean="0">
                <a:solidFill>
                  <a:srgbClr val="FF0000"/>
                </a:solidFill>
              </a:rPr>
              <a:t>    </a:t>
            </a:r>
            <a:r>
              <a:rPr lang="en-US" sz="3200" dirty="0" smtClean="0">
                <a:solidFill>
                  <a:srgbClr val="FF0000"/>
                </a:solidFill>
              </a:rPr>
              <a:t>&gt;</a:t>
            </a:r>
            <a:r>
              <a:rPr lang="ru-RU" sz="3200" dirty="0" smtClean="0">
                <a:solidFill>
                  <a:srgbClr val="FF0000"/>
                </a:solidFill>
              </a:rPr>
              <a:t>    444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1234   </a:t>
            </a:r>
            <a:r>
              <a:rPr lang="en-US" sz="3200" dirty="0" smtClean="0">
                <a:solidFill>
                  <a:srgbClr val="FF0000"/>
                </a:solidFill>
              </a:rPr>
              <a:t>&lt;</a:t>
            </a:r>
            <a:r>
              <a:rPr lang="ru-RU" sz="3200" dirty="0" smtClean="0">
                <a:solidFill>
                  <a:srgbClr val="FF0000"/>
                </a:solidFill>
              </a:rPr>
              <a:t> 1235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98765   </a:t>
            </a:r>
            <a:r>
              <a:rPr lang="en-US" sz="3200" dirty="0" smtClean="0">
                <a:solidFill>
                  <a:srgbClr val="FF0000"/>
                </a:solidFill>
              </a:rPr>
              <a:t>&gt;</a:t>
            </a:r>
            <a:r>
              <a:rPr lang="ru-RU" sz="3200" dirty="0" smtClean="0">
                <a:solidFill>
                  <a:srgbClr val="FF0000"/>
                </a:solidFill>
              </a:rPr>
              <a:t>    87654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12456     </a:t>
            </a:r>
            <a:r>
              <a:rPr lang="en-US" sz="3200" dirty="0" smtClean="0">
                <a:solidFill>
                  <a:srgbClr val="FF0000"/>
                </a:solidFill>
              </a:rPr>
              <a:t>&lt;</a:t>
            </a:r>
            <a:r>
              <a:rPr lang="ru-RU" sz="3200" dirty="0" smtClean="0">
                <a:solidFill>
                  <a:srgbClr val="FF0000"/>
                </a:solidFill>
              </a:rPr>
              <a:t>   12467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987987    </a:t>
            </a:r>
            <a:r>
              <a:rPr lang="en-US" sz="3200" dirty="0" smtClean="0">
                <a:solidFill>
                  <a:srgbClr val="FF0000"/>
                </a:solidFill>
              </a:rPr>
              <a:t>&gt;</a:t>
            </a:r>
            <a:r>
              <a:rPr lang="ru-RU" sz="3200" dirty="0" smtClean="0">
                <a:solidFill>
                  <a:srgbClr val="FF0000"/>
                </a:solidFill>
              </a:rPr>
              <a:t>   789789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418740-FD40-4D24-BEF0-A2B072BE8C05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584B2F-BD3A-4A5D-B266-D90B4E24A1F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0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412" y="548680"/>
            <a:ext cx="7787208" cy="122899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/>
              <a:t>Жук скарабей бежал до листика 2 секунды. А когда взял листик добежал до норки за 5 секунд. Сколько метров пробежал жук, если его скорость 3 м\с? 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613" b="93548" l="20690" r="762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13" t="12242" r="26542" b="6689"/>
          <a:stretch/>
        </p:blipFill>
        <p:spPr>
          <a:xfrm>
            <a:off x="6957741" y="4371034"/>
            <a:ext cx="2429318" cy="2671600"/>
          </a:xfrm>
        </p:spPr>
      </p:pic>
      <p:grpSp>
        <p:nvGrpSpPr>
          <p:cNvPr id="45" name="Группа 44"/>
          <p:cNvGrpSpPr/>
          <p:nvPr/>
        </p:nvGrpSpPr>
        <p:grpSpPr>
          <a:xfrm>
            <a:off x="539552" y="3789040"/>
            <a:ext cx="7632848" cy="324036"/>
            <a:chOff x="539552" y="3789040"/>
            <a:chExt cx="7632848" cy="324036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539552" y="3951143"/>
              <a:ext cx="7632848" cy="1791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539552" y="3789040"/>
              <a:ext cx="0" cy="28803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8172400" y="3825044"/>
              <a:ext cx="0" cy="28803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8" name="Прямая со стрелкой 27"/>
          <p:cNvCxnSpPr/>
          <p:nvPr/>
        </p:nvCxnSpPr>
        <p:spPr>
          <a:xfrm>
            <a:off x="539552" y="3356992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067944" y="3356992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8" name="Группа 37"/>
          <p:cNvGrpSpPr/>
          <p:nvPr/>
        </p:nvGrpSpPr>
        <p:grpSpPr>
          <a:xfrm>
            <a:off x="3635896" y="2564904"/>
            <a:ext cx="504056" cy="1224136"/>
            <a:chOff x="3635896" y="2564904"/>
            <a:chExt cx="504056" cy="1224136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3635896" y="2564904"/>
              <a:ext cx="0" cy="122413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635896" y="2564904"/>
              <a:ext cx="504056" cy="28803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3635896" y="2852936"/>
              <a:ext cx="504056" cy="21602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1" name="TextBox 50"/>
          <p:cNvSpPr txBox="1"/>
          <p:nvPr/>
        </p:nvSpPr>
        <p:spPr>
          <a:xfrm>
            <a:off x="431540" y="269933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 = 2</a:t>
            </a:r>
            <a:r>
              <a:rPr lang="ru-RU" sz="2800" dirty="0" smtClean="0"/>
              <a:t> с</a:t>
            </a:r>
            <a:r>
              <a:rPr lang="en-US" sz="2800" dirty="0" smtClean="0"/>
              <a:t>  V =</a:t>
            </a:r>
            <a:r>
              <a:rPr lang="ru-RU" sz="2800" dirty="0" smtClean="0"/>
              <a:t> 3 м\с</a:t>
            </a:r>
            <a:r>
              <a:rPr lang="en-US" sz="2800" dirty="0" smtClean="0"/>
              <a:t> </a:t>
            </a:r>
            <a:endParaRPr lang="ru-RU" sz="2800" dirty="0"/>
          </a:p>
        </p:txBody>
      </p:sp>
      <p:sp>
        <p:nvSpPr>
          <p:cNvPr id="53" name="TextBox 52"/>
          <p:cNvSpPr txBox="1"/>
          <p:nvPr/>
        </p:nvSpPr>
        <p:spPr>
          <a:xfrm>
            <a:off x="4355976" y="2653752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 = </a:t>
            </a:r>
            <a:r>
              <a:rPr lang="ru-RU" sz="2800" dirty="0"/>
              <a:t>5</a:t>
            </a:r>
            <a:r>
              <a:rPr lang="ru-RU" sz="2800" dirty="0" smtClean="0"/>
              <a:t> с</a:t>
            </a:r>
            <a:r>
              <a:rPr lang="en-US" sz="2800" dirty="0" smtClean="0"/>
              <a:t>  V =</a:t>
            </a:r>
            <a:r>
              <a:rPr lang="ru-RU" sz="2800" dirty="0" smtClean="0"/>
              <a:t> 3 м\с</a:t>
            </a:r>
            <a:r>
              <a:rPr lang="en-US" sz="2800" dirty="0" smtClean="0"/>
              <a:t> </a:t>
            </a:r>
            <a:endParaRPr lang="ru-RU" sz="2800" dirty="0"/>
          </a:p>
        </p:txBody>
      </p:sp>
      <p:sp>
        <p:nvSpPr>
          <p:cNvPr id="24" name="Полилиния 23"/>
          <p:cNvSpPr/>
          <p:nvPr/>
        </p:nvSpPr>
        <p:spPr>
          <a:xfrm>
            <a:off x="539552" y="3969062"/>
            <a:ext cx="7632848" cy="1242052"/>
          </a:xfrm>
          <a:custGeom>
            <a:avLst/>
            <a:gdLst>
              <a:gd name="connsiteX0" fmla="*/ 0 w 3231124"/>
              <a:gd name="connsiteY0" fmla="*/ 38967 h 1022769"/>
              <a:gd name="connsiteX1" fmla="*/ 1662546 w 3231124"/>
              <a:gd name="connsiteY1" fmla="*/ 1022640 h 1022769"/>
              <a:gd name="connsiteX2" fmla="*/ 3075709 w 3231124"/>
              <a:gd name="connsiteY2" fmla="*/ 108240 h 1022769"/>
              <a:gd name="connsiteX3" fmla="*/ 3131128 w 3231124"/>
              <a:gd name="connsiteY3" fmla="*/ 52822 h 102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1124" h="1022769">
                <a:moveTo>
                  <a:pt x="0" y="38967"/>
                </a:moveTo>
                <a:cubicBezTo>
                  <a:pt x="574964" y="525031"/>
                  <a:pt x="1149928" y="1011095"/>
                  <a:pt x="1662546" y="1022640"/>
                </a:cubicBezTo>
                <a:cubicBezTo>
                  <a:pt x="2175164" y="1034185"/>
                  <a:pt x="2830945" y="269876"/>
                  <a:pt x="3075709" y="108240"/>
                </a:cubicBezTo>
                <a:cubicBezTo>
                  <a:pt x="3320473" y="-53396"/>
                  <a:pt x="3225800" y="-287"/>
                  <a:pt x="3131128" y="5282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635896" y="5445224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 -</a:t>
            </a:r>
            <a:r>
              <a:rPr lang="ru-RU" sz="2800" dirty="0" smtClean="0"/>
              <a:t>? м</a:t>
            </a:r>
            <a:endParaRPr lang="ru-RU" sz="2800" dirty="0"/>
          </a:p>
        </p:txBody>
      </p:sp>
      <p:sp>
        <p:nvSpPr>
          <p:cNvPr id="3" name="AutoShape 2" descr="https://img2.freepng.ru/20190802/rlz/kisspng-drawing-cartoon-child-5d4402bf991724.00639959156473823962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13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3" grpId="0"/>
      <p:bldP spid="24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3200" dirty="0" smtClean="0"/>
              <a:t>3 · 2 = 6 (м) – бежал до листика.</a:t>
            </a:r>
          </a:p>
          <a:p>
            <a:pPr marL="514350" indent="-514350">
              <a:buAutoNum type="arabicParenR"/>
            </a:pPr>
            <a:r>
              <a:rPr lang="ru-RU" sz="3200" dirty="0" smtClean="0"/>
              <a:t>3 · 5 = 15 (м) – бежал до норки.</a:t>
            </a:r>
          </a:p>
          <a:p>
            <a:pPr marL="514350" indent="-514350">
              <a:buAutoNum type="arabicParenR"/>
            </a:pPr>
            <a:r>
              <a:rPr lang="ru-RU" sz="3200" dirty="0" smtClean="0"/>
              <a:t>6 + 15 = 21 (м) – пробежал жук.</a:t>
            </a:r>
          </a:p>
          <a:p>
            <a:pPr marL="514350" indent="-514350">
              <a:buAutoNum type="arabicParenR"/>
            </a:pPr>
            <a:endParaRPr lang="ru-RU" sz="3200" dirty="0"/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Ответ: 21 м пробежал жук скарабей.</a:t>
            </a:r>
            <a:endParaRPr lang="ru-RU" sz="32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01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Расставь порядок действий и вычисли: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2420888"/>
            <a:ext cx="7338392" cy="21511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300   </a:t>
            </a:r>
            <a:r>
              <a:rPr lang="ru-RU" b="1" dirty="0" smtClean="0"/>
              <a:t>:   (  50  •  6  )   </a:t>
            </a:r>
            <a:r>
              <a:rPr lang="ru-RU" b="1" dirty="0"/>
              <a:t>• </a:t>
            </a:r>
            <a:r>
              <a:rPr lang="ru-RU" b="1" dirty="0" smtClean="0"/>
              <a:t>  (  78   :   6  )=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584B2F-BD3A-4A5D-B266-D90B4E24A1F3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74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46144"/>
            <a:ext cx="8229600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</a:t>
            </a:r>
            <a:r>
              <a:rPr lang="ru-RU" dirty="0" smtClean="0"/>
              <a:t>       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3        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1           4             2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/>
              <a:t>300   :   (  50  •  6  )   •   (  78   :   6  ) = 13</a:t>
            </a: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              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    300                      13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1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олилиния 5"/>
          <p:cNvSpPr/>
          <p:nvPr/>
        </p:nvSpPr>
        <p:spPr>
          <a:xfrm>
            <a:off x="2466063" y="3789039"/>
            <a:ext cx="1699057" cy="310513"/>
          </a:xfrm>
          <a:custGeom>
            <a:avLst/>
            <a:gdLst>
              <a:gd name="connsiteX0" fmla="*/ 0 w 3231124"/>
              <a:gd name="connsiteY0" fmla="*/ 38967 h 1022769"/>
              <a:gd name="connsiteX1" fmla="*/ 1662546 w 3231124"/>
              <a:gd name="connsiteY1" fmla="*/ 1022640 h 1022769"/>
              <a:gd name="connsiteX2" fmla="*/ 3075709 w 3231124"/>
              <a:gd name="connsiteY2" fmla="*/ 108240 h 1022769"/>
              <a:gd name="connsiteX3" fmla="*/ 3131128 w 3231124"/>
              <a:gd name="connsiteY3" fmla="*/ 52822 h 102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1124" h="1022769">
                <a:moveTo>
                  <a:pt x="0" y="38967"/>
                </a:moveTo>
                <a:cubicBezTo>
                  <a:pt x="574964" y="525031"/>
                  <a:pt x="1149928" y="1011095"/>
                  <a:pt x="1662546" y="1022640"/>
                </a:cubicBezTo>
                <a:cubicBezTo>
                  <a:pt x="2175164" y="1034185"/>
                  <a:pt x="2830945" y="269876"/>
                  <a:pt x="3075709" y="108240"/>
                </a:cubicBezTo>
                <a:cubicBezTo>
                  <a:pt x="3320473" y="-53396"/>
                  <a:pt x="3225800" y="-287"/>
                  <a:pt x="3131128" y="5282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5076056" y="3789040"/>
            <a:ext cx="1656184" cy="310512"/>
          </a:xfrm>
          <a:custGeom>
            <a:avLst/>
            <a:gdLst>
              <a:gd name="connsiteX0" fmla="*/ 0 w 3231124"/>
              <a:gd name="connsiteY0" fmla="*/ 38967 h 1022769"/>
              <a:gd name="connsiteX1" fmla="*/ 1662546 w 3231124"/>
              <a:gd name="connsiteY1" fmla="*/ 1022640 h 1022769"/>
              <a:gd name="connsiteX2" fmla="*/ 3075709 w 3231124"/>
              <a:gd name="connsiteY2" fmla="*/ 108240 h 1022769"/>
              <a:gd name="connsiteX3" fmla="*/ 3131128 w 3231124"/>
              <a:gd name="connsiteY3" fmla="*/ 52822 h 102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1124" h="1022769">
                <a:moveTo>
                  <a:pt x="0" y="38967"/>
                </a:moveTo>
                <a:cubicBezTo>
                  <a:pt x="574964" y="525031"/>
                  <a:pt x="1149928" y="1011095"/>
                  <a:pt x="1662546" y="1022640"/>
                </a:cubicBezTo>
                <a:cubicBezTo>
                  <a:pt x="2175164" y="1034185"/>
                  <a:pt x="2830945" y="269876"/>
                  <a:pt x="3075709" y="108240"/>
                </a:cubicBezTo>
                <a:cubicBezTo>
                  <a:pt x="3320473" y="-53396"/>
                  <a:pt x="3225800" y="-287"/>
                  <a:pt x="3131128" y="5282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1790603">
            <a:off x="1283921" y="4093435"/>
            <a:ext cx="1607608" cy="236612"/>
          </a:xfrm>
          <a:custGeom>
            <a:avLst/>
            <a:gdLst>
              <a:gd name="connsiteX0" fmla="*/ 0 w 3231124"/>
              <a:gd name="connsiteY0" fmla="*/ 38967 h 1022769"/>
              <a:gd name="connsiteX1" fmla="*/ 1662546 w 3231124"/>
              <a:gd name="connsiteY1" fmla="*/ 1022640 h 1022769"/>
              <a:gd name="connsiteX2" fmla="*/ 3075709 w 3231124"/>
              <a:gd name="connsiteY2" fmla="*/ 108240 h 1022769"/>
              <a:gd name="connsiteX3" fmla="*/ 3131128 w 3231124"/>
              <a:gd name="connsiteY3" fmla="*/ 52822 h 102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1124" h="1022769">
                <a:moveTo>
                  <a:pt x="0" y="38967"/>
                </a:moveTo>
                <a:cubicBezTo>
                  <a:pt x="574964" y="525031"/>
                  <a:pt x="1149928" y="1011095"/>
                  <a:pt x="1662546" y="1022640"/>
                </a:cubicBezTo>
                <a:cubicBezTo>
                  <a:pt x="2175164" y="1034185"/>
                  <a:pt x="2830945" y="269876"/>
                  <a:pt x="3075709" y="108240"/>
                </a:cubicBezTo>
                <a:cubicBezTo>
                  <a:pt x="3320473" y="-53396"/>
                  <a:pt x="3225800" y="-287"/>
                  <a:pt x="3131128" y="5282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 rot="21335462">
            <a:off x="2479929" y="5053665"/>
            <a:ext cx="3558505" cy="546555"/>
          </a:xfrm>
          <a:custGeom>
            <a:avLst/>
            <a:gdLst>
              <a:gd name="connsiteX0" fmla="*/ 0 w 3231124"/>
              <a:gd name="connsiteY0" fmla="*/ 38967 h 1022769"/>
              <a:gd name="connsiteX1" fmla="*/ 1662546 w 3231124"/>
              <a:gd name="connsiteY1" fmla="*/ 1022640 h 1022769"/>
              <a:gd name="connsiteX2" fmla="*/ 3075709 w 3231124"/>
              <a:gd name="connsiteY2" fmla="*/ 108240 h 1022769"/>
              <a:gd name="connsiteX3" fmla="*/ 3131128 w 3231124"/>
              <a:gd name="connsiteY3" fmla="*/ 52822 h 1022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1124" h="1022769">
                <a:moveTo>
                  <a:pt x="0" y="38967"/>
                </a:moveTo>
                <a:cubicBezTo>
                  <a:pt x="574964" y="525031"/>
                  <a:pt x="1149928" y="1011095"/>
                  <a:pt x="1662546" y="1022640"/>
                </a:cubicBezTo>
                <a:cubicBezTo>
                  <a:pt x="2175164" y="1034185"/>
                  <a:pt x="2830945" y="269876"/>
                  <a:pt x="3075709" y="108240"/>
                </a:cubicBezTo>
                <a:cubicBezTo>
                  <a:pt x="3320473" y="-53396"/>
                  <a:pt x="3225800" y="-287"/>
                  <a:pt x="3131128" y="5282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75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80920" cy="62646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Цель: </a:t>
            </a:r>
            <a:r>
              <a:rPr lang="ru-RU" dirty="0"/>
              <a:t> обучение сравнивать числа, состоящие из единиц I и II классов; </a:t>
            </a:r>
            <a:endParaRPr lang="ru-RU" dirty="0" smtClean="0"/>
          </a:p>
          <a:p>
            <a:r>
              <a:rPr lang="ru-RU" b="1" dirty="0" smtClean="0"/>
              <a:t>Задачи</a:t>
            </a:r>
            <a:r>
              <a:rPr lang="ru-RU" dirty="0" smtClean="0"/>
              <a:t>: устных </a:t>
            </a:r>
            <a:r>
              <a:rPr lang="ru-RU" dirty="0"/>
              <a:t>и письменных вычислительных навыков; развитие логического мышления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b="1" dirty="0"/>
              <a:t>Планируемые результаты</a:t>
            </a:r>
            <a:r>
              <a:rPr lang="ru-RU" dirty="0"/>
              <a:t>:</a:t>
            </a:r>
          </a:p>
          <a:p>
            <a:r>
              <a:rPr lang="ru-RU" i="1" dirty="0"/>
              <a:t>Предметные:</a:t>
            </a:r>
            <a:r>
              <a:rPr lang="ru-RU" dirty="0"/>
              <a:t> </a:t>
            </a:r>
            <a:r>
              <a:rPr lang="ru-RU" i="1" dirty="0"/>
              <a:t>знать, как </a:t>
            </a:r>
            <a:r>
              <a:rPr lang="ru-RU" dirty="0"/>
              <a:t>сравнивать многозначные числа; алгоритм и способы сравнения; </a:t>
            </a:r>
            <a:r>
              <a:rPr lang="ru-RU" i="1" dirty="0"/>
              <a:t>уметь: </a:t>
            </a:r>
            <a:r>
              <a:rPr lang="ru-RU" dirty="0"/>
              <a:t>сравнивать многозначные числа; логически мыслить.</a:t>
            </a:r>
          </a:p>
          <a:p>
            <a:r>
              <a:rPr lang="ru-RU" i="1" dirty="0"/>
              <a:t>Личностные: </a:t>
            </a:r>
            <a:r>
              <a:rPr lang="ru-RU" dirty="0"/>
              <a:t>принимать и осваивать социальную роль обучающегося; проявлять мотивы к учебной деятельности, навыки сотрудничества со взрослыми и сверстниками в разных социальных ситуациях; осознавать личностный смысл учения.</a:t>
            </a:r>
          </a:p>
          <a:p>
            <a:r>
              <a:rPr lang="ru-RU" dirty="0"/>
              <a:t>Тип урока: «открытие» нового знания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50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712968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ИЕРОГЛИФЫ ДРЕВНЕГО ЕГИПТА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268760"/>
            <a:ext cx="3435105" cy="5456444"/>
          </a:xfrm>
        </p:spPr>
      </p:pic>
    </p:spTree>
    <p:extLst>
      <p:ext uri="{BB962C8B-B14F-4D97-AF65-F5344CB8AC3E}">
        <p14:creationId xmlns:p14="http://schemas.microsoft.com/office/powerpoint/2010/main" val="24215604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653136"/>
            <a:ext cx="9144000" cy="16002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ИЕРОГЛИФЫ, ОЗНАЧАЮЩИЕ ЧИСЛА.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39552" y="0"/>
            <a:ext cx="7776864" cy="5184576"/>
          </a:xfrm>
        </p:spPr>
      </p:pic>
    </p:spTree>
    <p:extLst>
      <p:ext uri="{BB962C8B-B14F-4D97-AF65-F5344CB8AC3E}">
        <p14:creationId xmlns:p14="http://schemas.microsoft.com/office/powerpoint/2010/main" val="12157032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769"/>
          <a:stretch/>
        </p:blipFill>
        <p:spPr>
          <a:xfrm>
            <a:off x="323528" y="133191"/>
            <a:ext cx="9073008" cy="1637991"/>
          </a:xfrm>
          <a:prstGeom prst="rect">
            <a:avLst/>
          </a:prstGeom>
        </p:spPr>
      </p:pic>
      <p:grpSp>
        <p:nvGrpSpPr>
          <p:cNvPr id="17" name="Группа 16"/>
          <p:cNvGrpSpPr/>
          <p:nvPr/>
        </p:nvGrpSpPr>
        <p:grpSpPr>
          <a:xfrm>
            <a:off x="2987824" y="2036608"/>
            <a:ext cx="1683299" cy="816328"/>
            <a:chOff x="2987824" y="2036608"/>
            <a:chExt cx="1683299" cy="816328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2987824" y="2060848"/>
              <a:ext cx="0" cy="7920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Полилиния 6"/>
            <p:cNvSpPr/>
            <p:nvPr/>
          </p:nvSpPr>
          <p:spPr>
            <a:xfrm>
              <a:off x="4128655" y="2036608"/>
              <a:ext cx="542468" cy="816327"/>
            </a:xfrm>
            <a:custGeom>
              <a:avLst/>
              <a:gdLst>
                <a:gd name="connsiteX0" fmla="*/ 0 w 542468"/>
                <a:gd name="connsiteY0" fmla="*/ 762010 h 816407"/>
                <a:gd name="connsiteX1" fmla="*/ 249381 w 542468"/>
                <a:gd name="connsiteY1" fmla="*/ 10 h 816407"/>
                <a:gd name="connsiteX2" fmla="*/ 526472 w 542468"/>
                <a:gd name="connsiteY2" fmla="*/ 775865 h 816407"/>
                <a:gd name="connsiteX3" fmla="*/ 484909 w 542468"/>
                <a:gd name="connsiteY3" fmla="*/ 637319 h 81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468" h="816407">
                  <a:moveTo>
                    <a:pt x="0" y="762010"/>
                  </a:moveTo>
                  <a:cubicBezTo>
                    <a:pt x="80818" y="379855"/>
                    <a:pt x="161636" y="-2299"/>
                    <a:pt x="249381" y="10"/>
                  </a:cubicBezTo>
                  <a:cubicBezTo>
                    <a:pt x="337126" y="2319"/>
                    <a:pt x="487217" y="669647"/>
                    <a:pt x="526472" y="775865"/>
                  </a:cubicBezTo>
                  <a:cubicBezTo>
                    <a:pt x="565727" y="882083"/>
                    <a:pt x="525318" y="759701"/>
                    <a:pt x="484909" y="637319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627784" y="4293096"/>
            <a:ext cx="2892748" cy="1044203"/>
            <a:chOff x="2627784" y="4293096"/>
            <a:chExt cx="2892748" cy="1044203"/>
          </a:xfrm>
        </p:grpSpPr>
        <p:sp>
          <p:nvSpPr>
            <p:cNvPr id="9" name="Полилиния 8"/>
            <p:cNvSpPr/>
            <p:nvPr/>
          </p:nvSpPr>
          <p:spPr>
            <a:xfrm>
              <a:off x="4978064" y="4316682"/>
              <a:ext cx="542468" cy="1020617"/>
            </a:xfrm>
            <a:custGeom>
              <a:avLst/>
              <a:gdLst>
                <a:gd name="connsiteX0" fmla="*/ 0 w 542468"/>
                <a:gd name="connsiteY0" fmla="*/ 762010 h 816407"/>
                <a:gd name="connsiteX1" fmla="*/ 249381 w 542468"/>
                <a:gd name="connsiteY1" fmla="*/ 10 h 816407"/>
                <a:gd name="connsiteX2" fmla="*/ 526472 w 542468"/>
                <a:gd name="connsiteY2" fmla="*/ 775865 h 816407"/>
                <a:gd name="connsiteX3" fmla="*/ 484909 w 542468"/>
                <a:gd name="connsiteY3" fmla="*/ 637319 h 81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468" h="816407">
                  <a:moveTo>
                    <a:pt x="0" y="762010"/>
                  </a:moveTo>
                  <a:cubicBezTo>
                    <a:pt x="80818" y="379855"/>
                    <a:pt x="161636" y="-2299"/>
                    <a:pt x="249381" y="10"/>
                  </a:cubicBezTo>
                  <a:cubicBezTo>
                    <a:pt x="337126" y="2319"/>
                    <a:pt x="487217" y="669647"/>
                    <a:pt x="526472" y="775865"/>
                  </a:cubicBezTo>
                  <a:cubicBezTo>
                    <a:pt x="565727" y="882083"/>
                    <a:pt x="525318" y="759701"/>
                    <a:pt x="484909" y="637319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2627784" y="4293096"/>
              <a:ext cx="497312" cy="1020617"/>
            </a:xfrm>
            <a:custGeom>
              <a:avLst/>
              <a:gdLst>
                <a:gd name="connsiteX0" fmla="*/ 334179 w 497312"/>
                <a:gd name="connsiteY0" fmla="*/ 1020617 h 1020617"/>
                <a:gd name="connsiteX1" fmla="*/ 1670 w 497312"/>
                <a:gd name="connsiteY1" fmla="*/ 147781 h 1020617"/>
                <a:gd name="connsiteX2" fmla="*/ 458870 w 497312"/>
                <a:gd name="connsiteY2" fmla="*/ 23090 h 1020617"/>
                <a:gd name="connsiteX3" fmla="*/ 445015 w 497312"/>
                <a:gd name="connsiteY3" fmla="*/ 397162 h 1020617"/>
                <a:gd name="connsiteX4" fmla="*/ 223342 w 497312"/>
                <a:gd name="connsiteY4" fmla="*/ 341744 h 1020617"/>
                <a:gd name="connsiteX5" fmla="*/ 223342 w 497312"/>
                <a:gd name="connsiteY5" fmla="*/ 314035 h 1020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7312" h="1020617">
                  <a:moveTo>
                    <a:pt x="334179" y="1020617"/>
                  </a:moveTo>
                  <a:cubicBezTo>
                    <a:pt x="157533" y="667326"/>
                    <a:pt x="-19112" y="314035"/>
                    <a:pt x="1670" y="147781"/>
                  </a:cubicBezTo>
                  <a:cubicBezTo>
                    <a:pt x="22452" y="-18473"/>
                    <a:pt x="384979" y="-18474"/>
                    <a:pt x="458870" y="23090"/>
                  </a:cubicBezTo>
                  <a:cubicBezTo>
                    <a:pt x="532761" y="64653"/>
                    <a:pt x="484270" y="344053"/>
                    <a:pt x="445015" y="397162"/>
                  </a:cubicBezTo>
                  <a:cubicBezTo>
                    <a:pt x="405760" y="450271"/>
                    <a:pt x="260287" y="355598"/>
                    <a:pt x="223342" y="341744"/>
                  </a:cubicBezTo>
                  <a:cubicBezTo>
                    <a:pt x="186396" y="327889"/>
                    <a:pt x="204869" y="320962"/>
                    <a:pt x="223342" y="314035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4261895" y="4316682"/>
              <a:ext cx="497312" cy="1020617"/>
            </a:xfrm>
            <a:custGeom>
              <a:avLst/>
              <a:gdLst>
                <a:gd name="connsiteX0" fmla="*/ 334179 w 497312"/>
                <a:gd name="connsiteY0" fmla="*/ 1020617 h 1020617"/>
                <a:gd name="connsiteX1" fmla="*/ 1670 w 497312"/>
                <a:gd name="connsiteY1" fmla="*/ 147781 h 1020617"/>
                <a:gd name="connsiteX2" fmla="*/ 458870 w 497312"/>
                <a:gd name="connsiteY2" fmla="*/ 23090 h 1020617"/>
                <a:gd name="connsiteX3" fmla="*/ 445015 w 497312"/>
                <a:gd name="connsiteY3" fmla="*/ 397162 h 1020617"/>
                <a:gd name="connsiteX4" fmla="*/ 223342 w 497312"/>
                <a:gd name="connsiteY4" fmla="*/ 341744 h 1020617"/>
                <a:gd name="connsiteX5" fmla="*/ 223342 w 497312"/>
                <a:gd name="connsiteY5" fmla="*/ 314035 h 1020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7312" h="1020617">
                  <a:moveTo>
                    <a:pt x="334179" y="1020617"/>
                  </a:moveTo>
                  <a:cubicBezTo>
                    <a:pt x="157533" y="667326"/>
                    <a:pt x="-19112" y="314035"/>
                    <a:pt x="1670" y="147781"/>
                  </a:cubicBezTo>
                  <a:cubicBezTo>
                    <a:pt x="22452" y="-18473"/>
                    <a:pt x="384979" y="-18474"/>
                    <a:pt x="458870" y="23090"/>
                  </a:cubicBezTo>
                  <a:cubicBezTo>
                    <a:pt x="532761" y="64653"/>
                    <a:pt x="484270" y="344053"/>
                    <a:pt x="445015" y="397162"/>
                  </a:cubicBezTo>
                  <a:cubicBezTo>
                    <a:pt x="405760" y="450271"/>
                    <a:pt x="260287" y="355598"/>
                    <a:pt x="223342" y="341744"/>
                  </a:cubicBezTo>
                  <a:cubicBezTo>
                    <a:pt x="186396" y="327889"/>
                    <a:pt x="204869" y="320962"/>
                    <a:pt x="223342" y="314035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195736" y="3140968"/>
            <a:ext cx="2780187" cy="968727"/>
            <a:chOff x="2195736" y="3140968"/>
            <a:chExt cx="2780187" cy="968727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2987824" y="3140968"/>
              <a:ext cx="0" cy="7920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Полилиния 9"/>
            <p:cNvSpPr/>
            <p:nvPr/>
          </p:nvSpPr>
          <p:spPr>
            <a:xfrm>
              <a:off x="2195736" y="3157735"/>
              <a:ext cx="542468" cy="816327"/>
            </a:xfrm>
            <a:custGeom>
              <a:avLst/>
              <a:gdLst>
                <a:gd name="connsiteX0" fmla="*/ 0 w 542468"/>
                <a:gd name="connsiteY0" fmla="*/ 762010 h 816407"/>
                <a:gd name="connsiteX1" fmla="*/ 249381 w 542468"/>
                <a:gd name="connsiteY1" fmla="*/ 10 h 816407"/>
                <a:gd name="connsiteX2" fmla="*/ 526472 w 542468"/>
                <a:gd name="connsiteY2" fmla="*/ 775865 h 816407"/>
                <a:gd name="connsiteX3" fmla="*/ 484909 w 542468"/>
                <a:gd name="connsiteY3" fmla="*/ 637319 h 81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468" h="816407">
                  <a:moveTo>
                    <a:pt x="0" y="762010"/>
                  </a:moveTo>
                  <a:cubicBezTo>
                    <a:pt x="80818" y="379855"/>
                    <a:pt x="161636" y="-2299"/>
                    <a:pt x="249381" y="10"/>
                  </a:cubicBezTo>
                  <a:cubicBezTo>
                    <a:pt x="337126" y="2319"/>
                    <a:pt x="487217" y="669647"/>
                    <a:pt x="526472" y="775865"/>
                  </a:cubicBezTo>
                  <a:cubicBezTo>
                    <a:pt x="565727" y="882083"/>
                    <a:pt x="525318" y="759701"/>
                    <a:pt x="484909" y="637319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4433455" y="3293368"/>
              <a:ext cx="542468" cy="816327"/>
            </a:xfrm>
            <a:custGeom>
              <a:avLst/>
              <a:gdLst>
                <a:gd name="connsiteX0" fmla="*/ 0 w 542468"/>
                <a:gd name="connsiteY0" fmla="*/ 762010 h 816407"/>
                <a:gd name="connsiteX1" fmla="*/ 249381 w 542468"/>
                <a:gd name="connsiteY1" fmla="*/ 10 h 816407"/>
                <a:gd name="connsiteX2" fmla="*/ 526472 w 542468"/>
                <a:gd name="connsiteY2" fmla="*/ 775865 h 816407"/>
                <a:gd name="connsiteX3" fmla="*/ 484909 w 542468"/>
                <a:gd name="connsiteY3" fmla="*/ 637319 h 81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468" h="816407">
                  <a:moveTo>
                    <a:pt x="0" y="762010"/>
                  </a:moveTo>
                  <a:cubicBezTo>
                    <a:pt x="80818" y="379855"/>
                    <a:pt x="161636" y="-2299"/>
                    <a:pt x="249381" y="10"/>
                  </a:cubicBezTo>
                  <a:cubicBezTo>
                    <a:pt x="337126" y="2319"/>
                    <a:pt x="487217" y="669647"/>
                    <a:pt x="526472" y="775865"/>
                  </a:cubicBezTo>
                  <a:cubicBezTo>
                    <a:pt x="565727" y="882083"/>
                    <a:pt x="525318" y="759701"/>
                    <a:pt x="484909" y="637319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175121" y="1856727"/>
            <a:ext cx="87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0000"/>
                </a:solidFill>
              </a:rPr>
              <a:t>&lt;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27521" y="4136970"/>
            <a:ext cx="87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0000"/>
                </a:solidFill>
              </a:rPr>
              <a:t>&lt;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10358" y="2919207"/>
            <a:ext cx="87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0000"/>
                </a:solidFill>
              </a:rPr>
              <a:t>&gt;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79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АРАБСКИЕ ЦИФРЫ.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32656"/>
            <a:ext cx="7550224" cy="258316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5400" dirty="0" smtClean="0"/>
              <a:t>0  1   2   3  4  5  6  7  8  9  </a:t>
            </a:r>
            <a:endParaRPr lang="ru-RU" sz="5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418740-FD40-4D24-BEF0-A2B072BE8C05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584B2F-BD3A-4A5D-B266-D90B4E24A1F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24744"/>
            <a:ext cx="7543800" cy="38862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endParaRPr lang="ru-RU" sz="5400" dirty="0" smtClean="0"/>
          </a:p>
          <a:p>
            <a:r>
              <a:rPr lang="ru-RU" sz="5400" dirty="0" smtClean="0"/>
              <a:t>Однозначные</a:t>
            </a:r>
            <a:endParaRPr lang="ru-RU" sz="5400" dirty="0" smtClean="0"/>
          </a:p>
          <a:p>
            <a:r>
              <a:rPr lang="ru-RU" sz="5400" dirty="0" smtClean="0"/>
              <a:t>Двузначные</a:t>
            </a:r>
            <a:endParaRPr lang="ru-RU" sz="5400" dirty="0" smtClean="0"/>
          </a:p>
          <a:p>
            <a:r>
              <a:rPr lang="ru-RU" sz="5400" dirty="0" smtClean="0"/>
              <a:t>Трехзначные</a:t>
            </a:r>
          </a:p>
          <a:p>
            <a:r>
              <a:rPr lang="ru-RU" sz="5400" dirty="0" smtClean="0"/>
              <a:t>Многозначные </a:t>
            </a:r>
          </a:p>
          <a:p>
            <a:endParaRPr lang="ru-RU" sz="5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418740-FD40-4D24-BEF0-A2B072BE8C05}" type="datetime1">
              <a:rPr lang="ru-RU" smtClean="0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584B2F-BD3A-4A5D-B266-D90B4E24A1F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41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мы можем делать с числами?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400" dirty="0" smtClean="0"/>
              <a:t>Складывать</a:t>
            </a:r>
          </a:p>
          <a:p>
            <a:r>
              <a:rPr lang="ru-RU" sz="4400" dirty="0" smtClean="0"/>
              <a:t>Вычитать</a:t>
            </a:r>
          </a:p>
          <a:p>
            <a:r>
              <a:rPr lang="ru-RU" sz="4400" dirty="0" smtClean="0"/>
              <a:t>Умножать </a:t>
            </a:r>
          </a:p>
          <a:p>
            <a:r>
              <a:rPr lang="ru-RU" sz="4400" dirty="0" smtClean="0"/>
              <a:t>Делить </a:t>
            </a:r>
          </a:p>
          <a:p>
            <a:r>
              <a:rPr lang="ru-RU" sz="4400" dirty="0" smtClean="0"/>
              <a:t>Сравнивать </a:t>
            </a:r>
            <a:endParaRPr lang="ru-RU" sz="4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99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69930" y="7647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Правила сравнения многозначных чисел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0441" y="1844824"/>
            <a:ext cx="7543800" cy="38862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125" indent="80963" algn="ctr">
              <a:buNone/>
            </a:pPr>
            <a:r>
              <a:rPr lang="ru-RU" sz="2800" dirty="0" smtClean="0"/>
              <a:t>7706 или 987</a:t>
            </a:r>
          </a:p>
          <a:p>
            <a:pPr marL="174625" indent="80963">
              <a:buNone/>
            </a:pPr>
            <a:r>
              <a:rPr lang="ru-RU" sz="2800" dirty="0" smtClean="0"/>
              <a:t>Из двух чисел с разным количеством цифр больше то, у которого …</a:t>
            </a:r>
          </a:p>
          <a:p>
            <a:pPr marL="174625" indent="80963">
              <a:buNone/>
            </a:pPr>
            <a:endParaRPr lang="ru-RU" sz="2800" dirty="0" smtClean="0"/>
          </a:p>
          <a:p>
            <a:pPr marL="174625" indent="80963" algn="ctr">
              <a:buNone/>
            </a:pPr>
            <a:r>
              <a:rPr lang="ru-RU" sz="2800" dirty="0" smtClean="0"/>
              <a:t>СРАВНИ:</a:t>
            </a:r>
          </a:p>
          <a:p>
            <a:pPr marL="174625" indent="80963" algn="ctr">
              <a:buNone/>
            </a:pPr>
            <a:r>
              <a:rPr lang="ru-RU" sz="2800" dirty="0" smtClean="0"/>
              <a:t>53 078   </a:t>
            </a:r>
            <a:r>
              <a:rPr lang="ru-RU" sz="2800" b="1" dirty="0" smtClean="0"/>
              <a:t>  </a:t>
            </a:r>
            <a:r>
              <a:rPr lang="ru-RU" sz="2800" dirty="0" smtClean="0"/>
              <a:t>   8 635</a:t>
            </a:r>
          </a:p>
          <a:p>
            <a:pPr marL="174625" indent="80963" algn="ctr">
              <a:buNone/>
            </a:pPr>
            <a:r>
              <a:rPr lang="ru-RU" sz="2800" dirty="0" smtClean="0"/>
              <a:t>99 999       777 777</a:t>
            </a:r>
          </a:p>
          <a:p>
            <a:pPr marL="174625" indent="80963">
              <a:buNone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2812445"/>
            <a:ext cx="235745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б</a:t>
            </a:r>
            <a:r>
              <a:rPr lang="ru-RU" sz="2400" dirty="0" smtClean="0">
                <a:solidFill>
                  <a:schemeClr val="tx1"/>
                </a:solidFill>
              </a:rPr>
              <a:t>ольше цифр.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25071" y="4324454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&gt;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48159" y="4900518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&lt;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54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88</TotalTime>
  <Words>299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NewsPrint</vt:lpstr>
      <vt:lpstr>СРАВНЕНИЕ МНОГОЗНАЧНЫХ ЧИСЕЛ</vt:lpstr>
      <vt:lpstr>Презентация PowerPoint</vt:lpstr>
      <vt:lpstr>ИЕРОГЛИФЫ ДРЕВНЕГО ЕГИПТА </vt:lpstr>
      <vt:lpstr>ИЕРОГЛИФЫ, ОЗНАЧАЮЩИЕ ЧИСЛА.</vt:lpstr>
      <vt:lpstr>Презентация PowerPoint</vt:lpstr>
      <vt:lpstr>АРАБСКИЕ ЦИФРЫ.</vt:lpstr>
      <vt:lpstr>ЧИСЛА</vt:lpstr>
      <vt:lpstr>Что мы можем делать с числами?</vt:lpstr>
      <vt:lpstr>Правила сравнения многозначных чисел</vt:lpstr>
      <vt:lpstr>Правила сравнения многозначных чисел</vt:lpstr>
      <vt:lpstr>СРАВНИ:</vt:lpstr>
      <vt:lpstr>ПРОВЕРИМ</vt:lpstr>
      <vt:lpstr>Жук скарабей бежал до листика 2 секунды. А когда взял листик добежал до норки за 5 секунд. Сколько метров пробежал жук, если его скорость 3 м\с? </vt:lpstr>
      <vt:lpstr>РЕШЕНИЕ:</vt:lpstr>
      <vt:lpstr>Расставь порядок действий и вычисли:</vt:lpstr>
      <vt:lpstr>ПРОВЕРЯЕМ: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МНОГОЗНАЧНЫХ ЧИСЕЛ</dc:title>
  <dc:creator>Наталья</dc:creator>
  <dc:description>http://aida.ucoz.ru</dc:description>
  <cp:lastModifiedBy>user</cp:lastModifiedBy>
  <cp:revision>10</cp:revision>
  <dcterms:created xsi:type="dcterms:W3CDTF">2013-12-05T19:35:28Z</dcterms:created>
  <dcterms:modified xsi:type="dcterms:W3CDTF">2022-11-28T12:19:18Z</dcterms:modified>
</cp:coreProperties>
</file>