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82" r:id="rId3"/>
    <p:sldId id="283" r:id="rId4"/>
    <p:sldId id="284" r:id="rId5"/>
    <p:sldId id="285" r:id="rId6"/>
    <p:sldId id="257" r:id="rId7"/>
    <p:sldId id="267" r:id="rId8"/>
    <p:sldId id="259" r:id="rId9"/>
    <p:sldId id="258" r:id="rId10"/>
    <p:sldId id="290" r:id="rId11"/>
    <p:sldId id="292" r:id="rId12"/>
    <p:sldId id="272" r:id="rId13"/>
    <p:sldId id="273" r:id="rId14"/>
    <p:sldId id="275" r:id="rId15"/>
    <p:sldId id="276" r:id="rId16"/>
    <p:sldId id="277" r:id="rId17"/>
    <p:sldId id="278" r:id="rId18"/>
    <p:sldId id="27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4281491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389763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17566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3119149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00738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378148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4261674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887147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1154730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2164340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3870778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1056305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142204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326243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1F6A1DE-7487-408B-AC5D-59582E289515}" type="datetimeFigureOut">
              <a:rPr lang="ru-RU" smtClean="0"/>
              <a:pPr/>
              <a:t>09.11.2022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1469885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7038BD47-31A8-44BC-A913-43CDA93A9697}" type="slidenum">
              <a:rPr lang="ru-RU" smtClean="0"/>
              <a:pPr/>
              <a:t>‹#›</a:t>
            </a:fld>
            <a:endParaRPr lang="ru-RU" dirty="0"/>
          </a:p>
        </p:txBody>
      </p:sp>
      <p:sp>
        <p:nvSpPr>
          <p:cNvPr id="5" name="Date Placeholder 4"/>
          <p:cNvSpPr>
            <a:spLocks noGrp="1"/>
          </p:cNvSpPr>
          <p:nvPr>
            <p:ph type="dt" sz="half" idx="10"/>
          </p:nvPr>
        </p:nvSpPr>
        <p:spPr/>
        <p:txBody>
          <a:bodyPr/>
          <a:lstStyle/>
          <a:p>
            <a:fld id="{E1F6A1DE-7487-408B-AC5D-59582E289515}" type="datetimeFigureOut">
              <a:rPr lang="ru-RU" smtClean="0"/>
              <a:pPr/>
              <a:t>09.11.2022</a:t>
            </a:fld>
            <a:endParaRPr lang="ru-RU" dirty="0"/>
          </a:p>
        </p:txBody>
      </p:sp>
    </p:spTree>
    <p:extLst>
      <p:ext uri="{BB962C8B-B14F-4D97-AF65-F5344CB8AC3E}">
        <p14:creationId xmlns:p14="http://schemas.microsoft.com/office/powerpoint/2010/main" val="295252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1F6A1DE-7487-408B-AC5D-59582E289515}" type="datetimeFigureOut">
              <a:rPr lang="ru-RU" smtClean="0"/>
              <a:pPr/>
              <a:t>09.11.2022</a:t>
            </a:fld>
            <a:endParaRPr lang="ru-RU"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038BD47-31A8-44BC-A913-43CDA93A9697}" type="slidenum">
              <a:rPr lang="ru-RU" smtClean="0"/>
              <a:pPr/>
              <a:t>‹#›</a:t>
            </a:fld>
            <a:endParaRPr lang="ru-RU" dirty="0"/>
          </a:p>
        </p:txBody>
      </p:sp>
    </p:spTree>
    <p:extLst>
      <p:ext uri="{BB962C8B-B14F-4D97-AF65-F5344CB8AC3E}">
        <p14:creationId xmlns:p14="http://schemas.microsoft.com/office/powerpoint/2010/main" val="39069290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klops.ru/news/2017-02-01/149090-kaliningradskie-shkoly-segodnya-k-chemu-dolzhen-byt-gotov-buduschiy-pervoklassnik"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B750DBE-4839-3C6B-AAD2-3D9B48B76436}"/>
              </a:ext>
            </a:extLst>
          </p:cNvPr>
          <p:cNvSpPr>
            <a:spLocks noGrp="1"/>
          </p:cNvSpPr>
          <p:nvPr>
            <p:ph type="ctrTitle"/>
          </p:nvPr>
        </p:nvSpPr>
        <p:spPr>
          <a:xfrm>
            <a:off x="1524000" y="109416"/>
            <a:ext cx="9144000" cy="3235569"/>
          </a:xfrm>
        </p:spPr>
        <p:txBody>
          <a:bodyPr>
            <a:normAutofit fontScale="90000"/>
          </a:bodyPr>
          <a:lstStyle/>
          <a:p>
            <a:pPr algn="ctr"/>
            <a:r>
              <a:rPr lang="ru-RU" sz="4000" dirty="0">
                <a:solidFill>
                  <a:schemeClr val="accent6">
                    <a:lumMod val="75000"/>
                  </a:schemeClr>
                </a:solidFill>
              </a:rPr>
              <a:t/>
            </a:r>
            <a:br>
              <a:rPr lang="ru-RU" sz="4000" dirty="0">
                <a:solidFill>
                  <a:schemeClr val="accent6">
                    <a:lumMod val="75000"/>
                  </a:schemeClr>
                </a:solidFill>
              </a:rPr>
            </a:br>
            <a:r>
              <a:rPr lang="ru-RU" sz="4400" b="1" dirty="0" smtClean="0">
                <a:solidFill>
                  <a:schemeClr val="accent2">
                    <a:lumMod val="75000"/>
                  </a:schemeClr>
                </a:solidFill>
              </a:rPr>
              <a:t>«</a:t>
            </a:r>
            <a:r>
              <a:rPr lang="ru-RU" sz="3600" b="1" dirty="0" smtClean="0">
                <a:solidFill>
                  <a:schemeClr val="accent2">
                    <a:lumMod val="75000"/>
                  </a:schemeClr>
                </a:solidFill>
              </a:rPr>
              <a:t>Моделирование современного урока английского языка </a:t>
            </a:r>
            <a:r>
              <a:rPr lang="ru-RU" sz="3600" b="1" dirty="0">
                <a:solidFill>
                  <a:schemeClr val="accent2">
                    <a:lumMod val="75000"/>
                  </a:schemeClr>
                </a:solidFill>
              </a:rPr>
              <a:t>на основе системно-деятельностного подхода в </a:t>
            </a:r>
            <a:r>
              <a:rPr lang="ru-RU" sz="3600" b="1" dirty="0" smtClean="0">
                <a:solidFill>
                  <a:schemeClr val="accent2">
                    <a:lumMod val="75000"/>
                  </a:schemeClr>
                </a:solidFill>
              </a:rPr>
              <a:t>контексте </a:t>
            </a:r>
            <a:r>
              <a:rPr lang="ru-RU" sz="3600" b="1" dirty="0">
                <a:solidFill>
                  <a:schemeClr val="accent2">
                    <a:lumMod val="75000"/>
                  </a:schemeClr>
                </a:solidFill>
              </a:rPr>
              <a:t>ФГОС 3 поколения»</a:t>
            </a:r>
            <a:r>
              <a:rPr lang="ru-RU" sz="4000" b="1" dirty="0">
                <a:solidFill>
                  <a:schemeClr val="tx1">
                    <a:lumMod val="95000"/>
                    <a:lumOff val="5000"/>
                  </a:schemeClr>
                </a:solidFill>
              </a:rPr>
              <a:t/>
            </a:r>
            <a:br>
              <a:rPr lang="ru-RU" sz="4000" b="1" dirty="0">
                <a:solidFill>
                  <a:schemeClr val="tx1">
                    <a:lumMod val="95000"/>
                    <a:lumOff val="5000"/>
                  </a:schemeClr>
                </a:solidFill>
              </a:rPr>
            </a:br>
            <a:endParaRPr lang="ru-RU" sz="4000" b="1" dirty="0">
              <a:solidFill>
                <a:schemeClr val="tx1">
                  <a:lumMod val="95000"/>
                  <a:lumOff val="5000"/>
                </a:schemeClr>
              </a:solidFill>
            </a:endParaRPr>
          </a:p>
        </p:txBody>
      </p:sp>
      <p:sp>
        <p:nvSpPr>
          <p:cNvPr id="3" name="Подзаголовок 2">
            <a:extLst>
              <a:ext uri="{FF2B5EF4-FFF2-40B4-BE49-F238E27FC236}">
                <a16:creationId xmlns:a16="http://schemas.microsoft.com/office/drawing/2014/main" xmlns="" id="{2E14FF3B-C468-9CC7-9E16-E5AE3D6D265E}"/>
              </a:ext>
            </a:extLst>
          </p:cNvPr>
          <p:cNvSpPr>
            <a:spLocks noGrp="1"/>
          </p:cNvSpPr>
          <p:nvPr>
            <p:ph type="subTitle" idx="1"/>
          </p:nvPr>
        </p:nvSpPr>
        <p:spPr>
          <a:xfrm>
            <a:off x="1524000" y="4718304"/>
            <a:ext cx="10542954" cy="1426956"/>
          </a:xfrm>
        </p:spPr>
        <p:txBody>
          <a:bodyPr>
            <a:normAutofit/>
          </a:bodyPr>
          <a:lstStyle/>
          <a:p>
            <a:pPr algn="l"/>
            <a:r>
              <a:rPr lang="ru-RU" b="1" dirty="0"/>
              <a:t>                                                                                  </a:t>
            </a:r>
            <a:r>
              <a:rPr lang="ru-RU" b="1" dirty="0" smtClean="0">
                <a:solidFill>
                  <a:schemeClr val="tx2">
                    <a:lumMod val="50000"/>
                  </a:schemeClr>
                </a:solidFill>
              </a:rPr>
              <a:t>Наумова Марина Александровна</a:t>
            </a:r>
            <a:endParaRPr lang="ru-RU" b="1" dirty="0">
              <a:solidFill>
                <a:schemeClr val="tx2">
                  <a:lumMod val="50000"/>
                </a:schemeClr>
              </a:solidFill>
            </a:endParaRPr>
          </a:p>
          <a:p>
            <a:pPr algn="l"/>
            <a:r>
              <a:rPr lang="ru-RU" b="1" dirty="0">
                <a:solidFill>
                  <a:schemeClr val="tx2">
                    <a:lumMod val="50000"/>
                  </a:schemeClr>
                </a:solidFill>
              </a:rPr>
              <a:t>                                                                                  </a:t>
            </a:r>
            <a:r>
              <a:rPr lang="ru-RU" b="1" dirty="0" smtClean="0">
                <a:solidFill>
                  <a:schemeClr val="tx2">
                    <a:lumMod val="50000"/>
                  </a:schemeClr>
                </a:solidFill>
              </a:rPr>
              <a:t>учитель английского языка</a:t>
            </a:r>
            <a:endParaRPr lang="ru-RU" b="1" dirty="0">
              <a:solidFill>
                <a:schemeClr val="tx2">
                  <a:lumMod val="50000"/>
                </a:schemeClr>
              </a:solidFill>
            </a:endParaRPr>
          </a:p>
          <a:p>
            <a:pPr algn="l"/>
            <a:r>
              <a:rPr lang="ru-RU" dirty="0">
                <a:solidFill>
                  <a:schemeClr val="tx2">
                    <a:lumMod val="50000"/>
                  </a:schemeClr>
                </a:solidFill>
              </a:rPr>
              <a:t>                                                                                  </a:t>
            </a:r>
            <a:r>
              <a:rPr lang="ru-RU" i="1" dirty="0">
                <a:solidFill>
                  <a:schemeClr val="tx2">
                    <a:lumMod val="50000"/>
                  </a:schemeClr>
                </a:solidFill>
              </a:rPr>
              <a:t>МБОУ </a:t>
            </a:r>
            <a:r>
              <a:rPr lang="ru-RU" i="1" dirty="0" smtClean="0">
                <a:solidFill>
                  <a:schemeClr val="tx2">
                    <a:lumMod val="50000"/>
                  </a:schemeClr>
                </a:solidFill>
              </a:rPr>
              <a:t>СОШУИП 3 МО г. </a:t>
            </a:r>
            <a:r>
              <a:rPr lang="ru-RU" i="1" dirty="0" err="1" smtClean="0">
                <a:solidFill>
                  <a:schemeClr val="tx2">
                    <a:lumMod val="50000"/>
                  </a:schemeClr>
                </a:solidFill>
              </a:rPr>
              <a:t>Лабытнанги</a:t>
            </a:r>
            <a:r>
              <a:rPr lang="ru-RU" i="1" dirty="0" smtClean="0">
                <a:solidFill>
                  <a:schemeClr val="tx2">
                    <a:lumMod val="50000"/>
                  </a:schemeClr>
                </a:solidFill>
              </a:rPr>
              <a:t> </a:t>
            </a:r>
            <a:endParaRPr lang="ru-RU" i="1" dirty="0">
              <a:solidFill>
                <a:schemeClr val="tx2">
                  <a:lumMod val="50000"/>
                </a:schemeClr>
              </a:solidFill>
            </a:endParaRPr>
          </a:p>
        </p:txBody>
      </p:sp>
      <p:pic>
        <p:nvPicPr>
          <p:cNvPr id="5" name="Рисунок 4">
            <a:extLst>
              <a:ext uri="{FF2B5EF4-FFF2-40B4-BE49-F238E27FC236}">
                <a16:creationId xmlns:a16="http://schemas.microsoft.com/office/drawing/2014/main" xmlns="" id="{170C94A5-3274-469A-39FD-E8C807E246C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1688592" y="2944369"/>
            <a:ext cx="5096256" cy="3200892"/>
          </a:xfrm>
          <a:prstGeom prst="rect">
            <a:avLst/>
          </a:prstGeom>
        </p:spPr>
      </p:pic>
    </p:spTree>
    <p:extLst>
      <p:ext uri="{BB962C8B-B14F-4D97-AF65-F5344CB8AC3E}">
        <p14:creationId xmlns:p14="http://schemas.microsoft.com/office/powerpoint/2010/main" val="3024674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600" b="1" dirty="0">
                <a:solidFill>
                  <a:schemeClr val="accent2">
                    <a:lumMod val="75000"/>
                  </a:schemeClr>
                </a:solidFill>
                <a:latin typeface="+mn-lt"/>
                <a:cs typeface="Times New Roman" pitchFamily="18" charset="0"/>
              </a:rPr>
              <a:t>Обязательным</a:t>
            </a:r>
            <a:r>
              <a:rPr lang="ru-RU" sz="3600" dirty="0">
                <a:solidFill>
                  <a:schemeClr val="accent2">
                    <a:lumMod val="75000"/>
                  </a:schemeClr>
                </a:solidFill>
                <a:latin typeface="+mn-lt"/>
                <a:cs typeface="Times New Roman" pitchFamily="18" charset="0"/>
              </a:rPr>
              <a:t> элементом на уроке является </a:t>
            </a:r>
            <a:r>
              <a:rPr lang="ru-RU" sz="3600" b="1" dirty="0">
                <a:solidFill>
                  <a:schemeClr val="accent2">
                    <a:lumMod val="75000"/>
                  </a:schemeClr>
                </a:solidFill>
                <a:latin typeface="+mn-lt"/>
                <a:cs typeface="Times New Roman" pitchFamily="18" charset="0"/>
              </a:rPr>
              <a:t>обращение к личному опыту детей</a:t>
            </a:r>
            <a:r>
              <a:rPr lang="ru-RU" sz="3600" dirty="0">
                <a:solidFill>
                  <a:schemeClr val="accent2">
                    <a:lumMod val="75000"/>
                  </a:schemeClr>
                </a:solidFill>
                <a:latin typeface="+mn-lt"/>
                <a:cs typeface="Times New Roman" pitchFamily="18" charset="0"/>
              </a:rPr>
              <a:t> и их размышлениям по обсуждаемой теме.</a:t>
            </a:r>
            <a:r>
              <a:rPr lang="ru-RU" dirty="0">
                <a:solidFill>
                  <a:schemeClr val="accent2">
                    <a:lumMod val="75000"/>
                  </a:schemeClr>
                </a:solidFill>
                <a:latin typeface="+mn-lt"/>
              </a:rPr>
              <a:t/>
            </a:r>
            <a:br>
              <a:rPr lang="ru-RU" dirty="0">
                <a:solidFill>
                  <a:schemeClr val="accent2">
                    <a:lumMod val="75000"/>
                  </a:schemeClr>
                </a:solidFill>
                <a:latin typeface="+mn-lt"/>
              </a:rPr>
            </a:br>
            <a:endParaRPr lang="ru-RU" dirty="0">
              <a:solidFill>
                <a:schemeClr val="accent2">
                  <a:lumMod val="75000"/>
                </a:schemeClr>
              </a:solidFill>
              <a:latin typeface="+mn-lt"/>
            </a:endParaRPr>
          </a:p>
        </p:txBody>
      </p:sp>
      <p:sp>
        <p:nvSpPr>
          <p:cNvPr id="3" name="Объект 2"/>
          <p:cNvSpPr>
            <a:spLocks noGrp="1"/>
          </p:cNvSpPr>
          <p:nvPr>
            <p:ph idx="1"/>
          </p:nvPr>
        </p:nvSpPr>
        <p:spPr>
          <a:xfrm>
            <a:off x="623392" y="2532888"/>
            <a:ext cx="10972800" cy="4325112"/>
          </a:xfrm>
        </p:spPr>
        <p:txBody>
          <a:bodyPr/>
          <a:lstStyle/>
          <a:p>
            <a:pPr marL="109728" indent="0">
              <a:buNone/>
            </a:pPr>
            <a:r>
              <a:rPr lang="ru-RU" b="1" dirty="0" smtClean="0">
                <a:solidFill>
                  <a:schemeClr val="accent2">
                    <a:lumMod val="75000"/>
                  </a:schemeClr>
                </a:solidFill>
              </a:rPr>
              <a:t>Этапы</a:t>
            </a:r>
            <a:r>
              <a:rPr lang="ru-RU" dirty="0" smtClean="0">
                <a:solidFill>
                  <a:schemeClr val="accent2">
                    <a:lumMod val="75000"/>
                  </a:schemeClr>
                </a:solidFill>
              </a:rPr>
              <a:t> деятельности:</a:t>
            </a:r>
            <a:endParaRPr lang="ru-RU" dirty="0">
              <a:solidFill>
                <a:schemeClr val="accent2">
                  <a:lumMod val="75000"/>
                </a:schemeClr>
              </a:solidFill>
            </a:endParaRPr>
          </a:p>
          <a:p>
            <a:pPr lvl="0"/>
            <a:r>
              <a:rPr lang="ru-RU" b="1" dirty="0">
                <a:solidFill>
                  <a:schemeClr val="accent2">
                    <a:lumMod val="75000"/>
                  </a:schemeClr>
                </a:solidFill>
              </a:rPr>
              <a:t>процесс вовлечения </a:t>
            </a:r>
            <a:r>
              <a:rPr lang="ru-RU" dirty="0">
                <a:solidFill>
                  <a:schemeClr val="accent2">
                    <a:lumMod val="75000"/>
                  </a:schemeClr>
                </a:solidFill>
              </a:rPr>
              <a:t>в деятельность;</a:t>
            </a:r>
          </a:p>
          <a:p>
            <a:pPr lvl="0"/>
            <a:r>
              <a:rPr lang="ru-RU" b="1" dirty="0">
                <a:solidFill>
                  <a:schemeClr val="accent2">
                    <a:lumMod val="75000"/>
                  </a:schemeClr>
                </a:solidFill>
              </a:rPr>
              <a:t>процесс целеполагания</a:t>
            </a:r>
            <a:r>
              <a:rPr lang="ru-RU" dirty="0">
                <a:solidFill>
                  <a:schemeClr val="accent2">
                    <a:lumMod val="75000"/>
                  </a:schemeClr>
                </a:solidFill>
              </a:rPr>
              <a:t>;</a:t>
            </a:r>
          </a:p>
          <a:p>
            <a:pPr lvl="0"/>
            <a:r>
              <a:rPr lang="ru-RU" b="1" dirty="0">
                <a:solidFill>
                  <a:schemeClr val="accent2">
                    <a:lumMod val="75000"/>
                  </a:schemeClr>
                </a:solidFill>
              </a:rPr>
              <a:t>процесс проектирования </a:t>
            </a:r>
            <a:r>
              <a:rPr lang="ru-RU" dirty="0">
                <a:solidFill>
                  <a:schemeClr val="accent2">
                    <a:lumMod val="75000"/>
                  </a:schemeClr>
                </a:solidFill>
              </a:rPr>
              <a:t>действий;</a:t>
            </a:r>
          </a:p>
          <a:p>
            <a:pPr lvl="0"/>
            <a:r>
              <a:rPr lang="ru-RU" b="1" dirty="0">
                <a:solidFill>
                  <a:schemeClr val="accent2">
                    <a:lumMod val="75000"/>
                  </a:schemeClr>
                </a:solidFill>
              </a:rPr>
              <a:t>процесс осуществления </a:t>
            </a:r>
            <a:r>
              <a:rPr lang="ru-RU" dirty="0">
                <a:solidFill>
                  <a:schemeClr val="accent2">
                    <a:lumMod val="75000"/>
                  </a:schemeClr>
                </a:solidFill>
              </a:rPr>
              <a:t>действий;</a:t>
            </a:r>
          </a:p>
          <a:p>
            <a:r>
              <a:rPr lang="ru-RU" b="1" dirty="0">
                <a:solidFill>
                  <a:schemeClr val="accent2">
                    <a:lumMod val="75000"/>
                  </a:schemeClr>
                </a:solidFill>
              </a:rPr>
              <a:t>процесс анализа результатов </a:t>
            </a:r>
            <a:r>
              <a:rPr lang="ru-RU" dirty="0">
                <a:solidFill>
                  <a:schemeClr val="accent2">
                    <a:lumMod val="75000"/>
                  </a:schemeClr>
                </a:solidFill>
              </a:rPr>
              <a:t>действий и </a:t>
            </a:r>
            <a:r>
              <a:rPr lang="ru-RU" b="1" dirty="0">
                <a:solidFill>
                  <a:schemeClr val="accent2">
                    <a:lumMod val="75000"/>
                  </a:schemeClr>
                </a:solidFill>
              </a:rPr>
              <a:t>сравнение</a:t>
            </a:r>
            <a:r>
              <a:rPr lang="ru-RU" dirty="0">
                <a:solidFill>
                  <a:schemeClr val="accent2">
                    <a:lumMod val="75000"/>
                  </a:schemeClr>
                </a:solidFill>
              </a:rPr>
              <a:t> их с поставленными целями.</a:t>
            </a:r>
          </a:p>
          <a:p>
            <a:endParaRPr lang="ru-RU" dirty="0">
              <a:solidFill>
                <a:schemeClr val="accent2">
                  <a:lumMod val="75000"/>
                </a:schemeClr>
              </a:solidFill>
            </a:endParaRPr>
          </a:p>
        </p:txBody>
      </p:sp>
    </p:spTree>
    <p:extLst>
      <p:ext uri="{BB962C8B-B14F-4D97-AF65-F5344CB8AC3E}">
        <p14:creationId xmlns:p14="http://schemas.microsoft.com/office/powerpoint/2010/main" val="3951616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a:xfrm>
            <a:off x="609600" y="274638"/>
            <a:ext cx="10972800" cy="792162"/>
          </a:xfrm>
        </p:spPr>
        <p:txBody>
          <a:bodyPr/>
          <a:lstStyle/>
          <a:p>
            <a:pPr algn="ctr" eaLnBrk="1" hangingPunct="1"/>
            <a:r>
              <a:rPr lang="ru-RU" altLang="ru-RU" sz="3600" b="1" dirty="0" smtClean="0">
                <a:solidFill>
                  <a:schemeClr val="accent2">
                    <a:lumMod val="75000"/>
                  </a:schemeClr>
                </a:solidFill>
                <a:latin typeface="Trebuchet MS" pitchFamily="34" charset="0"/>
                <a:cs typeface="Times New Roman" panose="02020603050405020304" pitchFamily="18" charset="0"/>
              </a:rPr>
              <a:t>Способы достижения результата</a:t>
            </a:r>
          </a:p>
        </p:txBody>
      </p:sp>
      <p:sp>
        <p:nvSpPr>
          <p:cNvPr id="13315" name="Содержимое 5"/>
          <p:cNvSpPr>
            <a:spLocks noGrp="1"/>
          </p:cNvSpPr>
          <p:nvPr>
            <p:ph idx="1"/>
          </p:nvPr>
        </p:nvSpPr>
        <p:spPr>
          <a:xfrm>
            <a:off x="609600" y="1219201"/>
            <a:ext cx="10972800" cy="4906963"/>
          </a:xfrm>
        </p:spPr>
        <p:txBody>
          <a:bodyPr>
            <a:normAutofit/>
          </a:bodyPr>
          <a:lstStyle/>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Применение развивающих технологий, которые способствуют эффективности усвоения знаний учащимися, формируют  у обучающихся интерес к русскому языку и литературе</a:t>
            </a:r>
            <a:r>
              <a:rPr lang="ru-RU" altLang="ru-RU" sz="2000" i="1" dirty="0">
                <a:solidFill>
                  <a:schemeClr val="accent2">
                    <a:lumMod val="75000"/>
                  </a:schemeClr>
                </a:solidFill>
                <a:latin typeface="Trebuchet MS" pitchFamily="34" charset="0"/>
                <a:cs typeface="Times New Roman" panose="02020603050405020304" pitchFamily="18" charset="0"/>
              </a:rPr>
              <a:t>;</a:t>
            </a:r>
            <a:endParaRPr lang="ru-RU" altLang="ru-RU" sz="2000" dirty="0" smtClean="0">
              <a:solidFill>
                <a:schemeClr val="accent2">
                  <a:lumMod val="75000"/>
                </a:schemeClr>
              </a:solidFill>
              <a:latin typeface="Trebuchet MS" pitchFamily="34" charset="0"/>
              <a:cs typeface="Times New Roman" panose="02020603050405020304" pitchFamily="18" charset="0"/>
            </a:endParaRPr>
          </a:p>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проблемное обучение;</a:t>
            </a:r>
          </a:p>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развитие критического мышления;</a:t>
            </a:r>
          </a:p>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коллективная система обучения;</a:t>
            </a:r>
          </a:p>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дифференцированное обучение;</a:t>
            </a:r>
          </a:p>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проектная деятельность;</a:t>
            </a:r>
          </a:p>
          <a:p>
            <a:pPr eaLnBrk="1" hangingPunct="1"/>
            <a:r>
              <a:rPr lang="ru-RU" altLang="ru-RU" sz="2000" dirty="0" smtClean="0">
                <a:solidFill>
                  <a:schemeClr val="accent2">
                    <a:lumMod val="75000"/>
                  </a:schemeClr>
                </a:solidFill>
                <a:latin typeface="Trebuchet MS" pitchFamily="34" charset="0"/>
                <a:cs typeface="Times New Roman" panose="02020603050405020304" pitchFamily="18" charset="0"/>
              </a:rPr>
              <a:t>информационно-коммуникационные</a:t>
            </a:r>
          </a:p>
          <a:p>
            <a:pPr eaLnBrk="1" hangingPunct="1">
              <a:buFont typeface="Arial" panose="020B0604020202020204" pitchFamily="34" charset="0"/>
              <a:buNone/>
            </a:pPr>
            <a:r>
              <a:rPr lang="ru-RU" altLang="ru-RU" sz="2000" dirty="0" smtClean="0">
                <a:solidFill>
                  <a:schemeClr val="accent2">
                    <a:lumMod val="75000"/>
                  </a:schemeClr>
                </a:solidFill>
                <a:latin typeface="Trebuchet MS" pitchFamily="34" charset="0"/>
                <a:cs typeface="Times New Roman" panose="02020603050405020304" pitchFamily="18" charset="0"/>
              </a:rPr>
              <a:t> технологии.</a:t>
            </a:r>
          </a:p>
        </p:txBody>
      </p:sp>
      <p:pic>
        <p:nvPicPr>
          <p:cNvPr id="133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24800" y="3505200"/>
            <a:ext cx="3371851"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7382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81000" y="1071563"/>
          <a:ext cx="11334792" cy="5580470"/>
        </p:xfrm>
        <a:graphic>
          <a:graphicData uri="http://schemas.openxmlformats.org/drawingml/2006/table">
            <a:tbl>
              <a:tblPr/>
              <a:tblGrid>
                <a:gridCol w="2532644"/>
                <a:gridCol w="4018372"/>
                <a:gridCol w="4783776"/>
              </a:tblGrid>
              <a:tr h="642695">
                <a:tc>
                  <a:txBody>
                    <a:bodyPr/>
                    <a:lstStyle/>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Элементы </a:t>
                      </a:r>
                      <a:endParaRPr lang="ru-RU" sz="1600" kern="1400" dirty="0">
                        <a:solidFill>
                          <a:srgbClr val="000000"/>
                        </a:solidFill>
                        <a:latin typeface="Times New Roman" pitchFamily="18" charset="0"/>
                        <a:cs typeface="Times New Roman" pitchFamily="18" charset="0"/>
                      </a:endParaRPr>
                    </a:p>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сравнения</a:t>
                      </a:r>
                      <a:endParaRPr lang="ru-RU" sz="16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Традиционный урок</a:t>
                      </a:r>
                      <a:endParaRPr lang="ru-RU" sz="16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Урок в режиме </a:t>
                      </a:r>
                      <a:r>
                        <a:rPr lang="ru-RU" sz="1600" b="1" kern="1400" dirty="0" err="1">
                          <a:solidFill>
                            <a:srgbClr val="000000"/>
                          </a:solidFill>
                          <a:latin typeface="Times New Roman" pitchFamily="18" charset="0"/>
                          <a:cs typeface="Times New Roman" pitchFamily="18" charset="0"/>
                        </a:rPr>
                        <a:t>деятельностного</a:t>
                      </a:r>
                      <a:r>
                        <a:rPr lang="ru-RU" sz="1600" b="1" kern="1400" dirty="0">
                          <a:solidFill>
                            <a:srgbClr val="000000"/>
                          </a:solidFill>
                          <a:latin typeface="Times New Roman" pitchFamily="18" charset="0"/>
                          <a:cs typeface="Times New Roman" pitchFamily="18" charset="0"/>
                        </a:rPr>
                        <a:t> подхода</a:t>
                      </a:r>
                      <a:endParaRPr lang="ru-RU" sz="16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822963">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Формулирование  темы </a:t>
                      </a:r>
                      <a:r>
                        <a:rPr lang="ru-RU" sz="1800" kern="1400" dirty="0" smtClean="0">
                          <a:solidFill>
                            <a:srgbClr val="000000"/>
                          </a:solidFill>
                          <a:latin typeface="Times New Roman" pitchFamily="18" charset="0"/>
                          <a:cs typeface="Times New Roman" pitchFamily="18" charset="0"/>
                        </a:rPr>
                        <a:t>урока</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Учитель сообщает </a:t>
                      </a:r>
                      <a:r>
                        <a:rPr lang="ru-RU" sz="1800" kern="1400" dirty="0" smtClean="0">
                          <a:solidFill>
                            <a:srgbClr val="000000"/>
                          </a:solidFill>
                          <a:latin typeface="Times New Roman" pitchFamily="18" charset="0"/>
                          <a:cs typeface="Times New Roman" pitchFamily="18" charset="0"/>
                        </a:rPr>
                        <a:t>учащимся</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Формулируют сами учащиеся</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97283">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Постановка целей и задач</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Учитель формулирует и сообщает учащимся, чему должны </a:t>
                      </a:r>
                      <a:r>
                        <a:rPr lang="ru-RU" sz="1800" kern="1400" dirty="0" smtClean="0">
                          <a:solidFill>
                            <a:srgbClr val="000000"/>
                          </a:solidFill>
                          <a:latin typeface="Times New Roman" pitchFamily="18" charset="0"/>
                          <a:cs typeface="Times New Roman" pitchFamily="18" charset="0"/>
                        </a:rPr>
                        <a:t>научиться</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Формулируют сами учащиеся, определив границы знания и незнания</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371604">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Планирование</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Учитель сообщает учащимся, какую работу они должны выполнить, чтобы достичь </a:t>
                      </a:r>
                      <a:r>
                        <a:rPr lang="ru-RU" sz="1800" kern="1400" dirty="0" smtClean="0">
                          <a:solidFill>
                            <a:srgbClr val="000000"/>
                          </a:solidFill>
                          <a:latin typeface="Times New Roman" pitchFamily="18" charset="0"/>
                          <a:cs typeface="Times New Roman" pitchFamily="18" charset="0"/>
                        </a:rPr>
                        <a:t>цели</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Планирование учащимися способов достижения намеченной цели</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45925">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Практическая деятельность учащихся</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Под руководством учителя учащиеся выполняют ряд практических задач (чаще применяется фронтальная форма организации деятельности</a:t>
                      </a:r>
                      <a:r>
                        <a:rPr lang="ru-RU" sz="1800" kern="1400" dirty="0" smtClean="0">
                          <a:solidFill>
                            <a:srgbClr val="000000"/>
                          </a:solidFill>
                          <a:latin typeface="Times New Roman" pitchFamily="18" charset="0"/>
                          <a:cs typeface="Times New Roman" pitchFamily="18" charset="0"/>
                        </a:rPr>
                        <a:t>)</a:t>
                      </a: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Учащиеся осуществляют учебные действия по намеченному плану (применяются групповая и  индивидуальная форма организации деятельности)</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29724" name="TextBox 3"/>
          <p:cNvSpPr txBox="1">
            <a:spLocks noChangeArrowheads="1"/>
          </p:cNvSpPr>
          <p:nvPr/>
        </p:nvSpPr>
        <p:spPr bwMode="auto">
          <a:xfrm>
            <a:off x="-241300" y="115888"/>
            <a:ext cx="11430000" cy="954107"/>
          </a:xfrm>
          <a:prstGeom prst="rect">
            <a:avLst/>
          </a:prstGeom>
          <a:noFill/>
          <a:ln w="9525">
            <a:noFill/>
            <a:miter lim="800000"/>
            <a:headEnd/>
            <a:tailEnd/>
          </a:ln>
        </p:spPr>
        <p:txBody>
          <a:bodyPr>
            <a:spAutoFit/>
          </a:bodyPr>
          <a:lstStyle/>
          <a:p>
            <a:pPr algn="ctr" eaLnBrk="1" hangingPunct="1"/>
            <a:endParaRPr lang="ru-RU" altLang="ru-RU" sz="2800" b="1" smtClean="0">
              <a:solidFill>
                <a:schemeClr val="accent2">
                  <a:lumMod val="75000"/>
                </a:schemeClr>
              </a:solidFill>
              <a:latin typeface="Trebuchet MS" pitchFamily="34" charset="0"/>
              <a:cs typeface="Tahoma" pitchFamily="34" charset="0"/>
            </a:endParaRPr>
          </a:p>
          <a:p>
            <a:pPr algn="ctr" eaLnBrk="1" hangingPunct="1"/>
            <a:r>
              <a:rPr lang="ru-RU" altLang="ru-RU" sz="2800" b="1" dirty="0" smtClean="0">
                <a:solidFill>
                  <a:schemeClr val="accent2">
                    <a:lumMod val="75000"/>
                  </a:schemeClr>
                </a:solidFill>
                <a:latin typeface="Trebuchet MS" pitchFamily="34" charset="0"/>
                <a:cs typeface="Tahoma" pitchFamily="34" charset="0"/>
              </a:rPr>
              <a:t>Особенности </a:t>
            </a:r>
            <a:r>
              <a:rPr lang="ru-RU" altLang="ru-RU" sz="2800" b="1" dirty="0">
                <a:solidFill>
                  <a:schemeClr val="accent2">
                    <a:lumMod val="75000"/>
                  </a:schemeClr>
                </a:solidFill>
                <a:latin typeface="Trebuchet MS" pitchFamily="34" charset="0"/>
                <a:cs typeface="Tahoma" pitchFamily="34" charset="0"/>
              </a:rPr>
              <a:t>урока в рамках </a:t>
            </a:r>
            <a:r>
              <a:rPr lang="ru-RU" altLang="ru-RU" sz="2800" b="1" dirty="0" err="1">
                <a:solidFill>
                  <a:schemeClr val="accent2">
                    <a:lumMod val="75000"/>
                  </a:schemeClr>
                </a:solidFill>
                <a:latin typeface="Trebuchet MS" pitchFamily="34" charset="0"/>
                <a:cs typeface="Tahoma" pitchFamily="34" charset="0"/>
              </a:rPr>
              <a:t>деятельностного</a:t>
            </a:r>
            <a:r>
              <a:rPr lang="ru-RU" altLang="ru-RU" sz="2800" b="1" dirty="0">
                <a:solidFill>
                  <a:schemeClr val="accent2">
                    <a:lumMod val="75000"/>
                  </a:schemeClr>
                </a:solidFill>
                <a:latin typeface="Trebuchet MS" pitchFamily="34" charset="0"/>
                <a:cs typeface="Tahoma" pitchFamily="34" charset="0"/>
              </a:rPr>
              <a:t> подхода</a:t>
            </a:r>
          </a:p>
        </p:txBody>
      </p:sp>
      <p:sp>
        <p:nvSpPr>
          <p:cNvPr id="29725" name="Control 1"/>
          <p:cNvSpPr>
            <a:spLocks noChangeArrowheads="1" noChangeShapeType="1"/>
          </p:cNvSpPr>
          <p:nvPr/>
        </p:nvSpPr>
        <p:spPr bwMode="auto">
          <a:xfrm>
            <a:off x="5094817" y="1254125"/>
            <a:ext cx="8701616" cy="4694238"/>
          </a:xfrm>
          <a:prstGeom prst="rect">
            <a:avLst/>
          </a:prstGeom>
          <a:noFill/>
          <a:ln w="9525" algn="in">
            <a:noFill/>
            <a:miter lim="800000"/>
            <a:headEnd/>
            <a:tailEnd/>
          </a:ln>
        </p:spPr>
        <p:txBody>
          <a:bodyPr lIns="0" tIns="0" rIns="0" bIns="0"/>
          <a:lstStyle/>
          <a:p>
            <a:pPr eaLnBrk="1" hangingPunct="1"/>
            <a:endParaRPr lang="ru-RU" altLang="ru-RU"/>
          </a:p>
        </p:txBody>
      </p:sp>
      <p:graphicFrame>
        <p:nvGraphicFramePr>
          <p:cNvPr id="5" name="Таблица 4"/>
          <p:cNvGraphicFramePr>
            <a:graphicFrameLocks noGrp="1"/>
          </p:cNvGraphicFramePr>
          <p:nvPr/>
        </p:nvGraphicFramePr>
        <p:xfrm>
          <a:off x="381001" y="1071564"/>
          <a:ext cx="11334833" cy="5580487"/>
        </p:xfrm>
        <a:graphic>
          <a:graphicData uri="http://schemas.openxmlformats.org/drawingml/2006/table">
            <a:tbl>
              <a:tblPr/>
              <a:tblGrid>
                <a:gridCol w="2532653"/>
                <a:gridCol w="4018387"/>
                <a:gridCol w="4783793"/>
              </a:tblGrid>
              <a:tr h="642712">
                <a:tc>
                  <a:txBody>
                    <a:bodyPr/>
                    <a:lstStyle/>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Элементы </a:t>
                      </a:r>
                      <a:endParaRPr lang="ru-RU" sz="1600" kern="1400" dirty="0">
                        <a:solidFill>
                          <a:srgbClr val="000000"/>
                        </a:solidFill>
                        <a:latin typeface="Times New Roman" pitchFamily="18" charset="0"/>
                        <a:cs typeface="Times New Roman" pitchFamily="18" charset="0"/>
                      </a:endParaRPr>
                    </a:p>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сравнения</a:t>
                      </a:r>
                      <a:endParaRPr lang="ru-RU" sz="16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Традиционный урок</a:t>
                      </a:r>
                      <a:endParaRPr lang="ru-RU" sz="16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ctr" rtl="0">
                        <a:lnSpc>
                          <a:spcPct val="100000"/>
                        </a:lnSpc>
                        <a:spcBef>
                          <a:spcPts val="0"/>
                        </a:spcBef>
                        <a:spcAft>
                          <a:spcPts val="0"/>
                        </a:spcAft>
                      </a:pPr>
                      <a:r>
                        <a:rPr lang="ru-RU" sz="1600" b="1" kern="1400" dirty="0">
                          <a:solidFill>
                            <a:srgbClr val="000000"/>
                          </a:solidFill>
                          <a:latin typeface="Times New Roman" pitchFamily="18" charset="0"/>
                          <a:cs typeface="Times New Roman" pitchFamily="18" charset="0"/>
                        </a:rPr>
                        <a:t>Урок в режиме </a:t>
                      </a:r>
                      <a:r>
                        <a:rPr lang="ru-RU" sz="1600" b="1" kern="1400" dirty="0" err="1">
                          <a:solidFill>
                            <a:srgbClr val="000000"/>
                          </a:solidFill>
                          <a:latin typeface="Times New Roman" pitchFamily="18" charset="0"/>
                          <a:cs typeface="Times New Roman" pitchFamily="18" charset="0"/>
                        </a:rPr>
                        <a:t>деятельностного</a:t>
                      </a:r>
                      <a:r>
                        <a:rPr lang="ru-RU" sz="1600" b="1" kern="1400" dirty="0">
                          <a:solidFill>
                            <a:srgbClr val="000000"/>
                          </a:solidFill>
                          <a:latin typeface="Times New Roman" pitchFamily="18" charset="0"/>
                          <a:cs typeface="Times New Roman" pitchFamily="18" charset="0"/>
                        </a:rPr>
                        <a:t> подхода</a:t>
                      </a:r>
                      <a:endParaRPr lang="ru-RU" sz="16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822963">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Формулирование  темы </a:t>
                      </a:r>
                      <a:r>
                        <a:rPr lang="ru-RU" sz="1800" kern="1400" dirty="0" smtClean="0">
                          <a:solidFill>
                            <a:srgbClr val="000000"/>
                          </a:solidFill>
                          <a:latin typeface="Times New Roman" pitchFamily="18" charset="0"/>
                          <a:cs typeface="Times New Roman" pitchFamily="18" charset="0"/>
                        </a:rPr>
                        <a:t>урока</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Учитель сообщает </a:t>
                      </a:r>
                      <a:r>
                        <a:rPr lang="ru-RU" sz="1800" kern="1400" dirty="0" smtClean="0">
                          <a:solidFill>
                            <a:srgbClr val="000000"/>
                          </a:solidFill>
                          <a:latin typeface="Times New Roman" pitchFamily="18" charset="0"/>
                          <a:cs typeface="Times New Roman" pitchFamily="18" charset="0"/>
                        </a:rPr>
                        <a:t>учащимся</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Формулируют сами учащиеся</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97283">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Постановка целей и задач</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Учитель формулирует и сообщает учащимся, чему должны </a:t>
                      </a:r>
                      <a:r>
                        <a:rPr lang="ru-RU" sz="1800" kern="1400" dirty="0" smtClean="0">
                          <a:solidFill>
                            <a:srgbClr val="000000"/>
                          </a:solidFill>
                          <a:latin typeface="Times New Roman" pitchFamily="18" charset="0"/>
                          <a:cs typeface="Times New Roman" pitchFamily="18" charset="0"/>
                        </a:rPr>
                        <a:t>научиться</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Формулируют сами учащиеся, определив границы знания и незнания</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371604">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Планирование</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Учитель сообщает учащимся, какую работу они должны выполнить, чтобы достичь </a:t>
                      </a:r>
                      <a:r>
                        <a:rPr lang="ru-RU" sz="1800" kern="1400" dirty="0" smtClean="0">
                          <a:solidFill>
                            <a:srgbClr val="000000"/>
                          </a:solidFill>
                          <a:latin typeface="Times New Roman" pitchFamily="18" charset="0"/>
                          <a:cs typeface="Times New Roman" pitchFamily="18" charset="0"/>
                        </a:rPr>
                        <a:t>цели</a:t>
                      </a:r>
                    </a:p>
                    <a:p>
                      <a:pPr marR="0" indent="0" algn="l" rtl="0">
                        <a:lnSpc>
                          <a:spcPct val="100000"/>
                        </a:lnSpc>
                        <a:spcBef>
                          <a:spcPts val="0"/>
                        </a:spcBef>
                        <a:spcAft>
                          <a:spcPts val="0"/>
                        </a:spcAft>
                      </a:pP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Планирование учащимися способов достижения намеченной цели</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645925">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Практическая деятельность учащихся</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Под руководством учителя учащиеся выполняют ряд практических задач (чаще применяется фронтальная форма организации деятельности</a:t>
                      </a:r>
                      <a:r>
                        <a:rPr lang="ru-RU" sz="1800" kern="1400" dirty="0" smtClean="0">
                          <a:solidFill>
                            <a:srgbClr val="000000"/>
                          </a:solidFill>
                          <a:latin typeface="Times New Roman" pitchFamily="18" charset="0"/>
                          <a:cs typeface="Times New Roman" pitchFamily="18" charset="0"/>
                        </a:rPr>
                        <a:t>)</a:t>
                      </a:r>
                      <a:endParaRPr lang="ru-RU" sz="1800" kern="1400" dirty="0">
                        <a:solidFill>
                          <a:srgbClr val="000000"/>
                        </a:solidFill>
                        <a:latin typeface="Times New Roman" pitchFamily="18" charset="0"/>
                        <a:cs typeface="Times New Roman" pitchFamily="18" charset="0"/>
                      </a:endParaRP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pitchFamily="18" charset="0"/>
                          <a:cs typeface="Times New Roman" pitchFamily="18" charset="0"/>
                        </a:rPr>
                        <a:t>Учащиеся осуществляют учебные действия по намеченному плану (применяются групповая и  индивидуальная форма организации деятельности)</a:t>
                      </a:r>
                    </a:p>
                  </a:txBody>
                  <a:tcPr marL="74772" marR="747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51" y="492125"/>
          <a:ext cx="11390434" cy="5751547"/>
        </p:xfrm>
        <a:graphic>
          <a:graphicData uri="http://schemas.openxmlformats.org/drawingml/2006/table">
            <a:tbl>
              <a:tblPr/>
              <a:tblGrid>
                <a:gridCol w="2286000"/>
                <a:gridCol w="4345624"/>
                <a:gridCol w="4758810"/>
              </a:tblGrid>
              <a:tr h="1645818">
                <a:tc>
                  <a:txBody>
                    <a:bodyPr/>
                    <a:lstStyle/>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just" rtl="0">
                        <a:lnSpc>
                          <a:spcPct val="100000"/>
                        </a:lnSpc>
                        <a:spcBef>
                          <a:spcPts val="0"/>
                        </a:spcBef>
                        <a:spcAft>
                          <a:spcPts val="0"/>
                        </a:spcAft>
                      </a:pPr>
                      <a:r>
                        <a:rPr lang="ru-RU" sz="1800" kern="1400" dirty="0" smtClean="0">
                          <a:solidFill>
                            <a:srgbClr val="000000"/>
                          </a:solidFill>
                          <a:latin typeface="Times New Roman"/>
                        </a:rPr>
                        <a:t>Осуществление </a:t>
                      </a:r>
                      <a:r>
                        <a:rPr lang="ru-RU" sz="1800" kern="1400" dirty="0">
                          <a:solidFill>
                            <a:srgbClr val="000000"/>
                          </a:solidFill>
                          <a:latin typeface="Times New Roman"/>
                        </a:rPr>
                        <a:t>контроля</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l" rtl="0">
                        <a:lnSpc>
                          <a:spcPct val="100000"/>
                        </a:lnSpc>
                        <a:spcBef>
                          <a:spcPts val="0"/>
                        </a:spcBef>
                        <a:spcAft>
                          <a:spcPts val="0"/>
                        </a:spcAft>
                      </a:pPr>
                      <a:r>
                        <a:rPr lang="ru-RU" sz="1800" kern="1400" dirty="0" smtClean="0">
                          <a:solidFill>
                            <a:srgbClr val="000000"/>
                          </a:solidFill>
                          <a:latin typeface="Times New Roman"/>
                        </a:rPr>
                        <a:t>Учитель </a:t>
                      </a:r>
                      <a:r>
                        <a:rPr lang="ru-RU" sz="1800" kern="1400" dirty="0">
                          <a:solidFill>
                            <a:srgbClr val="000000"/>
                          </a:solidFill>
                          <a:latin typeface="Times New Roman"/>
                        </a:rPr>
                        <a:t>осуществляет контроль за выполнением учащимися практической работы</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endParaRPr lang="ru-RU" sz="1800" kern="1400" dirty="0" smtClean="0">
                        <a:solidFill>
                          <a:srgbClr val="000000"/>
                        </a:solidFill>
                        <a:latin typeface="Times New Roman"/>
                      </a:endParaRPr>
                    </a:p>
                    <a:p>
                      <a:pPr marR="0" indent="0" algn="l" rtl="0">
                        <a:lnSpc>
                          <a:spcPct val="100000"/>
                        </a:lnSpc>
                        <a:spcBef>
                          <a:spcPts val="0"/>
                        </a:spcBef>
                        <a:spcAft>
                          <a:spcPts val="0"/>
                        </a:spcAft>
                      </a:pPr>
                      <a:endParaRPr lang="ru-RU" sz="1800" kern="1400" dirty="0" smtClean="0">
                        <a:solidFill>
                          <a:srgbClr val="000000"/>
                        </a:solidFill>
                        <a:latin typeface="Times New Roman"/>
                      </a:endParaRPr>
                    </a:p>
                    <a:p>
                      <a:pPr marR="0" indent="0" algn="l" rtl="0">
                        <a:lnSpc>
                          <a:spcPct val="100000"/>
                        </a:lnSpc>
                        <a:spcBef>
                          <a:spcPts val="0"/>
                        </a:spcBef>
                        <a:spcAft>
                          <a:spcPts val="0"/>
                        </a:spcAft>
                      </a:pPr>
                      <a:r>
                        <a:rPr lang="ru-RU" sz="1800" kern="1400" dirty="0" smtClean="0">
                          <a:solidFill>
                            <a:srgbClr val="000000"/>
                          </a:solidFill>
                          <a:latin typeface="Times New Roman"/>
                        </a:rPr>
                        <a:t>Учащиеся </a:t>
                      </a:r>
                      <a:r>
                        <a:rPr lang="ru-RU" sz="1800" kern="1400" dirty="0">
                          <a:solidFill>
                            <a:srgbClr val="000000"/>
                          </a:solidFill>
                          <a:latin typeface="Times New Roman"/>
                        </a:rPr>
                        <a:t>осуществляют контроль (применяются формы самоконтроля, взаимоконтроля по предложенному талону)</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97212">
                <a:tc>
                  <a:txBody>
                    <a:bodyPr/>
                    <a:lstStyle/>
                    <a:p>
                      <a:pPr marR="0" indent="0" algn="just" rtl="0">
                        <a:lnSpc>
                          <a:spcPct val="100000"/>
                        </a:lnSpc>
                        <a:spcBef>
                          <a:spcPts val="0"/>
                        </a:spcBef>
                        <a:spcAft>
                          <a:spcPts val="0"/>
                        </a:spcAft>
                      </a:pPr>
                      <a:r>
                        <a:rPr lang="ru-RU" sz="1800" kern="1400" dirty="0">
                          <a:solidFill>
                            <a:srgbClr val="000000"/>
                          </a:solidFill>
                          <a:latin typeface="Times New Roman"/>
                        </a:rPr>
                        <a:t>Осуществление коррекции</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в ходе выполнения и по итогам выполненной работы учащимися осуществляет коррекцию</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Учащиеся формулируют затруднения и осуществляют коррекцию самостоятельно</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371515">
                <a:tc>
                  <a:txBody>
                    <a:bodyPr/>
                    <a:lstStyle/>
                    <a:p>
                      <a:pPr marR="0" indent="0" algn="just" rtl="0">
                        <a:lnSpc>
                          <a:spcPct val="100000"/>
                        </a:lnSpc>
                        <a:spcBef>
                          <a:spcPts val="0"/>
                        </a:spcBef>
                        <a:spcAft>
                          <a:spcPts val="0"/>
                        </a:spcAft>
                      </a:pPr>
                      <a:r>
                        <a:rPr lang="ru-RU" sz="1800" kern="1400">
                          <a:solidFill>
                            <a:srgbClr val="000000"/>
                          </a:solidFill>
                          <a:latin typeface="Times New Roman"/>
                        </a:rPr>
                        <a:t>Оценивание </a:t>
                      </a:r>
                      <a:endParaRPr lang="ru-RU" sz="1800" kern="140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оценивает работу на уроке</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Учащиеся участвуют в  оценке деятельности по её результатам (</a:t>
                      </a:r>
                      <a:r>
                        <a:rPr lang="ru-RU" sz="1800" kern="1400" dirty="0" err="1">
                          <a:solidFill>
                            <a:srgbClr val="000000"/>
                          </a:solidFill>
                          <a:latin typeface="Times New Roman"/>
                        </a:rPr>
                        <a:t>самооценивание</a:t>
                      </a:r>
                      <a:r>
                        <a:rPr lang="ru-RU" sz="1800" kern="1400" dirty="0">
                          <a:solidFill>
                            <a:srgbClr val="000000"/>
                          </a:solidFill>
                          <a:latin typeface="Times New Roman"/>
                        </a:rPr>
                        <a:t>, оценивание результатов деятельности товарищей)</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48606">
                <a:tc>
                  <a:txBody>
                    <a:bodyPr/>
                    <a:lstStyle/>
                    <a:p>
                      <a:pPr marR="0" indent="0" algn="just" rtl="0">
                        <a:lnSpc>
                          <a:spcPct val="100000"/>
                        </a:lnSpc>
                        <a:spcBef>
                          <a:spcPts val="0"/>
                        </a:spcBef>
                        <a:spcAft>
                          <a:spcPts val="0"/>
                        </a:spcAft>
                      </a:pPr>
                      <a:r>
                        <a:rPr lang="ru-RU" sz="1800" kern="1400">
                          <a:solidFill>
                            <a:srgbClr val="000000"/>
                          </a:solidFill>
                          <a:latin typeface="Times New Roman"/>
                        </a:rPr>
                        <a:t>Итог урока</a:t>
                      </a:r>
                      <a:endParaRPr lang="ru-RU" sz="1800" kern="140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выясняет у учащихся, что они запомнили</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Проводится рефлексия</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88362">
                <a:tc>
                  <a:txBody>
                    <a:bodyPr/>
                    <a:lstStyle/>
                    <a:p>
                      <a:pPr marR="0" indent="0" algn="just" rtl="0">
                        <a:lnSpc>
                          <a:spcPct val="100000"/>
                        </a:lnSpc>
                        <a:spcBef>
                          <a:spcPts val="0"/>
                        </a:spcBef>
                        <a:spcAft>
                          <a:spcPts val="0"/>
                        </a:spcAft>
                      </a:pPr>
                      <a:r>
                        <a:rPr lang="ru-RU" sz="1800" kern="1400">
                          <a:solidFill>
                            <a:srgbClr val="000000"/>
                          </a:solidFill>
                          <a:latin typeface="Times New Roman"/>
                        </a:rPr>
                        <a:t>Домашнее задание</a:t>
                      </a:r>
                      <a:endParaRPr lang="ru-RU" sz="1800" kern="140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объявляет и комментирует (чаще – задание одно для всех)</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Учащиеся могут выбирать задание из предложенных учителем с учётом индивидуальных возможностей</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5" name="Таблица 4"/>
          <p:cNvGraphicFramePr>
            <a:graphicFrameLocks noGrp="1"/>
          </p:cNvGraphicFramePr>
          <p:nvPr/>
        </p:nvGraphicFramePr>
        <p:xfrm>
          <a:off x="285751" y="428625"/>
          <a:ext cx="11379200" cy="517818"/>
        </p:xfrm>
        <a:graphic>
          <a:graphicData uri="http://schemas.openxmlformats.org/drawingml/2006/table">
            <a:tbl>
              <a:tblPr/>
              <a:tblGrid>
                <a:gridCol w="11379200"/>
              </a:tblGrid>
              <a:tr h="517525">
                <a:tc>
                  <a:txBody>
                    <a:bodyPr/>
                    <a:lstStyle/>
                    <a:p>
                      <a:r>
                        <a:rPr lang="ru-RU" sz="1400" b="1" dirty="0" smtClean="0">
                          <a:latin typeface="Times New Roman" pitchFamily="18" charset="0"/>
                          <a:cs typeface="Times New Roman" pitchFamily="18" charset="0"/>
                        </a:rPr>
                        <a:t>       Элементы</a:t>
                      </a:r>
                    </a:p>
                    <a:p>
                      <a:r>
                        <a:rPr lang="ru-RU" sz="1400" b="1" dirty="0" smtClean="0">
                          <a:latin typeface="Times New Roman" pitchFamily="18" charset="0"/>
                          <a:cs typeface="Times New Roman" pitchFamily="18" charset="0"/>
                        </a:rPr>
                        <a:t>     </a:t>
                      </a:r>
                      <a:r>
                        <a:rPr lang="ru-RU" sz="1400" b="1" baseline="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 сравнения                            Традиционный урок                     Урок в режиме </a:t>
                      </a:r>
                      <a:r>
                        <a:rPr lang="ru-RU" sz="1400" b="1" dirty="0" err="1" smtClean="0">
                          <a:latin typeface="Times New Roman" pitchFamily="18" charset="0"/>
                          <a:cs typeface="Times New Roman" pitchFamily="18" charset="0"/>
                        </a:rPr>
                        <a:t>деятельностного</a:t>
                      </a:r>
                      <a:r>
                        <a:rPr lang="ru-RU" sz="1400" b="1" dirty="0" smtClean="0">
                          <a:latin typeface="Times New Roman" pitchFamily="18" charset="0"/>
                          <a:cs typeface="Times New Roman" pitchFamily="18" charset="0"/>
                        </a:rPr>
                        <a:t> подхода</a:t>
                      </a:r>
                      <a:endParaRPr lang="ru-RU" sz="1400" b="1" dirty="0">
                        <a:latin typeface="Times New Roman" pitchFamily="18" charset="0"/>
                        <a:cs typeface="Times New Roman" pitchFamily="18" charset="0"/>
                      </a:endParaRPr>
                    </a:p>
                  </a:txBody>
                  <a:tcPr marL="121920" marR="121920" marT="45549" marB="45549">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4" name="Таблица 3"/>
          <p:cNvGraphicFramePr>
            <a:graphicFrameLocks noGrp="1"/>
          </p:cNvGraphicFramePr>
          <p:nvPr/>
        </p:nvGraphicFramePr>
        <p:xfrm>
          <a:off x="285751" y="445477"/>
          <a:ext cx="11406064" cy="5806133"/>
        </p:xfrm>
        <a:graphic>
          <a:graphicData uri="http://schemas.openxmlformats.org/drawingml/2006/table">
            <a:tbl>
              <a:tblPr/>
              <a:tblGrid>
                <a:gridCol w="2286000"/>
                <a:gridCol w="4337049"/>
                <a:gridCol w="4783015"/>
              </a:tblGrid>
              <a:tr h="1700404">
                <a:tc>
                  <a:txBody>
                    <a:bodyPr/>
                    <a:lstStyle/>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just" rtl="0">
                        <a:lnSpc>
                          <a:spcPct val="100000"/>
                        </a:lnSpc>
                        <a:spcBef>
                          <a:spcPts val="0"/>
                        </a:spcBef>
                        <a:spcAft>
                          <a:spcPts val="0"/>
                        </a:spcAft>
                      </a:pPr>
                      <a:r>
                        <a:rPr lang="ru-RU" sz="1800" kern="1400" dirty="0" smtClean="0">
                          <a:solidFill>
                            <a:srgbClr val="000000"/>
                          </a:solidFill>
                          <a:latin typeface="Times New Roman"/>
                        </a:rPr>
                        <a:t>Осуществление </a:t>
                      </a:r>
                      <a:r>
                        <a:rPr lang="ru-RU" sz="1800" kern="1400" dirty="0">
                          <a:solidFill>
                            <a:srgbClr val="000000"/>
                          </a:solidFill>
                          <a:latin typeface="Times New Roman"/>
                        </a:rPr>
                        <a:t>контроля</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just" rtl="0">
                        <a:lnSpc>
                          <a:spcPct val="100000"/>
                        </a:lnSpc>
                        <a:spcBef>
                          <a:spcPts val="0"/>
                        </a:spcBef>
                        <a:spcAft>
                          <a:spcPts val="0"/>
                        </a:spcAft>
                      </a:pPr>
                      <a:endParaRPr lang="ru-RU" sz="1800" kern="1400" dirty="0" smtClean="0">
                        <a:solidFill>
                          <a:srgbClr val="000000"/>
                        </a:solidFill>
                        <a:latin typeface="Times New Roman"/>
                      </a:endParaRPr>
                    </a:p>
                    <a:p>
                      <a:pPr marR="0" indent="0" algn="l" rtl="0">
                        <a:lnSpc>
                          <a:spcPct val="100000"/>
                        </a:lnSpc>
                        <a:spcBef>
                          <a:spcPts val="0"/>
                        </a:spcBef>
                        <a:spcAft>
                          <a:spcPts val="0"/>
                        </a:spcAft>
                      </a:pPr>
                      <a:r>
                        <a:rPr lang="ru-RU" sz="1800" kern="1400" dirty="0" smtClean="0">
                          <a:solidFill>
                            <a:srgbClr val="000000"/>
                          </a:solidFill>
                          <a:latin typeface="Times New Roman"/>
                        </a:rPr>
                        <a:t>Учитель </a:t>
                      </a:r>
                      <a:r>
                        <a:rPr lang="ru-RU" sz="1800" kern="1400" dirty="0">
                          <a:solidFill>
                            <a:srgbClr val="000000"/>
                          </a:solidFill>
                          <a:latin typeface="Times New Roman"/>
                        </a:rPr>
                        <a:t>осуществляет контроль за выполнением учащимися практической работы</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endParaRPr lang="ru-RU" sz="1800" kern="1400" dirty="0" smtClean="0">
                        <a:solidFill>
                          <a:srgbClr val="000000"/>
                        </a:solidFill>
                        <a:latin typeface="Times New Roman"/>
                      </a:endParaRPr>
                    </a:p>
                    <a:p>
                      <a:pPr marR="0" indent="0" algn="l" rtl="0">
                        <a:lnSpc>
                          <a:spcPct val="100000"/>
                        </a:lnSpc>
                        <a:spcBef>
                          <a:spcPts val="0"/>
                        </a:spcBef>
                        <a:spcAft>
                          <a:spcPts val="0"/>
                        </a:spcAft>
                      </a:pPr>
                      <a:endParaRPr lang="ru-RU" sz="1800" kern="1400" dirty="0" smtClean="0">
                        <a:solidFill>
                          <a:srgbClr val="000000"/>
                        </a:solidFill>
                        <a:latin typeface="Times New Roman"/>
                      </a:endParaRPr>
                    </a:p>
                    <a:p>
                      <a:pPr marR="0" indent="0" algn="l" rtl="0">
                        <a:lnSpc>
                          <a:spcPct val="100000"/>
                        </a:lnSpc>
                        <a:spcBef>
                          <a:spcPts val="0"/>
                        </a:spcBef>
                        <a:spcAft>
                          <a:spcPts val="0"/>
                        </a:spcAft>
                      </a:pPr>
                      <a:r>
                        <a:rPr lang="ru-RU" sz="1800" kern="1400" dirty="0" smtClean="0">
                          <a:solidFill>
                            <a:srgbClr val="000000"/>
                          </a:solidFill>
                          <a:latin typeface="Times New Roman"/>
                        </a:rPr>
                        <a:t>Учащиеся </a:t>
                      </a:r>
                      <a:r>
                        <a:rPr lang="ru-RU" sz="1800" kern="1400" dirty="0">
                          <a:solidFill>
                            <a:srgbClr val="000000"/>
                          </a:solidFill>
                          <a:latin typeface="Times New Roman"/>
                        </a:rPr>
                        <a:t>осуществляют контроль (применяются формы самоконтроля, взаимоконтроля по предложенному талону)</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97212">
                <a:tc>
                  <a:txBody>
                    <a:bodyPr/>
                    <a:lstStyle/>
                    <a:p>
                      <a:pPr marR="0" indent="0" algn="just" rtl="0">
                        <a:lnSpc>
                          <a:spcPct val="100000"/>
                        </a:lnSpc>
                        <a:spcBef>
                          <a:spcPts val="0"/>
                        </a:spcBef>
                        <a:spcAft>
                          <a:spcPts val="0"/>
                        </a:spcAft>
                      </a:pPr>
                      <a:r>
                        <a:rPr lang="ru-RU" sz="1800" kern="1400" dirty="0">
                          <a:solidFill>
                            <a:srgbClr val="000000"/>
                          </a:solidFill>
                          <a:latin typeface="Times New Roman"/>
                        </a:rPr>
                        <a:t>Осуществление коррекции</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в ходе выполнения и по итогам выполненной работы учащимися осуществляет коррекцию</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Учащиеся формулируют затруднения и осуществляют коррекцию самостоятельно</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371515">
                <a:tc>
                  <a:txBody>
                    <a:bodyPr/>
                    <a:lstStyle/>
                    <a:p>
                      <a:pPr marR="0" indent="0" algn="just" rtl="0">
                        <a:lnSpc>
                          <a:spcPct val="100000"/>
                        </a:lnSpc>
                        <a:spcBef>
                          <a:spcPts val="0"/>
                        </a:spcBef>
                        <a:spcAft>
                          <a:spcPts val="0"/>
                        </a:spcAft>
                      </a:pPr>
                      <a:r>
                        <a:rPr lang="ru-RU" sz="1800" kern="1400">
                          <a:solidFill>
                            <a:srgbClr val="000000"/>
                          </a:solidFill>
                          <a:latin typeface="Times New Roman"/>
                        </a:rPr>
                        <a:t>Оценивание </a:t>
                      </a:r>
                      <a:endParaRPr lang="ru-RU" sz="1800" kern="140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оценивает работу на уроке</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Учащиеся участвуют в  оценке деятельности по её результатам (</a:t>
                      </a:r>
                      <a:r>
                        <a:rPr lang="ru-RU" sz="1800" kern="1400" dirty="0" err="1">
                          <a:solidFill>
                            <a:srgbClr val="000000"/>
                          </a:solidFill>
                          <a:latin typeface="Times New Roman"/>
                        </a:rPr>
                        <a:t>самооценивание</a:t>
                      </a:r>
                      <a:r>
                        <a:rPr lang="ru-RU" sz="1800" kern="1400" dirty="0">
                          <a:solidFill>
                            <a:srgbClr val="000000"/>
                          </a:solidFill>
                          <a:latin typeface="Times New Roman"/>
                        </a:rPr>
                        <a:t>, оценивание результатов деятельности товарищей)</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48606">
                <a:tc>
                  <a:txBody>
                    <a:bodyPr/>
                    <a:lstStyle/>
                    <a:p>
                      <a:pPr marR="0" indent="0" algn="just" rtl="0">
                        <a:lnSpc>
                          <a:spcPct val="100000"/>
                        </a:lnSpc>
                        <a:spcBef>
                          <a:spcPts val="0"/>
                        </a:spcBef>
                        <a:spcAft>
                          <a:spcPts val="0"/>
                        </a:spcAft>
                      </a:pPr>
                      <a:r>
                        <a:rPr lang="ru-RU" sz="1800" kern="1400">
                          <a:solidFill>
                            <a:srgbClr val="000000"/>
                          </a:solidFill>
                          <a:latin typeface="Times New Roman"/>
                        </a:rPr>
                        <a:t>Итог урока</a:t>
                      </a:r>
                      <a:endParaRPr lang="ru-RU" sz="1800" kern="140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выясняет у учащихся, что они запомнили</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Проводится рефлексия</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88362">
                <a:tc>
                  <a:txBody>
                    <a:bodyPr/>
                    <a:lstStyle/>
                    <a:p>
                      <a:pPr marR="0" indent="0" algn="just" rtl="0">
                        <a:lnSpc>
                          <a:spcPct val="100000"/>
                        </a:lnSpc>
                        <a:spcBef>
                          <a:spcPts val="0"/>
                        </a:spcBef>
                        <a:spcAft>
                          <a:spcPts val="0"/>
                        </a:spcAft>
                      </a:pPr>
                      <a:r>
                        <a:rPr lang="ru-RU" sz="1800" kern="1400">
                          <a:solidFill>
                            <a:srgbClr val="000000"/>
                          </a:solidFill>
                          <a:latin typeface="Times New Roman"/>
                        </a:rPr>
                        <a:t>Домашнее задание</a:t>
                      </a:r>
                      <a:endParaRPr lang="ru-RU" sz="1800" kern="140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Учитель объявляет и комментирует (чаще – задание одно для всех)</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0" indent="0" algn="l" rtl="0">
                        <a:lnSpc>
                          <a:spcPct val="100000"/>
                        </a:lnSpc>
                        <a:spcBef>
                          <a:spcPts val="0"/>
                        </a:spcBef>
                        <a:spcAft>
                          <a:spcPts val="0"/>
                        </a:spcAft>
                      </a:pPr>
                      <a:r>
                        <a:rPr lang="ru-RU" sz="1800" kern="1400" dirty="0">
                          <a:solidFill>
                            <a:srgbClr val="000000"/>
                          </a:solidFill>
                          <a:latin typeface="Times New Roman"/>
                        </a:rPr>
                        <a:t>Учащиеся могут выбирать задание из предложенных учителем с учётом индивидуальных возможностей</a:t>
                      </a:r>
                      <a:endParaRPr lang="ru-RU" sz="1800" kern="1400" dirty="0">
                        <a:solidFill>
                          <a:srgbClr val="000000"/>
                        </a:solidFill>
                        <a:latin typeface="Book Antiqua"/>
                      </a:endParaRPr>
                    </a:p>
                  </a:txBody>
                  <a:tcPr marL="74775" marR="747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801" y="188913"/>
            <a:ext cx="8464551" cy="1439862"/>
          </a:xfrm>
        </p:spPr>
        <p:txBody>
          <a:bodyPr/>
          <a:lstStyle/>
          <a:p>
            <a:pPr algn="ctr" eaLnBrk="1" hangingPunct="1">
              <a:defRPr/>
            </a:pPr>
            <a:r>
              <a:rPr lang="ru-RU" sz="4000" b="1" dirty="0" smtClean="0">
                <a:solidFill>
                  <a:schemeClr val="accent1">
                    <a:lumMod val="50000"/>
                  </a:schemeClr>
                </a:solidFill>
              </a:rPr>
              <a:t>Требования к проведению урока</a:t>
            </a:r>
            <a:endParaRPr lang="ru-RU" sz="4000" b="1" dirty="0">
              <a:solidFill>
                <a:schemeClr val="accent1">
                  <a:lumMod val="50000"/>
                </a:schemeClr>
              </a:solidFill>
            </a:endParaRPr>
          </a:p>
        </p:txBody>
      </p:sp>
      <p:sp>
        <p:nvSpPr>
          <p:cNvPr id="31747" name="Объект 2"/>
          <p:cNvSpPr>
            <a:spLocks noGrp="1"/>
          </p:cNvSpPr>
          <p:nvPr>
            <p:ph idx="1"/>
          </p:nvPr>
        </p:nvSpPr>
        <p:spPr>
          <a:xfrm>
            <a:off x="431800" y="1628776"/>
            <a:ext cx="9601200" cy="4752975"/>
          </a:xfrm>
        </p:spPr>
        <p:txBody>
          <a:bodyPr/>
          <a:lstStyle/>
          <a:p>
            <a:pPr eaLnBrk="1" hangingPunct="1"/>
            <a:r>
              <a:rPr lang="ru-RU" altLang="ru-RU" sz="2800" dirty="0" smtClean="0"/>
              <a:t>«сами» дети ставят цель урока</a:t>
            </a:r>
          </a:p>
          <a:p>
            <a:pPr eaLnBrk="1" hangingPunct="1"/>
            <a:r>
              <a:rPr lang="ru-RU" altLang="ru-RU" sz="2800" dirty="0" smtClean="0"/>
              <a:t>учитель на имеет права сообщать цель урока сам</a:t>
            </a:r>
          </a:p>
          <a:p>
            <a:pPr eaLnBrk="1" hangingPunct="1"/>
            <a:r>
              <a:rPr lang="ru-RU" altLang="ru-RU" sz="2800" dirty="0" smtClean="0"/>
              <a:t>цель урока становится целью детей</a:t>
            </a:r>
          </a:p>
          <a:p>
            <a:pPr eaLnBrk="1" hangingPunct="1"/>
            <a:r>
              <a:rPr lang="ru-RU" altLang="ru-RU" sz="2800" dirty="0" smtClean="0"/>
              <a:t>урок – единое целое с детьми</a:t>
            </a:r>
          </a:p>
          <a:p>
            <a:pPr eaLnBrk="1" hangingPunct="1"/>
            <a:r>
              <a:rPr lang="ru-RU" altLang="ru-RU" sz="2800" dirty="0" smtClean="0"/>
              <a:t>учитель – равноправный партнер</a:t>
            </a:r>
          </a:p>
          <a:p>
            <a:pPr eaLnBrk="1" hangingPunct="1"/>
            <a:r>
              <a:rPr lang="ru-RU" altLang="ru-RU" sz="2800" dirty="0" smtClean="0"/>
              <a:t>монологическая речь учителя практически не слышна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812801" y="260350"/>
            <a:ext cx="8464551" cy="1081088"/>
          </a:xfrm>
        </p:spPr>
        <p:txBody>
          <a:bodyPr/>
          <a:lstStyle/>
          <a:p>
            <a:pPr algn="ctr" eaLnBrk="1" hangingPunct="1">
              <a:defRPr/>
            </a:pPr>
            <a:r>
              <a:rPr lang="ru-RU" altLang="ru-RU" dirty="0" smtClean="0"/>
              <a:t>   </a:t>
            </a:r>
            <a:r>
              <a:rPr lang="ru-RU" altLang="ru-RU" sz="4400" dirty="0" smtClean="0">
                <a:solidFill>
                  <a:schemeClr val="accent1">
                    <a:lumMod val="50000"/>
                  </a:schemeClr>
                </a:solidFill>
              </a:rPr>
              <a:t>Задача учителя:</a:t>
            </a:r>
          </a:p>
        </p:txBody>
      </p:sp>
      <p:sp>
        <p:nvSpPr>
          <p:cNvPr id="32771" name="Rectangle 3"/>
          <p:cNvSpPr>
            <a:spLocks noGrp="1" noRot="1" noChangeArrowheads="1"/>
          </p:cNvSpPr>
          <p:nvPr>
            <p:ph idx="1"/>
          </p:nvPr>
        </p:nvSpPr>
        <p:spPr>
          <a:xfrm>
            <a:off x="431801" y="1196976"/>
            <a:ext cx="9791700" cy="5205413"/>
          </a:xfrm>
        </p:spPr>
        <p:txBody>
          <a:bodyPr/>
          <a:lstStyle/>
          <a:p>
            <a:pPr eaLnBrk="1" hangingPunct="1">
              <a:buFont typeface="Wingdings" pitchFamily="2" charset="2"/>
              <a:buNone/>
            </a:pPr>
            <a:r>
              <a:rPr lang="ru-RU" altLang="ru-RU" sz="1800" dirty="0" smtClean="0"/>
              <a:t>   </a:t>
            </a:r>
            <a:r>
              <a:rPr lang="ru-RU" altLang="ru-RU" sz="2400" dirty="0" smtClean="0"/>
              <a:t>-  помощь в построении учебного диалога</a:t>
            </a:r>
          </a:p>
          <a:p>
            <a:pPr eaLnBrk="1" hangingPunct="1">
              <a:buFont typeface="Wingdings" pitchFamily="2" charset="2"/>
              <a:buNone/>
            </a:pPr>
            <a:r>
              <a:rPr lang="ru-RU" altLang="ru-RU" sz="2400" dirty="0" smtClean="0"/>
              <a:t>   - организация сотрудничества детей в группе</a:t>
            </a:r>
          </a:p>
          <a:p>
            <a:pPr eaLnBrk="1" hangingPunct="1">
              <a:buFont typeface="Wingdings" pitchFamily="2" charset="2"/>
              <a:buNone/>
            </a:pPr>
            <a:r>
              <a:rPr lang="ru-RU" altLang="ru-RU" sz="2400" dirty="0" smtClean="0"/>
              <a:t>   -  поддержка поисковой активности</a:t>
            </a:r>
          </a:p>
          <a:p>
            <a:pPr eaLnBrk="1" hangingPunct="1">
              <a:buFont typeface="Wingdings" pitchFamily="2" charset="2"/>
              <a:buNone/>
            </a:pPr>
            <a:r>
              <a:rPr lang="ru-RU" altLang="ru-RU" sz="2400" dirty="0" smtClean="0"/>
              <a:t>   -  ученики меньше пишут, слушают, больше делают   руками</a:t>
            </a:r>
          </a:p>
          <a:p>
            <a:pPr eaLnBrk="1" hangingPunct="1">
              <a:buFont typeface="Wingdings" pitchFamily="2" charset="2"/>
              <a:buNone/>
            </a:pPr>
            <a:endParaRPr lang="ru-RU" altLang="ru-RU" sz="2400" dirty="0" smtClean="0"/>
          </a:p>
          <a:p>
            <a:pPr eaLnBrk="1" hangingPunct="1">
              <a:buFont typeface="Wingdings" pitchFamily="2" charset="2"/>
              <a:buNone/>
            </a:pPr>
            <a:endParaRPr lang="ru-RU" altLang="ru-RU" sz="2400" dirty="0" smtClean="0"/>
          </a:p>
          <a:p>
            <a:pPr algn="ctr" eaLnBrk="1" hangingPunct="1">
              <a:buFont typeface="Wingdings" pitchFamily="2" charset="2"/>
              <a:buNone/>
            </a:pPr>
            <a:r>
              <a:rPr lang="ru-RU" altLang="ru-RU" sz="1800" dirty="0" smtClean="0"/>
              <a:t>     </a:t>
            </a:r>
            <a:r>
              <a:rPr lang="ru-RU" altLang="ru-RU" sz="2000" dirty="0" smtClean="0"/>
              <a:t>Организация учебной деятельности так, чтобы у учащихся формировались потребности в осуществлении творческого преобразования учебного материала с целью овладения новыми знаниями</a:t>
            </a:r>
          </a:p>
          <a:p>
            <a:pPr algn="ctr" eaLnBrk="1" hangingPunct="1">
              <a:buFont typeface="Wingdings" pitchFamily="2" charset="2"/>
              <a:buNone/>
            </a:pPr>
            <a:endParaRPr lang="ru-RU" altLang="ru-RU" sz="1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260351"/>
            <a:ext cx="10801351" cy="1800225"/>
          </a:xfrm>
        </p:spPr>
        <p:txBody>
          <a:bodyPr rtlCol="0">
            <a:noAutofit/>
          </a:bodyPr>
          <a:lstStyle/>
          <a:p>
            <a:pPr algn="ctr" eaLnBrk="1" fontAlgn="auto" hangingPunct="1">
              <a:spcAft>
                <a:spcPts val="0"/>
              </a:spcAft>
              <a:defRPr/>
            </a:pPr>
            <a:r>
              <a:rPr lang="ru-RU" b="1" dirty="0" smtClean="0">
                <a:solidFill>
                  <a:schemeClr val="accent1">
                    <a:lumMod val="50000"/>
                  </a:schemeClr>
                </a:solidFill>
              </a:rPr>
              <a:t>Структура урока с позиции системно - </a:t>
            </a:r>
            <a:r>
              <a:rPr lang="ru-RU" b="1" dirty="0" err="1" smtClean="0">
                <a:solidFill>
                  <a:schemeClr val="accent1">
                    <a:lumMod val="50000"/>
                  </a:schemeClr>
                </a:solidFill>
              </a:rPr>
              <a:t>деятельностного</a:t>
            </a:r>
            <a:r>
              <a:rPr lang="ru-RU" b="1" dirty="0" smtClean="0">
                <a:solidFill>
                  <a:schemeClr val="accent1">
                    <a:lumMod val="50000"/>
                  </a:schemeClr>
                </a:solidFill>
              </a:rPr>
              <a:t> подхода</a:t>
            </a:r>
            <a:endParaRPr lang="ru-RU" b="1" dirty="0">
              <a:solidFill>
                <a:schemeClr val="accent1">
                  <a:lumMod val="50000"/>
                </a:schemeClr>
              </a:solidFill>
            </a:endParaRPr>
          </a:p>
        </p:txBody>
      </p:sp>
      <p:sp>
        <p:nvSpPr>
          <p:cNvPr id="35843" name="Содержимое 2"/>
          <p:cNvSpPr>
            <a:spLocks noGrp="1"/>
          </p:cNvSpPr>
          <p:nvPr>
            <p:ph sz="half" idx="1"/>
          </p:nvPr>
        </p:nvSpPr>
        <p:spPr>
          <a:xfrm>
            <a:off x="812800" y="2160589"/>
            <a:ext cx="4116917" cy="3881437"/>
          </a:xfrm>
        </p:spPr>
        <p:txBody>
          <a:bodyPr>
            <a:normAutofit/>
          </a:bodyPr>
          <a:lstStyle/>
          <a:p>
            <a:pPr eaLnBrk="1" hangingPunct="1">
              <a:defRPr/>
            </a:pPr>
            <a:r>
              <a:rPr lang="ru-RU" altLang="ru-RU" sz="2400" smtClean="0"/>
              <a:t>- учитель создает проблемную ситуацию;</a:t>
            </a:r>
          </a:p>
          <a:p>
            <a:pPr eaLnBrk="1" hangingPunct="1">
              <a:defRPr/>
            </a:pPr>
            <a:r>
              <a:rPr lang="ru-RU" altLang="ru-RU" sz="2400" smtClean="0"/>
              <a:t>- ученик принимает проблемную ситуацию;</a:t>
            </a:r>
          </a:p>
          <a:p>
            <a:pPr eaLnBrk="1" hangingPunct="1">
              <a:defRPr/>
            </a:pPr>
            <a:r>
              <a:rPr lang="ru-RU" altLang="ru-RU" sz="2400" smtClean="0"/>
              <a:t>- вместе выявляют проблему;</a:t>
            </a:r>
          </a:p>
        </p:txBody>
      </p:sp>
      <p:sp>
        <p:nvSpPr>
          <p:cNvPr id="35844" name="Содержимое 3"/>
          <p:cNvSpPr>
            <a:spLocks noGrp="1"/>
          </p:cNvSpPr>
          <p:nvPr>
            <p:ph sz="half" idx="2"/>
          </p:nvPr>
        </p:nvSpPr>
        <p:spPr>
          <a:xfrm>
            <a:off x="5158318" y="2160589"/>
            <a:ext cx="4119033" cy="3881437"/>
          </a:xfrm>
        </p:spPr>
        <p:txBody>
          <a:bodyPr>
            <a:normAutofit/>
          </a:bodyPr>
          <a:lstStyle/>
          <a:p>
            <a:pPr eaLnBrk="1" hangingPunct="1">
              <a:defRPr/>
            </a:pPr>
            <a:r>
              <a:rPr lang="ru-RU" altLang="ru-RU" sz="2400" smtClean="0"/>
              <a:t>- учитель управляет поисковой деятельностью;</a:t>
            </a:r>
          </a:p>
          <a:p>
            <a:pPr eaLnBrk="1" hangingPunct="1">
              <a:defRPr/>
            </a:pPr>
            <a:r>
              <a:rPr lang="ru-RU" altLang="ru-RU" sz="2400" smtClean="0"/>
              <a:t>- ученик осуществляет самостоятельный поиск;</a:t>
            </a:r>
          </a:p>
          <a:p>
            <a:pPr eaLnBrk="1" hangingPunct="1">
              <a:defRPr/>
            </a:pPr>
            <a:r>
              <a:rPr lang="ru-RU" altLang="ru-RU" sz="2400" smtClean="0"/>
              <a:t>- обсуждение результатов.</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a:xfrm>
            <a:off x="812801" y="609600"/>
            <a:ext cx="8464551" cy="1320800"/>
          </a:xfrm>
        </p:spPr>
        <p:txBody>
          <a:bodyPr/>
          <a:lstStyle/>
          <a:p>
            <a:pPr algn="ctr" eaLnBrk="1" hangingPunct="1">
              <a:defRPr/>
            </a:pPr>
            <a:r>
              <a:rPr lang="ru-RU" altLang="ru-RU" sz="4400" b="1" dirty="0" smtClean="0">
                <a:solidFill>
                  <a:schemeClr val="accent1">
                    <a:lumMod val="50000"/>
                  </a:schemeClr>
                </a:solidFill>
              </a:rPr>
              <a:t>Ученик – Учитель</a:t>
            </a:r>
          </a:p>
        </p:txBody>
      </p:sp>
      <p:sp>
        <p:nvSpPr>
          <p:cNvPr id="34819" name="Rectangle 4"/>
          <p:cNvSpPr>
            <a:spLocks noGrp="1" noRot="1" noChangeArrowheads="1"/>
          </p:cNvSpPr>
          <p:nvPr>
            <p:ph sz="half" idx="1"/>
          </p:nvPr>
        </p:nvSpPr>
        <p:spPr>
          <a:xfrm>
            <a:off x="239184" y="1930401"/>
            <a:ext cx="4705349" cy="4111625"/>
          </a:xfrm>
        </p:spPr>
        <p:txBody>
          <a:bodyPr/>
          <a:lstStyle/>
          <a:p>
            <a:pPr eaLnBrk="1" hangingPunct="1"/>
            <a:r>
              <a:rPr lang="ru-RU" altLang="ru-RU" sz="2800" b="1" smtClean="0">
                <a:solidFill>
                  <a:srgbClr val="002060"/>
                </a:solidFill>
              </a:rPr>
              <a:t>Позиция учителя </a:t>
            </a:r>
          </a:p>
          <a:p>
            <a:pPr algn="ctr" eaLnBrk="1" hangingPunct="1">
              <a:buFont typeface="Wingdings" pitchFamily="2" charset="2"/>
              <a:buNone/>
            </a:pPr>
            <a:r>
              <a:rPr lang="ru-RU" altLang="ru-RU" sz="3200" smtClean="0"/>
              <a:t>к классу не с ответом, а с вопросом</a:t>
            </a:r>
            <a:r>
              <a:rPr lang="ru-RU" altLang="ru-RU" smtClean="0"/>
              <a:t>.</a:t>
            </a:r>
          </a:p>
        </p:txBody>
      </p:sp>
      <p:sp>
        <p:nvSpPr>
          <p:cNvPr id="34820" name="Rectangle 5"/>
          <p:cNvSpPr>
            <a:spLocks noGrp="1" noRot="1" noChangeArrowheads="1"/>
          </p:cNvSpPr>
          <p:nvPr>
            <p:ph sz="half" idx="2"/>
          </p:nvPr>
        </p:nvSpPr>
        <p:spPr>
          <a:xfrm>
            <a:off x="5135033" y="1930400"/>
            <a:ext cx="5088467" cy="4011613"/>
          </a:xfrm>
        </p:spPr>
        <p:txBody>
          <a:bodyPr/>
          <a:lstStyle/>
          <a:p>
            <a:pPr eaLnBrk="1" hangingPunct="1"/>
            <a:r>
              <a:rPr lang="ru-RU" altLang="ru-RU" sz="2800" b="1" smtClean="0">
                <a:solidFill>
                  <a:srgbClr val="002060"/>
                </a:solidFill>
              </a:rPr>
              <a:t>Позиция ученика </a:t>
            </a:r>
          </a:p>
          <a:p>
            <a:pPr algn="ctr" eaLnBrk="1" hangingPunct="1">
              <a:buFont typeface="Wingdings" pitchFamily="2" charset="2"/>
              <a:buNone/>
            </a:pPr>
            <a:r>
              <a:rPr lang="ru-RU" altLang="ru-RU" sz="3200" smtClean="0"/>
              <a:t>за познание мира в специально организованных условиях.</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pPr algn="ctr" eaLnBrk="1" hangingPunct="1">
              <a:defRPr/>
            </a:pPr>
            <a:r>
              <a:rPr lang="ru-RU" altLang="ru-RU" sz="4400" b="1" dirty="0" smtClean="0">
                <a:solidFill>
                  <a:schemeClr val="accent1">
                    <a:lumMod val="50000"/>
                  </a:schemeClr>
                </a:solidFill>
              </a:rPr>
              <a:t>Вывод </a:t>
            </a:r>
          </a:p>
        </p:txBody>
      </p:sp>
      <p:sp>
        <p:nvSpPr>
          <p:cNvPr id="33795" name="Содержимое 2"/>
          <p:cNvSpPr>
            <a:spLocks noGrp="1"/>
          </p:cNvSpPr>
          <p:nvPr>
            <p:ph idx="1"/>
          </p:nvPr>
        </p:nvSpPr>
        <p:spPr>
          <a:xfrm>
            <a:off x="143934" y="1700213"/>
            <a:ext cx="9984317" cy="4457700"/>
          </a:xfrm>
        </p:spPr>
        <p:txBody>
          <a:bodyPr/>
          <a:lstStyle/>
          <a:p>
            <a:pPr algn="ctr" eaLnBrk="1" hangingPunct="1">
              <a:buFont typeface="Wingdings 2" panose="05020102010507070707" pitchFamily="18" charset="2"/>
              <a:buNone/>
              <a:defRPr/>
            </a:pPr>
            <a:r>
              <a:rPr lang="ru-RU" altLang="ru-RU" sz="2800" dirty="0" smtClean="0">
                <a:solidFill>
                  <a:schemeClr val="tx1">
                    <a:lumMod val="95000"/>
                    <a:lumOff val="5000"/>
                  </a:schemeClr>
                </a:solidFill>
              </a:rPr>
              <a:t>Системно-</a:t>
            </a:r>
            <a:r>
              <a:rPr lang="ru-RU" altLang="ru-RU" sz="2800" dirty="0" err="1" smtClean="0">
                <a:solidFill>
                  <a:schemeClr val="tx1">
                    <a:lumMod val="95000"/>
                    <a:lumOff val="5000"/>
                  </a:schemeClr>
                </a:solidFill>
              </a:rPr>
              <a:t>деятельностный</a:t>
            </a:r>
            <a:r>
              <a:rPr lang="ru-RU" altLang="ru-RU" sz="2800" dirty="0" smtClean="0">
                <a:solidFill>
                  <a:schemeClr val="tx1">
                    <a:lumMod val="95000"/>
                    <a:lumOff val="5000"/>
                  </a:schemeClr>
                </a:solidFill>
              </a:rPr>
              <a:t> подход нацелен на развитие личности, на формирование гражданской идентичности;</a:t>
            </a:r>
          </a:p>
          <a:p>
            <a:pPr algn="ctr" eaLnBrk="1" hangingPunct="1">
              <a:buFont typeface="Wingdings 2" panose="05020102010507070707" pitchFamily="18" charset="2"/>
              <a:buNone/>
              <a:defRPr/>
            </a:pPr>
            <a:r>
              <a:rPr lang="ru-RU" altLang="ru-RU" sz="2800" dirty="0" smtClean="0">
                <a:solidFill>
                  <a:schemeClr val="tx1">
                    <a:lumMod val="95000"/>
                    <a:lumOff val="5000"/>
                  </a:schemeClr>
                </a:solidFill>
              </a:rPr>
              <a:t>Основная идея системно-</a:t>
            </a:r>
            <a:r>
              <a:rPr lang="ru-RU" altLang="ru-RU" sz="2800" dirty="0" err="1" smtClean="0">
                <a:solidFill>
                  <a:schemeClr val="tx1">
                    <a:lumMod val="95000"/>
                    <a:lumOff val="5000"/>
                  </a:schemeClr>
                </a:solidFill>
              </a:rPr>
              <a:t>деятельностного</a:t>
            </a:r>
            <a:r>
              <a:rPr lang="ru-RU" altLang="ru-RU" sz="2800" dirty="0" smtClean="0">
                <a:solidFill>
                  <a:schemeClr val="tx1">
                    <a:lumMod val="95000"/>
                    <a:lumOff val="5000"/>
                  </a:schemeClr>
                </a:solidFill>
              </a:rPr>
              <a:t> подхода состоит в том, что новые знания не даются в готовом виде, а учащиеся открывают их сами в процессе самостоятельной исследовательской деятельности</a:t>
            </a:r>
            <a:r>
              <a:rPr lang="ru-RU" altLang="ru-RU" sz="2800" dirty="0" smtClean="0"/>
              <a:t>. </a:t>
            </a:r>
          </a:p>
          <a:p>
            <a:pPr eaLnBrk="1" hangingPunct="1">
              <a:buFont typeface="Wingdings 2" panose="05020102010507070707" pitchFamily="18" charset="2"/>
              <a:buNone/>
              <a:defRPr/>
            </a:pPr>
            <a:endParaRPr lang="ru-RU" altLang="ru-RU"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96973" y="699008"/>
            <a:ext cx="1403985" cy="574040"/>
          </a:xfrm>
          <a:prstGeom prst="rect">
            <a:avLst/>
          </a:prstGeom>
        </p:spPr>
        <p:txBody>
          <a:bodyPr vert="horz" wrap="square" lIns="0" tIns="12700" rIns="0" bIns="0" rtlCol="0">
            <a:spAutoFit/>
          </a:bodyPr>
          <a:lstStyle/>
          <a:p>
            <a:pPr marL="12700">
              <a:lnSpc>
                <a:spcPct val="100000"/>
              </a:lnSpc>
              <a:spcBef>
                <a:spcPts val="100"/>
              </a:spcBef>
            </a:pPr>
            <a:r>
              <a:rPr spc="-20" dirty="0">
                <a:solidFill>
                  <a:schemeClr val="accent2">
                    <a:lumMod val="75000"/>
                  </a:schemeClr>
                </a:solidFill>
                <a:latin typeface="Trebuchet MS" pitchFamily="34" charset="0"/>
              </a:rPr>
              <a:t>ФГОС</a:t>
            </a:r>
          </a:p>
        </p:txBody>
      </p:sp>
      <p:sp>
        <p:nvSpPr>
          <p:cNvPr id="3" name="object 3"/>
          <p:cNvSpPr txBox="1"/>
          <p:nvPr/>
        </p:nvSpPr>
        <p:spPr>
          <a:xfrm>
            <a:off x="1823466" y="1400047"/>
            <a:ext cx="8364220" cy="391160"/>
          </a:xfrm>
          <a:prstGeom prst="rect">
            <a:avLst/>
          </a:prstGeom>
        </p:spPr>
        <p:txBody>
          <a:bodyPr vert="horz" wrap="square" lIns="0" tIns="12700" rIns="0" bIns="0" rtlCol="0">
            <a:spAutoFit/>
          </a:bodyPr>
          <a:lstStyle/>
          <a:p>
            <a:pPr marL="12700">
              <a:lnSpc>
                <a:spcPct val="100000"/>
              </a:lnSpc>
              <a:spcBef>
                <a:spcPts val="100"/>
              </a:spcBef>
            </a:pPr>
            <a:r>
              <a:rPr sz="2400" u="sng" dirty="0">
                <a:solidFill>
                  <a:schemeClr val="accent2">
                    <a:lumMod val="75000"/>
                  </a:schemeClr>
                </a:solidFill>
                <a:latin typeface="Trebuchet MS" pitchFamily="34" charset="0"/>
                <a:cs typeface="Century Gothic"/>
              </a:rPr>
              <a:t>Что</a:t>
            </a:r>
            <a:r>
              <a:rPr sz="2400" u="sng" spc="-20"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изменилось</a:t>
            </a:r>
            <a:r>
              <a:rPr sz="2400" u="sng" spc="-30"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и</a:t>
            </a:r>
            <a:r>
              <a:rPr sz="2400" u="sng" spc="-20"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как</a:t>
            </a:r>
            <a:r>
              <a:rPr sz="2400" u="sng" spc="-20"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это</a:t>
            </a:r>
            <a:r>
              <a:rPr sz="2400" u="sng" spc="-20"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повлияет</a:t>
            </a:r>
            <a:r>
              <a:rPr sz="2400" u="sng" spc="-25"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на</a:t>
            </a:r>
            <a:r>
              <a:rPr sz="2400" u="sng" spc="-20" dirty="0">
                <a:solidFill>
                  <a:schemeClr val="accent2">
                    <a:lumMod val="75000"/>
                  </a:schemeClr>
                </a:solidFill>
                <a:latin typeface="Trebuchet MS" pitchFamily="34" charset="0"/>
                <a:cs typeface="Century Gothic"/>
              </a:rPr>
              <a:t> </a:t>
            </a:r>
            <a:r>
              <a:rPr sz="2400" u="sng" dirty="0">
                <a:solidFill>
                  <a:schemeClr val="accent2">
                    <a:lumMod val="75000"/>
                  </a:schemeClr>
                </a:solidFill>
                <a:latin typeface="Trebuchet MS" pitchFamily="34" charset="0"/>
                <a:cs typeface="Century Gothic"/>
              </a:rPr>
              <a:t>работу</a:t>
            </a:r>
            <a:r>
              <a:rPr sz="2400" u="sng" spc="-20" dirty="0">
                <a:solidFill>
                  <a:schemeClr val="accent2">
                    <a:lumMod val="75000"/>
                  </a:schemeClr>
                </a:solidFill>
                <a:latin typeface="Trebuchet MS" pitchFamily="34" charset="0"/>
                <a:cs typeface="Century Gothic"/>
              </a:rPr>
              <a:t> </a:t>
            </a:r>
            <a:r>
              <a:rPr sz="2400" u="sng" spc="-10" dirty="0">
                <a:solidFill>
                  <a:schemeClr val="accent2">
                    <a:lumMod val="75000"/>
                  </a:schemeClr>
                </a:solidFill>
                <a:latin typeface="Trebuchet MS" pitchFamily="34" charset="0"/>
                <a:cs typeface="Century Gothic"/>
              </a:rPr>
              <a:t>учителя?</a:t>
            </a:r>
            <a:endParaRPr sz="2400" u="sng">
              <a:solidFill>
                <a:schemeClr val="accent2">
                  <a:lumMod val="75000"/>
                </a:schemeClr>
              </a:solidFill>
              <a:latin typeface="Trebuchet MS" pitchFamily="34" charset="0"/>
              <a:cs typeface="Century Gothic"/>
            </a:endParaRPr>
          </a:p>
        </p:txBody>
      </p:sp>
      <p:sp>
        <p:nvSpPr>
          <p:cNvPr id="4" name="object 4"/>
          <p:cNvSpPr txBox="1"/>
          <p:nvPr/>
        </p:nvSpPr>
        <p:spPr>
          <a:xfrm>
            <a:off x="1233932" y="2000738"/>
            <a:ext cx="8481695" cy="2593018"/>
          </a:xfrm>
          <a:prstGeom prst="rect">
            <a:avLst/>
          </a:prstGeom>
        </p:spPr>
        <p:txBody>
          <a:bodyPr vert="horz" wrap="square" lIns="0" tIns="12700" rIns="0" bIns="0" rtlCol="0">
            <a:spAutoFit/>
          </a:bodyPr>
          <a:lstStyle/>
          <a:p>
            <a:pPr marL="12700" marR="5080">
              <a:lnSpc>
                <a:spcPct val="100000"/>
              </a:lnSpc>
              <a:spcBef>
                <a:spcPts val="100"/>
              </a:spcBef>
            </a:pPr>
            <a:r>
              <a:rPr sz="1800" dirty="0">
                <a:solidFill>
                  <a:schemeClr val="accent2">
                    <a:lumMod val="75000"/>
                  </a:schemeClr>
                </a:solidFill>
                <a:latin typeface="Trebuchet MS" pitchFamily="34" charset="0"/>
                <a:cs typeface="Century Gothic"/>
              </a:rPr>
              <a:t>Новый</a:t>
            </a:r>
            <a:r>
              <a:rPr sz="1800" spc="-5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образовательный</a:t>
            </a:r>
            <a:r>
              <a:rPr sz="1800" spc="-1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стандарт</a:t>
            </a:r>
            <a:r>
              <a:rPr sz="1800" spc="-4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предлагает</a:t>
            </a:r>
            <a:r>
              <a:rPr sz="1800" spc="-2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несколько</a:t>
            </a:r>
            <a:r>
              <a:rPr sz="1800" spc="-40"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принципиально </a:t>
            </a:r>
            <a:r>
              <a:rPr sz="1800" dirty="0">
                <a:solidFill>
                  <a:schemeClr val="accent2">
                    <a:lumMod val="75000"/>
                  </a:schemeClr>
                </a:solidFill>
                <a:latin typeface="Trebuchet MS" pitchFamily="34" charset="0"/>
                <a:cs typeface="Century Gothic"/>
              </a:rPr>
              <a:t>новых</a:t>
            </a:r>
            <a:r>
              <a:rPr sz="1800" spc="-25"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установок</a:t>
            </a:r>
            <a:endParaRPr sz="1800">
              <a:solidFill>
                <a:schemeClr val="accent2">
                  <a:lumMod val="75000"/>
                </a:schemeClr>
              </a:solidFill>
              <a:latin typeface="Trebuchet MS" pitchFamily="34" charset="0"/>
              <a:cs typeface="Century Gothic"/>
            </a:endParaRPr>
          </a:p>
          <a:p>
            <a:pPr marL="355600" indent="-342900">
              <a:lnSpc>
                <a:spcPct val="100000"/>
              </a:lnSpc>
              <a:spcBef>
                <a:spcPts val="994"/>
              </a:spcBef>
              <a:buClr>
                <a:srgbClr val="B31166"/>
              </a:buClr>
              <a:buSzPct val="80555"/>
              <a:buFont typeface="Wingdings 3"/>
              <a:buChar char=""/>
              <a:tabLst>
                <a:tab pos="354965" algn="l"/>
                <a:tab pos="355600" algn="l"/>
              </a:tabLst>
            </a:pPr>
            <a:r>
              <a:rPr sz="1800" dirty="0">
                <a:solidFill>
                  <a:schemeClr val="accent2">
                    <a:lumMod val="75000"/>
                  </a:schemeClr>
                </a:solidFill>
                <a:latin typeface="Trebuchet MS" pitchFamily="34" charset="0"/>
                <a:cs typeface="Century Gothic"/>
              </a:rPr>
              <a:t>Фокус</a:t>
            </a:r>
            <a:r>
              <a:rPr sz="1800" spc="-4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на</a:t>
            </a:r>
            <a:r>
              <a:rPr sz="1800" spc="-4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практическое</a:t>
            </a:r>
            <a:r>
              <a:rPr sz="1800" spc="-1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применение</a:t>
            </a:r>
            <a:r>
              <a:rPr sz="1800" spc="-5"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знаний</a:t>
            </a:r>
            <a:endParaRPr sz="1800">
              <a:solidFill>
                <a:schemeClr val="accent2">
                  <a:lumMod val="75000"/>
                </a:schemeClr>
              </a:solidFill>
              <a:latin typeface="Trebuchet MS" pitchFamily="34" charset="0"/>
              <a:cs typeface="Century Gothic"/>
            </a:endParaRPr>
          </a:p>
          <a:p>
            <a:pPr marL="355600" indent="-342900">
              <a:lnSpc>
                <a:spcPct val="100000"/>
              </a:lnSpc>
              <a:spcBef>
                <a:spcPts val="1000"/>
              </a:spcBef>
              <a:buClr>
                <a:srgbClr val="B31166"/>
              </a:buClr>
              <a:buSzPct val="80555"/>
              <a:buFont typeface="Wingdings 3"/>
              <a:buChar char=""/>
              <a:tabLst>
                <a:tab pos="354965" algn="l"/>
                <a:tab pos="355600" algn="l"/>
              </a:tabLst>
            </a:pPr>
            <a:r>
              <a:rPr sz="1800" dirty="0">
                <a:solidFill>
                  <a:schemeClr val="accent2">
                    <a:lumMod val="75000"/>
                  </a:schemeClr>
                </a:solidFill>
                <a:latin typeface="Trebuchet MS" pitchFamily="34" charset="0"/>
                <a:cs typeface="Century Gothic"/>
              </a:rPr>
              <a:t>Повышенное</a:t>
            </a:r>
            <a:r>
              <a:rPr sz="1800" spc="-3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внимание</a:t>
            </a:r>
            <a:r>
              <a:rPr sz="1800" spc="-1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к</a:t>
            </a:r>
            <a:r>
              <a:rPr sz="1800" spc="-2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воспитательной </a:t>
            </a:r>
            <a:r>
              <a:rPr sz="1800" spc="-10" dirty="0">
                <a:solidFill>
                  <a:schemeClr val="accent2">
                    <a:lumMod val="75000"/>
                  </a:schemeClr>
                </a:solidFill>
                <a:latin typeface="Trebuchet MS" pitchFamily="34" charset="0"/>
                <a:cs typeface="Century Gothic"/>
              </a:rPr>
              <a:t>деятельности</a:t>
            </a:r>
            <a:endParaRPr sz="1800">
              <a:solidFill>
                <a:schemeClr val="accent2">
                  <a:lumMod val="75000"/>
                </a:schemeClr>
              </a:solidFill>
              <a:latin typeface="Trebuchet MS" pitchFamily="34" charset="0"/>
              <a:cs typeface="Century Gothic"/>
            </a:endParaRPr>
          </a:p>
          <a:p>
            <a:pPr marL="355600" indent="-342900">
              <a:lnSpc>
                <a:spcPct val="100000"/>
              </a:lnSpc>
              <a:spcBef>
                <a:spcPts val="1005"/>
              </a:spcBef>
              <a:buClr>
                <a:srgbClr val="B31166"/>
              </a:buClr>
              <a:buSzPct val="80555"/>
              <a:buFont typeface="Wingdings 3"/>
              <a:buChar char=""/>
              <a:tabLst>
                <a:tab pos="354965" algn="l"/>
                <a:tab pos="355600" algn="l"/>
              </a:tabLst>
            </a:pPr>
            <a:r>
              <a:rPr sz="1800" spc="-10" dirty="0">
                <a:solidFill>
                  <a:schemeClr val="accent2">
                    <a:lumMod val="75000"/>
                  </a:schemeClr>
                </a:solidFill>
                <a:latin typeface="Trebuchet MS" pitchFamily="34" charset="0"/>
                <a:cs typeface="Century Gothic"/>
              </a:rPr>
              <a:t>Вариативность</a:t>
            </a:r>
            <a:endParaRPr sz="1800">
              <a:solidFill>
                <a:schemeClr val="accent2">
                  <a:lumMod val="75000"/>
                </a:schemeClr>
              </a:solidFill>
              <a:latin typeface="Trebuchet MS" pitchFamily="34" charset="0"/>
              <a:cs typeface="Century Gothic"/>
            </a:endParaRPr>
          </a:p>
          <a:p>
            <a:pPr marL="355600" indent="-342900">
              <a:lnSpc>
                <a:spcPct val="100000"/>
              </a:lnSpc>
              <a:spcBef>
                <a:spcPts val="994"/>
              </a:spcBef>
              <a:buClr>
                <a:srgbClr val="B31166"/>
              </a:buClr>
              <a:buSzPct val="80555"/>
              <a:buFont typeface="Wingdings 3"/>
              <a:buChar char=""/>
              <a:tabLst>
                <a:tab pos="354965" algn="l"/>
                <a:tab pos="355600" algn="l"/>
              </a:tabLst>
            </a:pPr>
            <a:r>
              <a:rPr sz="1800" dirty="0">
                <a:solidFill>
                  <a:schemeClr val="accent2">
                    <a:lumMod val="75000"/>
                  </a:schemeClr>
                </a:solidFill>
                <a:latin typeface="Trebuchet MS" pitchFamily="34" charset="0"/>
                <a:cs typeface="Century Gothic"/>
              </a:rPr>
              <a:t>Реализация</a:t>
            </a:r>
            <a:r>
              <a:rPr sz="1800" spc="-3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проектной</a:t>
            </a:r>
            <a:r>
              <a:rPr sz="1800" spc="-30"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деятельности</a:t>
            </a:r>
            <a:endParaRPr sz="1800">
              <a:solidFill>
                <a:schemeClr val="accent2">
                  <a:lumMod val="75000"/>
                </a:schemeClr>
              </a:solidFill>
              <a:latin typeface="Trebuchet MS" pitchFamily="34" charset="0"/>
              <a:cs typeface="Century Gothic"/>
            </a:endParaRPr>
          </a:p>
          <a:p>
            <a:pPr marL="355600" indent="-342900">
              <a:lnSpc>
                <a:spcPct val="100000"/>
              </a:lnSpc>
              <a:spcBef>
                <a:spcPts val="1000"/>
              </a:spcBef>
              <a:buClr>
                <a:srgbClr val="B31166"/>
              </a:buClr>
              <a:buSzPct val="80555"/>
              <a:buFont typeface="Wingdings 3"/>
              <a:buChar char=""/>
              <a:tabLst>
                <a:tab pos="354965" algn="l"/>
                <a:tab pos="355600" algn="l"/>
              </a:tabLst>
            </a:pPr>
            <a:r>
              <a:rPr sz="1800" dirty="0">
                <a:solidFill>
                  <a:schemeClr val="accent2">
                    <a:lumMod val="75000"/>
                  </a:schemeClr>
                </a:solidFill>
                <a:latin typeface="Trebuchet MS" pitchFamily="34" charset="0"/>
                <a:cs typeface="Century Gothic"/>
              </a:rPr>
              <a:t>Конкретные</a:t>
            </a:r>
            <a:r>
              <a:rPr sz="1800" spc="-4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образовательные</a:t>
            </a:r>
            <a:r>
              <a:rPr sz="1800" spc="-15"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результаты</a:t>
            </a:r>
            <a:endParaRPr sz="1800">
              <a:solidFill>
                <a:schemeClr val="accent2">
                  <a:lumMod val="75000"/>
                </a:schemeClr>
              </a:solidFill>
              <a:latin typeface="Trebuchet MS" pitchFamily="34" charset="0"/>
              <a:cs typeface="Century Gothic"/>
            </a:endParaRPr>
          </a:p>
        </p:txBody>
      </p:sp>
      <p:pic>
        <p:nvPicPr>
          <p:cNvPr id="5" name="object 5"/>
          <p:cNvPicPr/>
          <p:nvPr/>
        </p:nvPicPr>
        <p:blipFill>
          <a:blip r:embed="rId2" cstate="print"/>
          <a:stretch>
            <a:fillRect/>
          </a:stretch>
        </p:blipFill>
        <p:spPr>
          <a:xfrm>
            <a:off x="10229850" y="4681601"/>
            <a:ext cx="1614297" cy="133819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33932" y="755396"/>
            <a:ext cx="1403985" cy="574040"/>
          </a:xfrm>
          <a:prstGeom prst="rect">
            <a:avLst/>
          </a:prstGeom>
        </p:spPr>
        <p:txBody>
          <a:bodyPr vert="horz" wrap="square" lIns="0" tIns="12700" rIns="0" bIns="0" rtlCol="0">
            <a:spAutoFit/>
          </a:bodyPr>
          <a:lstStyle/>
          <a:p>
            <a:pPr marL="12700">
              <a:lnSpc>
                <a:spcPct val="100000"/>
              </a:lnSpc>
              <a:spcBef>
                <a:spcPts val="100"/>
              </a:spcBef>
            </a:pPr>
            <a:r>
              <a:rPr spc="-20" dirty="0"/>
              <a:t>ФГОС</a:t>
            </a:r>
          </a:p>
        </p:txBody>
      </p:sp>
      <p:sp>
        <p:nvSpPr>
          <p:cNvPr id="3" name="object 3"/>
          <p:cNvSpPr txBox="1"/>
          <p:nvPr/>
        </p:nvSpPr>
        <p:spPr>
          <a:xfrm>
            <a:off x="1233932" y="1303985"/>
            <a:ext cx="2402205" cy="443711"/>
          </a:xfrm>
          <a:prstGeom prst="rect">
            <a:avLst/>
          </a:prstGeom>
        </p:spPr>
        <p:txBody>
          <a:bodyPr vert="horz" wrap="square" lIns="0" tIns="12700" rIns="0" bIns="0" rtlCol="0">
            <a:spAutoFit/>
          </a:bodyPr>
          <a:lstStyle/>
          <a:p>
            <a:pPr marL="12700">
              <a:lnSpc>
                <a:spcPct val="100000"/>
              </a:lnSpc>
              <a:spcBef>
                <a:spcPts val="100"/>
              </a:spcBef>
            </a:pPr>
            <a:r>
              <a:rPr sz="2800" u="sng" spc="-10" dirty="0">
                <a:solidFill>
                  <a:schemeClr val="accent2">
                    <a:lumMod val="75000"/>
                  </a:schemeClr>
                </a:solidFill>
                <a:latin typeface="Trebuchet MS" pitchFamily="34" charset="0"/>
                <a:cs typeface="Century Gothic"/>
              </a:rPr>
              <a:t>Установки</a:t>
            </a:r>
            <a:endParaRPr sz="2800" u="sng">
              <a:solidFill>
                <a:schemeClr val="accent2">
                  <a:lumMod val="75000"/>
                </a:schemeClr>
              </a:solidFill>
              <a:latin typeface="Trebuchet MS" pitchFamily="34" charset="0"/>
              <a:cs typeface="Century Gothic"/>
            </a:endParaRPr>
          </a:p>
        </p:txBody>
      </p:sp>
      <p:sp>
        <p:nvSpPr>
          <p:cNvPr id="4" name="object 4"/>
          <p:cNvSpPr txBox="1"/>
          <p:nvPr/>
        </p:nvSpPr>
        <p:spPr>
          <a:xfrm>
            <a:off x="1233932" y="1946032"/>
            <a:ext cx="8597265" cy="3009157"/>
          </a:xfrm>
          <a:prstGeom prst="rect">
            <a:avLst/>
          </a:prstGeom>
        </p:spPr>
        <p:txBody>
          <a:bodyPr vert="horz" wrap="square" lIns="0" tIns="13335" rIns="0" bIns="0" rtlCol="0">
            <a:spAutoFit/>
          </a:bodyPr>
          <a:lstStyle/>
          <a:p>
            <a:pPr marL="355600" marR="107314" indent="-342900" algn="just">
              <a:lnSpc>
                <a:spcPct val="100000"/>
              </a:lnSpc>
              <a:spcBef>
                <a:spcPts val="105"/>
              </a:spcBef>
              <a:buClr>
                <a:srgbClr val="B31166"/>
              </a:buClr>
              <a:buSzPct val="79411"/>
              <a:buFont typeface="Wingdings 3"/>
              <a:buChar char=""/>
              <a:tabLst>
                <a:tab pos="355600" algn="l"/>
              </a:tabLst>
            </a:pPr>
            <a:r>
              <a:rPr sz="1700" dirty="0">
                <a:solidFill>
                  <a:schemeClr val="accent2">
                    <a:lumMod val="75000"/>
                  </a:schemeClr>
                </a:solidFill>
                <a:cs typeface="Century Gothic"/>
              </a:rPr>
              <a:t>Ориентация</a:t>
            </a:r>
            <a:r>
              <a:rPr sz="1700" spc="-65" dirty="0">
                <a:solidFill>
                  <a:schemeClr val="accent2">
                    <a:lumMod val="75000"/>
                  </a:schemeClr>
                </a:solidFill>
                <a:cs typeface="Century Gothic"/>
              </a:rPr>
              <a:t> </a:t>
            </a:r>
            <a:r>
              <a:rPr sz="1700" dirty="0">
                <a:solidFill>
                  <a:schemeClr val="accent2">
                    <a:lumMod val="75000"/>
                  </a:schemeClr>
                </a:solidFill>
                <a:cs typeface="Century Gothic"/>
              </a:rPr>
              <a:t>на</a:t>
            </a:r>
            <a:r>
              <a:rPr sz="1700" spc="-30" dirty="0">
                <a:solidFill>
                  <a:schemeClr val="accent2">
                    <a:lumMod val="75000"/>
                  </a:schemeClr>
                </a:solidFill>
                <a:cs typeface="Century Gothic"/>
              </a:rPr>
              <a:t> </a:t>
            </a:r>
            <a:r>
              <a:rPr sz="1700" dirty="0">
                <a:solidFill>
                  <a:schemeClr val="accent2">
                    <a:lumMod val="75000"/>
                  </a:schemeClr>
                </a:solidFill>
                <a:cs typeface="Century Gothic"/>
              </a:rPr>
              <a:t>формирование</a:t>
            </a:r>
            <a:r>
              <a:rPr sz="1700" spc="-50" dirty="0">
                <a:solidFill>
                  <a:schemeClr val="accent2">
                    <a:lumMod val="75000"/>
                  </a:schemeClr>
                </a:solidFill>
                <a:cs typeface="Century Gothic"/>
              </a:rPr>
              <a:t> </a:t>
            </a:r>
            <a:r>
              <a:rPr sz="1700" dirty="0">
                <a:solidFill>
                  <a:schemeClr val="accent2">
                    <a:lumMod val="75000"/>
                  </a:schemeClr>
                </a:solidFill>
                <a:cs typeface="Century Gothic"/>
              </a:rPr>
              <a:t>единого</a:t>
            </a:r>
            <a:r>
              <a:rPr sz="1700" spc="-45" dirty="0">
                <a:solidFill>
                  <a:schemeClr val="accent2">
                    <a:lumMod val="75000"/>
                  </a:schemeClr>
                </a:solidFill>
                <a:cs typeface="Century Gothic"/>
              </a:rPr>
              <a:t> </a:t>
            </a:r>
            <a:r>
              <a:rPr sz="1700" dirty="0">
                <a:solidFill>
                  <a:schemeClr val="accent2">
                    <a:lumMod val="75000"/>
                  </a:schemeClr>
                </a:solidFill>
                <a:cs typeface="Century Gothic"/>
              </a:rPr>
              <a:t>образовательного</a:t>
            </a:r>
            <a:r>
              <a:rPr sz="1700" spc="-45" dirty="0">
                <a:solidFill>
                  <a:schemeClr val="accent2">
                    <a:lumMod val="75000"/>
                  </a:schemeClr>
                </a:solidFill>
                <a:cs typeface="Century Gothic"/>
              </a:rPr>
              <a:t> </a:t>
            </a:r>
            <a:r>
              <a:rPr sz="1700" spc="-10" dirty="0">
                <a:solidFill>
                  <a:schemeClr val="accent2">
                    <a:lumMod val="75000"/>
                  </a:schemeClr>
                </a:solidFill>
                <a:cs typeface="Century Gothic"/>
              </a:rPr>
              <a:t>пространства </a:t>
            </a:r>
            <a:r>
              <a:rPr sz="1700" dirty="0">
                <a:solidFill>
                  <a:schemeClr val="accent2">
                    <a:lumMod val="75000"/>
                  </a:schemeClr>
                </a:solidFill>
                <a:cs typeface="Century Gothic"/>
              </a:rPr>
              <a:t>на</a:t>
            </a:r>
            <a:r>
              <a:rPr sz="1700" spc="-20" dirty="0">
                <a:solidFill>
                  <a:schemeClr val="accent2">
                    <a:lumMod val="75000"/>
                  </a:schemeClr>
                </a:solidFill>
                <a:cs typeface="Century Gothic"/>
              </a:rPr>
              <a:t> </a:t>
            </a:r>
            <a:r>
              <a:rPr sz="1700" dirty="0">
                <a:solidFill>
                  <a:schemeClr val="accent2">
                    <a:lumMod val="75000"/>
                  </a:schemeClr>
                </a:solidFill>
                <a:cs typeface="Century Gothic"/>
              </a:rPr>
              <a:t>всей</a:t>
            </a:r>
            <a:r>
              <a:rPr sz="1700" spc="-5" dirty="0">
                <a:solidFill>
                  <a:schemeClr val="accent2">
                    <a:lumMod val="75000"/>
                  </a:schemeClr>
                </a:solidFill>
                <a:cs typeface="Century Gothic"/>
              </a:rPr>
              <a:t> </a:t>
            </a:r>
            <a:r>
              <a:rPr sz="1700" dirty="0">
                <a:solidFill>
                  <a:schemeClr val="accent2">
                    <a:lumMod val="75000"/>
                  </a:schemeClr>
                </a:solidFill>
                <a:cs typeface="Century Gothic"/>
              </a:rPr>
              <a:t>территории</a:t>
            </a:r>
            <a:r>
              <a:rPr sz="1700" spc="-25" dirty="0">
                <a:solidFill>
                  <a:schemeClr val="accent2">
                    <a:lumMod val="75000"/>
                  </a:schemeClr>
                </a:solidFill>
                <a:cs typeface="Century Gothic"/>
              </a:rPr>
              <a:t> </a:t>
            </a:r>
            <a:r>
              <a:rPr sz="1700" dirty="0">
                <a:solidFill>
                  <a:schemeClr val="accent2">
                    <a:lumMod val="75000"/>
                  </a:schemeClr>
                </a:solidFill>
                <a:cs typeface="Century Gothic"/>
              </a:rPr>
              <a:t>Российской</a:t>
            </a:r>
            <a:r>
              <a:rPr sz="1700" spc="-15" dirty="0">
                <a:solidFill>
                  <a:schemeClr val="accent2">
                    <a:lumMod val="75000"/>
                  </a:schemeClr>
                </a:solidFill>
                <a:cs typeface="Century Gothic"/>
              </a:rPr>
              <a:t> </a:t>
            </a:r>
            <a:r>
              <a:rPr sz="1700" spc="-10" dirty="0">
                <a:solidFill>
                  <a:schemeClr val="accent2">
                    <a:lumMod val="75000"/>
                  </a:schemeClr>
                </a:solidFill>
                <a:cs typeface="Century Gothic"/>
              </a:rPr>
              <a:t>Федерации</a:t>
            </a:r>
            <a:endParaRPr sz="1700">
              <a:solidFill>
                <a:schemeClr val="accent2">
                  <a:lumMod val="75000"/>
                </a:schemeClr>
              </a:solidFill>
              <a:cs typeface="Century Gothic"/>
            </a:endParaRPr>
          </a:p>
          <a:p>
            <a:pPr marL="355600" indent="-342900" algn="just">
              <a:lnSpc>
                <a:spcPct val="100000"/>
              </a:lnSpc>
              <a:spcBef>
                <a:spcPts val="994"/>
              </a:spcBef>
              <a:buClr>
                <a:srgbClr val="B31166"/>
              </a:buClr>
              <a:buSzPct val="79411"/>
              <a:buFont typeface="Wingdings 3"/>
              <a:buChar char=""/>
              <a:tabLst>
                <a:tab pos="355600" algn="l"/>
              </a:tabLst>
            </a:pPr>
            <a:r>
              <a:rPr sz="1700" dirty="0">
                <a:solidFill>
                  <a:schemeClr val="accent2">
                    <a:lumMod val="75000"/>
                  </a:schemeClr>
                </a:solidFill>
                <a:cs typeface="Century Gothic"/>
              </a:rPr>
              <a:t>Чёткая</a:t>
            </a:r>
            <a:r>
              <a:rPr sz="1700" spc="-50" dirty="0">
                <a:solidFill>
                  <a:schemeClr val="accent2">
                    <a:lumMod val="75000"/>
                  </a:schemeClr>
                </a:solidFill>
                <a:cs typeface="Century Gothic"/>
              </a:rPr>
              <a:t> </a:t>
            </a:r>
            <a:r>
              <a:rPr sz="1700" dirty="0">
                <a:solidFill>
                  <a:schemeClr val="accent2">
                    <a:lumMod val="75000"/>
                  </a:schemeClr>
                </a:solidFill>
                <a:cs typeface="Century Gothic"/>
              </a:rPr>
              <a:t>система</a:t>
            </a:r>
            <a:r>
              <a:rPr sz="1700" spc="-35" dirty="0">
                <a:solidFill>
                  <a:schemeClr val="accent2">
                    <a:lumMod val="75000"/>
                  </a:schemeClr>
                </a:solidFill>
                <a:cs typeface="Century Gothic"/>
              </a:rPr>
              <a:t> </a:t>
            </a:r>
            <a:r>
              <a:rPr sz="1700" dirty="0">
                <a:solidFill>
                  <a:schemeClr val="accent2">
                    <a:lumMod val="75000"/>
                  </a:schemeClr>
                </a:solidFill>
                <a:cs typeface="Century Gothic"/>
              </a:rPr>
              <a:t>оценивания</a:t>
            </a:r>
            <a:r>
              <a:rPr sz="1700" spc="-65" dirty="0">
                <a:solidFill>
                  <a:schemeClr val="accent2">
                    <a:lumMod val="75000"/>
                  </a:schemeClr>
                </a:solidFill>
                <a:cs typeface="Century Gothic"/>
              </a:rPr>
              <a:t> </a:t>
            </a:r>
            <a:r>
              <a:rPr sz="1700" dirty="0">
                <a:solidFill>
                  <a:schemeClr val="accent2">
                    <a:lumMod val="75000"/>
                  </a:schemeClr>
                </a:solidFill>
                <a:cs typeface="Century Gothic"/>
              </a:rPr>
              <a:t>результатов</a:t>
            </a:r>
            <a:r>
              <a:rPr sz="1700" spc="-20" dirty="0">
                <a:solidFill>
                  <a:schemeClr val="accent2">
                    <a:lumMod val="75000"/>
                  </a:schemeClr>
                </a:solidFill>
                <a:cs typeface="Century Gothic"/>
              </a:rPr>
              <a:t> </a:t>
            </a:r>
            <a:r>
              <a:rPr sz="1700" spc="-10" dirty="0">
                <a:solidFill>
                  <a:schemeClr val="accent2">
                    <a:lumMod val="75000"/>
                  </a:schemeClr>
                </a:solidFill>
                <a:cs typeface="Century Gothic"/>
              </a:rPr>
              <a:t>обучения</a:t>
            </a:r>
            <a:endParaRPr sz="1700">
              <a:solidFill>
                <a:schemeClr val="accent2">
                  <a:lumMod val="75000"/>
                </a:schemeClr>
              </a:solidFill>
              <a:cs typeface="Century Gothic"/>
            </a:endParaRPr>
          </a:p>
          <a:p>
            <a:pPr marL="355600" marR="5080" indent="-342900" algn="just">
              <a:lnSpc>
                <a:spcPct val="100000"/>
              </a:lnSpc>
              <a:spcBef>
                <a:spcPts val="994"/>
              </a:spcBef>
              <a:buClr>
                <a:srgbClr val="B31166"/>
              </a:buClr>
              <a:buSzPct val="79411"/>
              <a:buFont typeface="Wingdings 3"/>
              <a:buChar char=""/>
              <a:tabLst>
                <a:tab pos="355600" algn="l"/>
              </a:tabLst>
            </a:pPr>
            <a:r>
              <a:rPr sz="1700" dirty="0">
                <a:solidFill>
                  <a:schemeClr val="accent2">
                    <a:lumMod val="75000"/>
                  </a:schemeClr>
                </a:solidFill>
                <a:cs typeface="Century Gothic"/>
              </a:rPr>
              <a:t>Формирование</a:t>
            </a:r>
            <a:r>
              <a:rPr sz="1700" spc="-75" dirty="0">
                <a:solidFill>
                  <a:schemeClr val="accent2">
                    <a:lumMod val="75000"/>
                  </a:schemeClr>
                </a:solidFill>
                <a:cs typeface="Century Gothic"/>
              </a:rPr>
              <a:t> </a:t>
            </a:r>
            <a:r>
              <a:rPr sz="1700" dirty="0">
                <a:solidFill>
                  <a:schemeClr val="accent2">
                    <a:lumMod val="75000"/>
                  </a:schemeClr>
                </a:solidFill>
                <a:cs typeface="Century Gothic"/>
              </a:rPr>
              <a:t>личностных,</a:t>
            </a:r>
            <a:r>
              <a:rPr sz="1700" spc="-55" dirty="0">
                <a:solidFill>
                  <a:schemeClr val="accent2">
                    <a:lumMod val="75000"/>
                  </a:schemeClr>
                </a:solidFill>
                <a:cs typeface="Century Gothic"/>
              </a:rPr>
              <a:t> </a:t>
            </a:r>
            <a:r>
              <a:rPr sz="1700" dirty="0">
                <a:solidFill>
                  <a:schemeClr val="accent2">
                    <a:lumMod val="75000"/>
                  </a:schemeClr>
                </a:solidFill>
                <a:cs typeface="Century Gothic"/>
              </a:rPr>
              <a:t>предметных</a:t>
            </a:r>
            <a:r>
              <a:rPr sz="1700" spc="-60" dirty="0">
                <a:solidFill>
                  <a:schemeClr val="accent2">
                    <a:lumMod val="75000"/>
                  </a:schemeClr>
                </a:solidFill>
                <a:cs typeface="Century Gothic"/>
              </a:rPr>
              <a:t> </a:t>
            </a:r>
            <a:r>
              <a:rPr sz="1700" dirty="0">
                <a:solidFill>
                  <a:schemeClr val="accent2">
                    <a:lumMod val="75000"/>
                  </a:schemeClr>
                </a:solidFill>
                <a:cs typeface="Century Gothic"/>
              </a:rPr>
              <a:t>и</a:t>
            </a:r>
            <a:r>
              <a:rPr sz="1700" spc="-25" dirty="0">
                <a:solidFill>
                  <a:schemeClr val="accent2">
                    <a:lumMod val="75000"/>
                  </a:schemeClr>
                </a:solidFill>
                <a:cs typeface="Century Gothic"/>
              </a:rPr>
              <a:t> </a:t>
            </a:r>
            <a:r>
              <a:rPr sz="1700" dirty="0">
                <a:solidFill>
                  <a:schemeClr val="accent2">
                    <a:lumMod val="75000"/>
                  </a:schemeClr>
                </a:solidFill>
                <a:cs typeface="Century Gothic"/>
              </a:rPr>
              <a:t>метапредметных</a:t>
            </a:r>
            <a:r>
              <a:rPr sz="1700" spc="-65" dirty="0">
                <a:solidFill>
                  <a:schemeClr val="accent2">
                    <a:lumMod val="75000"/>
                  </a:schemeClr>
                </a:solidFill>
                <a:cs typeface="Century Gothic"/>
              </a:rPr>
              <a:t> </a:t>
            </a:r>
            <a:r>
              <a:rPr sz="1700" spc="-10" dirty="0">
                <a:solidFill>
                  <a:schemeClr val="accent2">
                    <a:lumMod val="75000"/>
                  </a:schemeClr>
                </a:solidFill>
                <a:cs typeface="Century Gothic"/>
              </a:rPr>
              <a:t>навыков, </a:t>
            </a:r>
            <a:r>
              <a:rPr sz="1700" dirty="0">
                <a:solidFill>
                  <a:schemeClr val="accent2">
                    <a:lumMod val="75000"/>
                  </a:schemeClr>
                </a:solidFill>
                <a:cs typeface="Century Gothic"/>
              </a:rPr>
              <a:t>позволяющих</a:t>
            </a:r>
            <a:r>
              <a:rPr sz="1700" spc="-60" dirty="0">
                <a:solidFill>
                  <a:schemeClr val="accent2">
                    <a:lumMod val="75000"/>
                  </a:schemeClr>
                </a:solidFill>
                <a:cs typeface="Century Gothic"/>
              </a:rPr>
              <a:t> </a:t>
            </a:r>
            <a:r>
              <a:rPr sz="1700" dirty="0">
                <a:solidFill>
                  <a:schemeClr val="accent2">
                    <a:lumMod val="75000"/>
                  </a:schemeClr>
                </a:solidFill>
                <a:cs typeface="Century Gothic"/>
              </a:rPr>
              <a:t>применять</a:t>
            </a:r>
            <a:r>
              <a:rPr sz="1700" spc="-55" dirty="0">
                <a:solidFill>
                  <a:schemeClr val="accent2">
                    <a:lumMod val="75000"/>
                  </a:schemeClr>
                </a:solidFill>
                <a:cs typeface="Century Gothic"/>
              </a:rPr>
              <a:t> </a:t>
            </a:r>
            <a:r>
              <a:rPr sz="1700" dirty="0">
                <a:solidFill>
                  <a:schemeClr val="accent2">
                    <a:lumMod val="75000"/>
                  </a:schemeClr>
                </a:solidFill>
                <a:cs typeface="Century Gothic"/>
              </a:rPr>
              <a:t>школьные</a:t>
            </a:r>
            <a:r>
              <a:rPr sz="1700" spc="-45" dirty="0">
                <a:solidFill>
                  <a:schemeClr val="accent2">
                    <a:lumMod val="75000"/>
                  </a:schemeClr>
                </a:solidFill>
                <a:cs typeface="Century Gothic"/>
              </a:rPr>
              <a:t> </a:t>
            </a:r>
            <a:r>
              <a:rPr sz="1700" dirty="0">
                <a:solidFill>
                  <a:schemeClr val="accent2">
                    <a:lumMod val="75000"/>
                  </a:schemeClr>
                </a:solidFill>
                <a:cs typeface="Century Gothic"/>
              </a:rPr>
              <a:t>знания</a:t>
            </a:r>
            <a:r>
              <a:rPr sz="1700" spc="-50" dirty="0">
                <a:solidFill>
                  <a:schemeClr val="accent2">
                    <a:lumMod val="75000"/>
                  </a:schemeClr>
                </a:solidFill>
                <a:cs typeface="Century Gothic"/>
              </a:rPr>
              <a:t> </a:t>
            </a:r>
            <a:r>
              <a:rPr sz="1700" dirty="0">
                <a:solidFill>
                  <a:schemeClr val="accent2">
                    <a:lumMod val="75000"/>
                  </a:schemeClr>
                </a:solidFill>
                <a:cs typeface="Century Gothic"/>
              </a:rPr>
              <a:t>в</a:t>
            </a:r>
            <a:r>
              <a:rPr sz="1700" spc="-15" dirty="0">
                <a:solidFill>
                  <a:schemeClr val="accent2">
                    <a:lumMod val="75000"/>
                  </a:schemeClr>
                </a:solidFill>
                <a:cs typeface="Century Gothic"/>
              </a:rPr>
              <a:t> </a:t>
            </a:r>
            <a:r>
              <a:rPr sz="1700" dirty="0">
                <a:solidFill>
                  <a:schemeClr val="accent2">
                    <a:lumMod val="75000"/>
                  </a:schemeClr>
                </a:solidFill>
                <a:cs typeface="Century Gothic"/>
              </a:rPr>
              <a:t>реальных</a:t>
            </a:r>
            <a:r>
              <a:rPr sz="1700" spc="-50" dirty="0">
                <a:solidFill>
                  <a:schemeClr val="accent2">
                    <a:lumMod val="75000"/>
                  </a:schemeClr>
                </a:solidFill>
                <a:cs typeface="Century Gothic"/>
              </a:rPr>
              <a:t> </a:t>
            </a:r>
            <a:r>
              <a:rPr sz="1700" dirty="0">
                <a:solidFill>
                  <a:schemeClr val="accent2">
                    <a:lumMod val="75000"/>
                  </a:schemeClr>
                </a:solidFill>
                <a:cs typeface="Century Gothic"/>
              </a:rPr>
              <a:t>жизненных</a:t>
            </a:r>
            <a:r>
              <a:rPr sz="1700" spc="-45" dirty="0">
                <a:solidFill>
                  <a:schemeClr val="accent2">
                    <a:lumMod val="75000"/>
                  </a:schemeClr>
                </a:solidFill>
                <a:cs typeface="Century Gothic"/>
              </a:rPr>
              <a:t> </a:t>
            </a:r>
            <a:r>
              <a:rPr sz="1700" spc="-10" dirty="0">
                <a:solidFill>
                  <a:schemeClr val="accent2">
                    <a:lumMod val="75000"/>
                  </a:schemeClr>
                </a:solidFill>
                <a:cs typeface="Century Gothic"/>
              </a:rPr>
              <a:t>ситуациях</a:t>
            </a:r>
            <a:endParaRPr sz="1700">
              <a:solidFill>
                <a:schemeClr val="accent2">
                  <a:lumMod val="75000"/>
                </a:schemeClr>
              </a:solidFill>
              <a:cs typeface="Century Gothic"/>
            </a:endParaRPr>
          </a:p>
          <a:p>
            <a:pPr marL="355600" indent="-342900" algn="just">
              <a:lnSpc>
                <a:spcPct val="100000"/>
              </a:lnSpc>
              <a:spcBef>
                <a:spcPts val="1010"/>
              </a:spcBef>
              <a:buClr>
                <a:srgbClr val="B31166"/>
              </a:buClr>
              <a:buSzPct val="79411"/>
              <a:buFont typeface="Wingdings 3"/>
              <a:buChar char=""/>
              <a:tabLst>
                <a:tab pos="355600" algn="l"/>
              </a:tabLst>
            </a:pPr>
            <a:r>
              <a:rPr sz="1700" dirty="0">
                <a:solidFill>
                  <a:schemeClr val="accent2">
                    <a:lumMod val="75000"/>
                  </a:schemeClr>
                </a:solidFill>
                <a:cs typeface="Century Gothic"/>
              </a:rPr>
              <a:t>Учёт</a:t>
            </a:r>
            <a:r>
              <a:rPr sz="1700" spc="-30" dirty="0">
                <a:solidFill>
                  <a:schemeClr val="accent2">
                    <a:lumMod val="75000"/>
                  </a:schemeClr>
                </a:solidFill>
                <a:cs typeface="Century Gothic"/>
              </a:rPr>
              <a:t> </a:t>
            </a:r>
            <a:r>
              <a:rPr sz="1700" dirty="0">
                <a:solidFill>
                  <a:schemeClr val="accent2">
                    <a:lumMod val="75000"/>
                  </a:schemeClr>
                </a:solidFill>
                <a:cs typeface="Century Gothic"/>
              </a:rPr>
              <a:t>здоровьесберегающих</a:t>
            </a:r>
            <a:r>
              <a:rPr sz="1700" spc="-50" dirty="0">
                <a:solidFill>
                  <a:schemeClr val="accent2">
                    <a:lumMod val="75000"/>
                  </a:schemeClr>
                </a:solidFill>
                <a:cs typeface="Century Gothic"/>
              </a:rPr>
              <a:t> </a:t>
            </a:r>
            <a:r>
              <a:rPr sz="1700" dirty="0">
                <a:solidFill>
                  <a:schemeClr val="accent2">
                    <a:lumMod val="75000"/>
                  </a:schemeClr>
                </a:solidFill>
                <a:cs typeface="Century Gothic"/>
              </a:rPr>
              <a:t>факторов</a:t>
            </a:r>
            <a:r>
              <a:rPr sz="1700" spc="-45" dirty="0">
                <a:solidFill>
                  <a:schemeClr val="accent2">
                    <a:lumMod val="75000"/>
                  </a:schemeClr>
                </a:solidFill>
                <a:cs typeface="Century Gothic"/>
              </a:rPr>
              <a:t> </a:t>
            </a:r>
            <a:r>
              <a:rPr sz="1700" dirty="0">
                <a:solidFill>
                  <a:schemeClr val="accent2">
                    <a:lumMod val="75000"/>
                  </a:schemeClr>
                </a:solidFill>
                <a:cs typeface="Century Gothic"/>
              </a:rPr>
              <a:t>в</a:t>
            </a:r>
            <a:r>
              <a:rPr sz="1700" spc="-15" dirty="0">
                <a:solidFill>
                  <a:schemeClr val="accent2">
                    <a:lumMod val="75000"/>
                  </a:schemeClr>
                </a:solidFill>
                <a:cs typeface="Century Gothic"/>
              </a:rPr>
              <a:t> </a:t>
            </a:r>
            <a:r>
              <a:rPr sz="1700" dirty="0">
                <a:solidFill>
                  <a:schemeClr val="accent2">
                    <a:lumMod val="75000"/>
                  </a:schemeClr>
                </a:solidFill>
                <a:cs typeface="Century Gothic"/>
              </a:rPr>
              <a:t>процессе</a:t>
            </a:r>
            <a:r>
              <a:rPr sz="1700" spc="-50" dirty="0">
                <a:solidFill>
                  <a:schemeClr val="accent2">
                    <a:lumMod val="75000"/>
                  </a:schemeClr>
                </a:solidFill>
                <a:cs typeface="Century Gothic"/>
              </a:rPr>
              <a:t> </a:t>
            </a:r>
            <a:r>
              <a:rPr sz="1700" spc="-10" dirty="0">
                <a:solidFill>
                  <a:schemeClr val="accent2">
                    <a:lumMod val="75000"/>
                  </a:schemeClr>
                </a:solidFill>
                <a:cs typeface="Century Gothic"/>
              </a:rPr>
              <a:t>обучения</a:t>
            </a:r>
            <a:endParaRPr sz="1700">
              <a:solidFill>
                <a:schemeClr val="accent2">
                  <a:lumMod val="75000"/>
                </a:schemeClr>
              </a:solidFill>
              <a:cs typeface="Century Gothic"/>
            </a:endParaRPr>
          </a:p>
          <a:p>
            <a:pPr marL="355600" marR="550545" indent="-342900" algn="just">
              <a:lnSpc>
                <a:spcPct val="100000"/>
              </a:lnSpc>
              <a:spcBef>
                <a:spcPts val="1000"/>
              </a:spcBef>
              <a:buClr>
                <a:srgbClr val="B31166"/>
              </a:buClr>
              <a:buSzPct val="79411"/>
              <a:buFont typeface="Wingdings 3"/>
              <a:buChar char=""/>
              <a:tabLst>
                <a:tab pos="355600" algn="l"/>
              </a:tabLst>
            </a:pPr>
            <a:r>
              <a:rPr sz="1700" dirty="0">
                <a:solidFill>
                  <a:schemeClr val="accent2">
                    <a:lumMod val="75000"/>
                  </a:schemeClr>
                </a:solidFill>
                <a:cs typeface="Century Gothic"/>
              </a:rPr>
              <a:t>Повышение</a:t>
            </a:r>
            <a:r>
              <a:rPr sz="1700" spc="-55" dirty="0">
                <a:solidFill>
                  <a:schemeClr val="accent2">
                    <a:lumMod val="75000"/>
                  </a:schemeClr>
                </a:solidFill>
                <a:cs typeface="Century Gothic"/>
              </a:rPr>
              <a:t> </a:t>
            </a:r>
            <a:r>
              <a:rPr sz="1700" dirty="0">
                <a:solidFill>
                  <a:schemeClr val="accent2">
                    <a:lumMod val="75000"/>
                  </a:schemeClr>
                </a:solidFill>
                <a:cs typeface="Century Gothic"/>
              </a:rPr>
              <a:t>качества</a:t>
            </a:r>
            <a:r>
              <a:rPr sz="1700" spc="-40" dirty="0">
                <a:solidFill>
                  <a:schemeClr val="accent2">
                    <a:lumMod val="75000"/>
                  </a:schemeClr>
                </a:solidFill>
                <a:cs typeface="Century Gothic"/>
              </a:rPr>
              <a:t> </a:t>
            </a:r>
            <a:r>
              <a:rPr sz="1700" dirty="0">
                <a:solidFill>
                  <a:schemeClr val="accent2">
                    <a:lumMod val="75000"/>
                  </a:schemeClr>
                </a:solidFill>
                <a:cs typeface="Century Gothic"/>
              </a:rPr>
              <a:t>образовательного</a:t>
            </a:r>
            <a:r>
              <a:rPr sz="1700" spc="-65" dirty="0">
                <a:solidFill>
                  <a:schemeClr val="accent2">
                    <a:lumMod val="75000"/>
                  </a:schemeClr>
                </a:solidFill>
                <a:cs typeface="Century Gothic"/>
              </a:rPr>
              <a:t> </a:t>
            </a:r>
            <a:r>
              <a:rPr sz="1700" dirty="0">
                <a:solidFill>
                  <a:schemeClr val="accent2">
                    <a:lumMod val="75000"/>
                  </a:schemeClr>
                </a:solidFill>
                <a:cs typeface="Century Gothic"/>
              </a:rPr>
              <a:t>процесса</a:t>
            </a:r>
            <a:r>
              <a:rPr sz="1700" spc="-60" dirty="0">
                <a:solidFill>
                  <a:schemeClr val="accent2">
                    <a:lumMod val="75000"/>
                  </a:schemeClr>
                </a:solidFill>
                <a:cs typeface="Century Gothic"/>
              </a:rPr>
              <a:t> </a:t>
            </a:r>
            <a:r>
              <a:rPr sz="1700" dirty="0">
                <a:solidFill>
                  <a:schemeClr val="accent2">
                    <a:lumMod val="75000"/>
                  </a:schemeClr>
                </a:solidFill>
                <a:cs typeface="Century Gothic"/>
              </a:rPr>
              <a:t>за</a:t>
            </a:r>
            <a:r>
              <a:rPr sz="1700" spc="-35" dirty="0">
                <a:solidFill>
                  <a:schemeClr val="accent2">
                    <a:lumMod val="75000"/>
                  </a:schemeClr>
                </a:solidFill>
                <a:cs typeface="Century Gothic"/>
              </a:rPr>
              <a:t> </a:t>
            </a:r>
            <a:r>
              <a:rPr sz="1700" dirty="0">
                <a:solidFill>
                  <a:schemeClr val="accent2">
                    <a:lumMod val="75000"/>
                  </a:schemeClr>
                </a:solidFill>
                <a:cs typeface="Century Gothic"/>
              </a:rPr>
              <a:t>счёт</a:t>
            </a:r>
            <a:r>
              <a:rPr sz="1700" spc="-35" dirty="0">
                <a:solidFill>
                  <a:schemeClr val="accent2">
                    <a:lumMod val="75000"/>
                  </a:schemeClr>
                </a:solidFill>
                <a:cs typeface="Century Gothic"/>
              </a:rPr>
              <a:t> </a:t>
            </a:r>
            <a:r>
              <a:rPr sz="1700" spc="-10" dirty="0">
                <a:solidFill>
                  <a:schemeClr val="accent2">
                    <a:lumMod val="75000"/>
                  </a:schemeClr>
                </a:solidFill>
                <a:cs typeface="Century Gothic"/>
              </a:rPr>
              <a:t>внеурочных </a:t>
            </a:r>
            <a:r>
              <a:rPr sz="1700" dirty="0">
                <a:solidFill>
                  <a:schemeClr val="accent2">
                    <a:lumMod val="75000"/>
                  </a:schemeClr>
                </a:solidFill>
                <a:cs typeface="Century Gothic"/>
              </a:rPr>
              <a:t>форм</a:t>
            </a:r>
            <a:r>
              <a:rPr sz="1700" spc="-30" dirty="0">
                <a:solidFill>
                  <a:schemeClr val="accent2">
                    <a:lumMod val="75000"/>
                  </a:schemeClr>
                </a:solidFill>
                <a:cs typeface="Century Gothic"/>
              </a:rPr>
              <a:t> </a:t>
            </a:r>
            <a:r>
              <a:rPr sz="1700" dirty="0">
                <a:solidFill>
                  <a:schemeClr val="accent2">
                    <a:lumMod val="75000"/>
                  </a:schemeClr>
                </a:solidFill>
                <a:cs typeface="Century Gothic"/>
              </a:rPr>
              <a:t>деятельности</a:t>
            </a:r>
            <a:r>
              <a:rPr sz="1700" spc="-40" dirty="0">
                <a:solidFill>
                  <a:schemeClr val="accent2">
                    <a:lumMod val="75000"/>
                  </a:schemeClr>
                </a:solidFill>
                <a:cs typeface="Century Gothic"/>
              </a:rPr>
              <a:t> </a:t>
            </a:r>
            <a:r>
              <a:rPr sz="1700" dirty="0">
                <a:solidFill>
                  <a:schemeClr val="accent2">
                    <a:lumMod val="75000"/>
                  </a:schemeClr>
                </a:solidFill>
                <a:cs typeface="Century Gothic"/>
              </a:rPr>
              <a:t>и</a:t>
            </a:r>
            <a:r>
              <a:rPr sz="1700" spc="-15" dirty="0">
                <a:solidFill>
                  <a:schemeClr val="accent2">
                    <a:lumMod val="75000"/>
                  </a:schemeClr>
                </a:solidFill>
                <a:cs typeface="Century Gothic"/>
              </a:rPr>
              <a:t> </a:t>
            </a:r>
            <a:r>
              <a:rPr sz="1700" dirty="0">
                <a:solidFill>
                  <a:schemeClr val="accent2">
                    <a:lumMod val="75000"/>
                  </a:schemeClr>
                </a:solidFill>
                <a:cs typeface="Century Gothic"/>
              </a:rPr>
              <a:t>внедрения</a:t>
            </a:r>
            <a:r>
              <a:rPr sz="1700" spc="-50" dirty="0">
                <a:solidFill>
                  <a:schemeClr val="accent2">
                    <a:lumMod val="75000"/>
                  </a:schemeClr>
                </a:solidFill>
                <a:cs typeface="Century Gothic"/>
              </a:rPr>
              <a:t> </a:t>
            </a:r>
            <a:r>
              <a:rPr sz="1700" dirty="0">
                <a:solidFill>
                  <a:schemeClr val="accent2">
                    <a:lumMod val="75000"/>
                  </a:schemeClr>
                </a:solidFill>
                <a:cs typeface="Century Gothic"/>
              </a:rPr>
              <a:t>новых</a:t>
            </a:r>
            <a:r>
              <a:rPr sz="1700" spc="-25" dirty="0">
                <a:solidFill>
                  <a:schemeClr val="accent2">
                    <a:lumMod val="75000"/>
                  </a:schemeClr>
                </a:solidFill>
                <a:cs typeface="Century Gothic"/>
              </a:rPr>
              <a:t> </a:t>
            </a:r>
            <a:r>
              <a:rPr sz="1700" dirty="0">
                <a:solidFill>
                  <a:schemeClr val="accent2">
                    <a:lumMod val="75000"/>
                  </a:schemeClr>
                </a:solidFill>
                <a:cs typeface="Century Gothic"/>
              </a:rPr>
              <a:t>технологий</a:t>
            </a:r>
            <a:r>
              <a:rPr sz="1700" spc="-45" dirty="0">
                <a:solidFill>
                  <a:schemeClr val="accent2">
                    <a:lumMod val="75000"/>
                  </a:schemeClr>
                </a:solidFill>
                <a:cs typeface="Century Gothic"/>
              </a:rPr>
              <a:t> </a:t>
            </a:r>
            <a:r>
              <a:rPr sz="1700" dirty="0">
                <a:solidFill>
                  <a:schemeClr val="accent2">
                    <a:lumMod val="75000"/>
                  </a:schemeClr>
                </a:solidFill>
                <a:cs typeface="Century Gothic"/>
              </a:rPr>
              <a:t>в</a:t>
            </a:r>
            <a:r>
              <a:rPr sz="1700" spc="-15" dirty="0">
                <a:solidFill>
                  <a:schemeClr val="accent2">
                    <a:lumMod val="75000"/>
                  </a:schemeClr>
                </a:solidFill>
                <a:cs typeface="Century Gothic"/>
              </a:rPr>
              <a:t> </a:t>
            </a:r>
            <a:r>
              <a:rPr sz="1700" spc="-10" dirty="0">
                <a:solidFill>
                  <a:schemeClr val="accent2">
                    <a:lumMod val="75000"/>
                  </a:schemeClr>
                </a:solidFill>
                <a:cs typeface="Century Gothic"/>
              </a:rPr>
              <a:t>образовательный процесс</a:t>
            </a:r>
            <a:endParaRPr sz="1700">
              <a:solidFill>
                <a:schemeClr val="accent2">
                  <a:lumMod val="75000"/>
                </a:schemeClr>
              </a:solidFill>
              <a:cs typeface="Century Gothic"/>
            </a:endParaRPr>
          </a:p>
          <a:p>
            <a:pPr marL="579120" algn="just">
              <a:lnSpc>
                <a:spcPct val="100000"/>
              </a:lnSpc>
              <a:spcBef>
                <a:spcPts val="1005"/>
              </a:spcBef>
            </a:pPr>
            <a:r>
              <a:rPr sz="1700" b="1" dirty="0">
                <a:solidFill>
                  <a:schemeClr val="accent2">
                    <a:lumMod val="75000"/>
                  </a:schemeClr>
                </a:solidFill>
                <a:cs typeface="Century Gothic"/>
              </a:rPr>
              <a:t>Это</a:t>
            </a:r>
            <a:r>
              <a:rPr sz="1700" b="1" spc="-30" dirty="0">
                <a:solidFill>
                  <a:schemeClr val="accent2">
                    <a:lumMod val="75000"/>
                  </a:schemeClr>
                </a:solidFill>
                <a:cs typeface="Century Gothic"/>
              </a:rPr>
              <a:t> </a:t>
            </a:r>
            <a:r>
              <a:rPr sz="1700" b="1" dirty="0">
                <a:solidFill>
                  <a:schemeClr val="accent2">
                    <a:lumMod val="75000"/>
                  </a:schemeClr>
                </a:solidFill>
                <a:cs typeface="Century Gothic"/>
              </a:rPr>
              <a:t>напрямую</a:t>
            </a:r>
            <a:r>
              <a:rPr sz="1700" b="1" spc="-15" dirty="0">
                <a:solidFill>
                  <a:schemeClr val="accent2">
                    <a:lumMod val="75000"/>
                  </a:schemeClr>
                </a:solidFill>
                <a:cs typeface="Century Gothic"/>
              </a:rPr>
              <a:t> </a:t>
            </a:r>
            <a:r>
              <a:rPr sz="1700" b="1" dirty="0">
                <a:solidFill>
                  <a:schemeClr val="accent2">
                    <a:lumMod val="75000"/>
                  </a:schemeClr>
                </a:solidFill>
                <a:cs typeface="Century Gothic"/>
              </a:rPr>
              <a:t>отразится</a:t>
            </a:r>
            <a:r>
              <a:rPr sz="1700" b="1" spc="-15" dirty="0">
                <a:solidFill>
                  <a:schemeClr val="accent2">
                    <a:lumMod val="75000"/>
                  </a:schemeClr>
                </a:solidFill>
                <a:cs typeface="Century Gothic"/>
              </a:rPr>
              <a:t> </a:t>
            </a:r>
            <a:r>
              <a:rPr sz="1700" b="1" dirty="0">
                <a:solidFill>
                  <a:schemeClr val="accent2">
                    <a:lumMod val="75000"/>
                  </a:schemeClr>
                </a:solidFill>
                <a:cs typeface="Century Gothic"/>
              </a:rPr>
              <a:t>на</a:t>
            </a:r>
            <a:r>
              <a:rPr sz="1700" b="1" spc="-20" dirty="0">
                <a:solidFill>
                  <a:schemeClr val="accent2">
                    <a:lumMod val="75000"/>
                  </a:schemeClr>
                </a:solidFill>
                <a:cs typeface="Century Gothic"/>
              </a:rPr>
              <a:t> </a:t>
            </a:r>
            <a:r>
              <a:rPr sz="1700" b="1" dirty="0">
                <a:solidFill>
                  <a:schemeClr val="accent2">
                    <a:lumMod val="75000"/>
                  </a:schemeClr>
                </a:solidFill>
                <a:cs typeface="Century Gothic"/>
              </a:rPr>
              <a:t>деятельности</a:t>
            </a:r>
            <a:r>
              <a:rPr sz="1700" b="1" spc="-15" dirty="0">
                <a:solidFill>
                  <a:schemeClr val="accent2">
                    <a:lumMod val="75000"/>
                  </a:schemeClr>
                </a:solidFill>
                <a:cs typeface="Century Gothic"/>
              </a:rPr>
              <a:t> </a:t>
            </a:r>
            <a:r>
              <a:rPr sz="1700" b="1" spc="-10" dirty="0">
                <a:solidFill>
                  <a:schemeClr val="accent2">
                    <a:lumMod val="75000"/>
                  </a:schemeClr>
                </a:solidFill>
                <a:cs typeface="Century Gothic"/>
              </a:rPr>
              <a:t>учителей-предметников</a:t>
            </a:r>
            <a:endParaRPr sz="1700">
              <a:solidFill>
                <a:schemeClr val="accent2">
                  <a:lumMod val="75000"/>
                </a:schemeClr>
              </a:solidFill>
              <a:cs typeface="Century Gothic"/>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33932" y="817880"/>
            <a:ext cx="8246109" cy="513715"/>
          </a:xfrm>
          <a:prstGeom prst="rect">
            <a:avLst/>
          </a:prstGeom>
        </p:spPr>
        <p:txBody>
          <a:bodyPr vert="horz" wrap="square" lIns="0" tIns="13335" rIns="0" bIns="0" rtlCol="0">
            <a:spAutoFit/>
          </a:bodyPr>
          <a:lstStyle/>
          <a:p>
            <a:pPr marL="12700">
              <a:lnSpc>
                <a:spcPct val="100000"/>
              </a:lnSpc>
              <a:spcBef>
                <a:spcPts val="105"/>
              </a:spcBef>
            </a:pPr>
            <a:r>
              <a:rPr sz="3200" u="sng" dirty="0">
                <a:solidFill>
                  <a:schemeClr val="accent2">
                    <a:lumMod val="75000"/>
                  </a:schemeClr>
                </a:solidFill>
                <a:latin typeface="Trebuchet MS" pitchFamily="34" charset="0"/>
              </a:rPr>
              <a:t>Повышение</a:t>
            </a:r>
            <a:r>
              <a:rPr sz="3200" u="sng" spc="-50" dirty="0">
                <a:solidFill>
                  <a:schemeClr val="accent2">
                    <a:lumMod val="75000"/>
                  </a:schemeClr>
                </a:solidFill>
                <a:latin typeface="Trebuchet MS" pitchFamily="34" charset="0"/>
              </a:rPr>
              <a:t> </a:t>
            </a:r>
            <a:r>
              <a:rPr sz="3200" u="sng" dirty="0">
                <a:solidFill>
                  <a:schemeClr val="accent2">
                    <a:lumMod val="75000"/>
                  </a:schemeClr>
                </a:solidFill>
                <a:latin typeface="Trebuchet MS" pitchFamily="34" charset="0"/>
              </a:rPr>
              <a:t>качества</a:t>
            </a:r>
            <a:r>
              <a:rPr sz="3200" u="sng" spc="-15" dirty="0">
                <a:solidFill>
                  <a:schemeClr val="accent2">
                    <a:lumMod val="75000"/>
                  </a:schemeClr>
                </a:solidFill>
                <a:latin typeface="Trebuchet MS" pitchFamily="34" charset="0"/>
              </a:rPr>
              <a:t> </a:t>
            </a:r>
            <a:r>
              <a:rPr sz="3200" u="sng" spc="-10" dirty="0">
                <a:solidFill>
                  <a:schemeClr val="accent2">
                    <a:lumMod val="75000"/>
                  </a:schemeClr>
                </a:solidFill>
                <a:latin typeface="Trebuchet MS" pitchFamily="34" charset="0"/>
              </a:rPr>
              <a:t>образовательного</a:t>
            </a:r>
            <a:endParaRPr sz="3200" u="sng">
              <a:solidFill>
                <a:schemeClr val="accent2">
                  <a:lumMod val="75000"/>
                </a:schemeClr>
              </a:solidFill>
              <a:latin typeface="Trebuchet MS" pitchFamily="34" charset="0"/>
            </a:endParaRPr>
          </a:p>
        </p:txBody>
      </p:sp>
      <p:sp>
        <p:nvSpPr>
          <p:cNvPr id="3" name="object 3"/>
          <p:cNvSpPr txBox="1"/>
          <p:nvPr/>
        </p:nvSpPr>
        <p:spPr>
          <a:xfrm>
            <a:off x="1233931" y="1305508"/>
            <a:ext cx="7519299" cy="514350"/>
          </a:xfrm>
          <a:prstGeom prst="rect">
            <a:avLst/>
          </a:prstGeom>
        </p:spPr>
        <p:txBody>
          <a:bodyPr vert="horz" wrap="square" lIns="0" tIns="13335" rIns="0" bIns="0" rtlCol="0">
            <a:spAutoFit/>
          </a:bodyPr>
          <a:lstStyle/>
          <a:p>
            <a:pPr marL="12700" algn="ctr">
              <a:lnSpc>
                <a:spcPct val="100000"/>
              </a:lnSpc>
              <a:spcBef>
                <a:spcPts val="105"/>
              </a:spcBef>
            </a:pPr>
            <a:r>
              <a:rPr lang="ru-RU" sz="3200" u="sng" dirty="0" smtClean="0">
                <a:solidFill>
                  <a:schemeClr val="accent2">
                    <a:lumMod val="75000"/>
                  </a:schemeClr>
                </a:solidFill>
                <a:latin typeface="Trebuchet MS" pitchFamily="34" charset="0"/>
                <a:cs typeface="Century Gothic"/>
              </a:rPr>
              <a:t> </a:t>
            </a:r>
            <a:r>
              <a:rPr sz="3200" u="sng" smtClean="0">
                <a:solidFill>
                  <a:schemeClr val="accent2">
                    <a:lumMod val="75000"/>
                  </a:schemeClr>
                </a:solidFill>
                <a:latin typeface="Trebuchet MS" pitchFamily="34" charset="0"/>
                <a:cs typeface="Century Gothic"/>
              </a:rPr>
              <a:t>процесса</a:t>
            </a:r>
            <a:r>
              <a:rPr sz="3200" u="sng" dirty="0">
                <a:solidFill>
                  <a:schemeClr val="accent2">
                    <a:lumMod val="75000"/>
                  </a:schemeClr>
                </a:solidFill>
                <a:latin typeface="Trebuchet MS" pitchFamily="34" charset="0"/>
                <a:cs typeface="Century Gothic"/>
              </a:rPr>
              <a:t>:</a:t>
            </a:r>
            <a:r>
              <a:rPr sz="3200" u="sng" spc="-35" dirty="0">
                <a:solidFill>
                  <a:schemeClr val="accent2">
                    <a:lumMod val="75000"/>
                  </a:schemeClr>
                </a:solidFill>
                <a:latin typeface="Trebuchet MS" pitchFamily="34" charset="0"/>
                <a:cs typeface="Century Gothic"/>
              </a:rPr>
              <a:t> </a:t>
            </a:r>
            <a:r>
              <a:rPr sz="3200" u="sng" dirty="0">
                <a:solidFill>
                  <a:schemeClr val="accent2">
                    <a:lumMod val="75000"/>
                  </a:schemeClr>
                </a:solidFill>
                <a:latin typeface="Trebuchet MS" pitchFamily="34" charset="0"/>
                <a:cs typeface="Century Gothic"/>
              </a:rPr>
              <a:t>за</a:t>
            </a:r>
            <a:r>
              <a:rPr sz="3200" u="sng" spc="-35" dirty="0">
                <a:solidFill>
                  <a:schemeClr val="accent2">
                    <a:lumMod val="75000"/>
                  </a:schemeClr>
                </a:solidFill>
                <a:latin typeface="Trebuchet MS" pitchFamily="34" charset="0"/>
                <a:cs typeface="Century Gothic"/>
              </a:rPr>
              <a:t> </a:t>
            </a:r>
            <a:r>
              <a:rPr sz="3200" u="sng" dirty="0">
                <a:solidFill>
                  <a:schemeClr val="accent2">
                    <a:lumMod val="75000"/>
                  </a:schemeClr>
                </a:solidFill>
                <a:latin typeface="Trebuchet MS" pitchFamily="34" charset="0"/>
                <a:cs typeface="Century Gothic"/>
              </a:rPr>
              <a:t>счёт</a:t>
            </a:r>
            <a:r>
              <a:rPr sz="3200" u="sng" spc="-25" dirty="0">
                <a:solidFill>
                  <a:schemeClr val="accent2">
                    <a:lumMod val="75000"/>
                  </a:schemeClr>
                </a:solidFill>
                <a:latin typeface="Trebuchet MS" pitchFamily="34" charset="0"/>
                <a:cs typeface="Century Gothic"/>
              </a:rPr>
              <a:t> </a:t>
            </a:r>
            <a:r>
              <a:rPr sz="3200" u="sng" spc="-10" dirty="0">
                <a:solidFill>
                  <a:schemeClr val="accent2">
                    <a:lumMod val="75000"/>
                  </a:schemeClr>
                </a:solidFill>
                <a:latin typeface="Trebuchet MS" pitchFamily="34" charset="0"/>
                <a:cs typeface="Century Gothic"/>
              </a:rPr>
              <a:t>чего?</a:t>
            </a:r>
            <a:endParaRPr sz="3200" u="sng">
              <a:solidFill>
                <a:schemeClr val="accent2">
                  <a:lumMod val="75000"/>
                </a:schemeClr>
              </a:solidFill>
              <a:latin typeface="Trebuchet MS" pitchFamily="34" charset="0"/>
              <a:cs typeface="Century Gothic"/>
            </a:endParaRPr>
          </a:p>
        </p:txBody>
      </p:sp>
      <p:sp>
        <p:nvSpPr>
          <p:cNvPr id="4" name="object 4"/>
          <p:cNvSpPr txBox="1"/>
          <p:nvPr/>
        </p:nvSpPr>
        <p:spPr>
          <a:xfrm>
            <a:off x="1233932" y="2039815"/>
            <a:ext cx="8579485" cy="2518638"/>
          </a:xfrm>
          <a:prstGeom prst="rect">
            <a:avLst/>
          </a:prstGeom>
        </p:spPr>
        <p:txBody>
          <a:bodyPr vert="horz" wrap="square" lIns="0" tIns="12700" rIns="0" bIns="0" rtlCol="0">
            <a:spAutoFit/>
          </a:bodyPr>
          <a:lstStyle/>
          <a:p>
            <a:pPr marL="355600" marR="5080" indent="-342900">
              <a:lnSpc>
                <a:spcPct val="100000"/>
              </a:lnSpc>
              <a:spcBef>
                <a:spcPts val="100"/>
              </a:spcBef>
              <a:buClr>
                <a:srgbClr val="B31166"/>
              </a:buClr>
              <a:buSzPct val="80555"/>
              <a:buFont typeface="Wingdings 3"/>
              <a:buChar char=""/>
              <a:tabLst>
                <a:tab pos="354965" algn="l"/>
                <a:tab pos="355600" algn="l"/>
              </a:tabLst>
            </a:pPr>
            <a:r>
              <a:rPr sz="1800" dirty="0">
                <a:solidFill>
                  <a:schemeClr val="accent2">
                    <a:lumMod val="75000"/>
                  </a:schemeClr>
                </a:solidFill>
                <a:latin typeface="Trebuchet MS" pitchFamily="34" charset="0"/>
                <a:cs typeface="Century Gothic"/>
              </a:rPr>
              <a:t>Для</a:t>
            </a:r>
            <a:r>
              <a:rPr sz="1800" spc="-4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улучшения</a:t>
            </a:r>
            <a:r>
              <a:rPr sz="1800" spc="-1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качества</a:t>
            </a:r>
            <a:r>
              <a:rPr sz="1800" spc="-3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образования</a:t>
            </a:r>
            <a:r>
              <a:rPr sz="1800" spc="-2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предлагается</a:t>
            </a:r>
            <a:r>
              <a:rPr sz="1800" spc="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сделать</a:t>
            </a:r>
            <a:r>
              <a:rPr sz="1800" spc="-20"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акцент</a:t>
            </a:r>
            <a:r>
              <a:rPr sz="1800" b="1" spc="-40" dirty="0">
                <a:solidFill>
                  <a:schemeClr val="accent2">
                    <a:lumMod val="75000"/>
                  </a:schemeClr>
                </a:solidFill>
                <a:latin typeface="Trebuchet MS" pitchFamily="34" charset="0"/>
                <a:cs typeface="Century Gothic"/>
              </a:rPr>
              <a:t> </a:t>
            </a:r>
            <a:r>
              <a:rPr sz="1800" spc="-25" dirty="0">
                <a:solidFill>
                  <a:schemeClr val="accent2">
                    <a:lumMod val="75000"/>
                  </a:schemeClr>
                </a:solidFill>
                <a:latin typeface="Trebuchet MS" pitchFamily="34" charset="0"/>
                <a:cs typeface="Century Gothic"/>
              </a:rPr>
              <a:t>на </a:t>
            </a:r>
            <a:r>
              <a:rPr sz="1800" b="1" dirty="0">
                <a:solidFill>
                  <a:schemeClr val="accent2">
                    <a:lumMod val="75000"/>
                  </a:schemeClr>
                </a:solidFill>
                <a:latin typeface="Trebuchet MS" pitchFamily="34" charset="0"/>
                <a:cs typeface="Century Gothic"/>
              </a:rPr>
              <a:t>внеурочной</a:t>
            </a:r>
            <a:r>
              <a:rPr sz="1800" b="1" spc="-50"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деятельности</a:t>
            </a:r>
            <a:r>
              <a:rPr sz="1800" b="1" spc="-55"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и</a:t>
            </a:r>
            <a:r>
              <a:rPr sz="1800" b="1" spc="-45"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использовании</a:t>
            </a:r>
            <a:r>
              <a:rPr sz="1800" b="1" spc="-75" dirty="0">
                <a:solidFill>
                  <a:schemeClr val="accent2">
                    <a:lumMod val="75000"/>
                  </a:schemeClr>
                </a:solidFill>
                <a:latin typeface="Trebuchet MS" pitchFamily="34" charset="0"/>
                <a:cs typeface="Century Gothic"/>
              </a:rPr>
              <a:t> </a:t>
            </a:r>
            <a:r>
              <a:rPr sz="1800" b="1" spc="-10" dirty="0">
                <a:solidFill>
                  <a:schemeClr val="accent2">
                    <a:lumMod val="75000"/>
                  </a:schemeClr>
                </a:solidFill>
                <a:latin typeface="Trebuchet MS" pitchFamily="34" charset="0"/>
                <a:cs typeface="Century Gothic"/>
              </a:rPr>
              <a:t>инновационных технологий</a:t>
            </a:r>
            <a:r>
              <a:rPr sz="1800" spc="-10" dirty="0">
                <a:solidFill>
                  <a:schemeClr val="accent2">
                    <a:lumMod val="75000"/>
                  </a:schemeClr>
                </a:solidFill>
                <a:latin typeface="Trebuchet MS" pitchFamily="34" charset="0"/>
                <a:cs typeface="Century Gothic"/>
              </a:rPr>
              <a:t>.</a:t>
            </a:r>
            <a:endParaRPr sz="1800">
              <a:solidFill>
                <a:schemeClr val="accent2">
                  <a:lumMod val="75000"/>
                </a:schemeClr>
              </a:solidFill>
              <a:latin typeface="Trebuchet MS" pitchFamily="34" charset="0"/>
              <a:cs typeface="Century Gothic"/>
            </a:endParaRPr>
          </a:p>
          <a:p>
            <a:pPr marL="355600" indent="-342900">
              <a:lnSpc>
                <a:spcPct val="100000"/>
              </a:lnSpc>
              <a:spcBef>
                <a:spcPts val="994"/>
              </a:spcBef>
              <a:buClr>
                <a:srgbClr val="B31166"/>
              </a:buClr>
              <a:buSzPct val="80555"/>
              <a:buFont typeface="Wingdings 3"/>
              <a:buChar char=""/>
              <a:tabLst>
                <a:tab pos="354965" algn="l"/>
                <a:tab pos="355600" algn="l"/>
              </a:tabLst>
            </a:pPr>
            <a:r>
              <a:rPr sz="1800" dirty="0">
                <a:solidFill>
                  <a:schemeClr val="accent2">
                    <a:lumMod val="75000"/>
                  </a:schemeClr>
                </a:solidFill>
                <a:latin typeface="Trebuchet MS" pitchFamily="34" charset="0"/>
                <a:cs typeface="Century Gothic"/>
              </a:rPr>
              <a:t>Обращение</a:t>
            </a:r>
            <a:r>
              <a:rPr sz="1800" spc="-3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к</a:t>
            </a:r>
            <a:r>
              <a:rPr sz="1800" spc="-40"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электронным</a:t>
            </a:r>
            <a:r>
              <a:rPr sz="1800" b="1" spc="-75"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образовательным</a:t>
            </a:r>
            <a:r>
              <a:rPr sz="1800" b="1" spc="-55"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площадкам</a:t>
            </a:r>
            <a:r>
              <a:rPr sz="1800" b="1" spc="-6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a:t>
            </a:r>
            <a:r>
              <a:rPr sz="1800" spc="-30" dirty="0">
                <a:solidFill>
                  <a:schemeClr val="accent2">
                    <a:lumMod val="75000"/>
                  </a:schemeClr>
                </a:solidFill>
                <a:latin typeface="Trebuchet MS" pitchFamily="34" charset="0"/>
                <a:cs typeface="Century Gothic"/>
              </a:rPr>
              <a:t> </a:t>
            </a:r>
            <a:r>
              <a:rPr sz="1800" spc="-25" dirty="0">
                <a:solidFill>
                  <a:schemeClr val="accent2">
                    <a:lumMod val="75000"/>
                  </a:schemeClr>
                </a:solidFill>
                <a:latin typeface="Trebuchet MS" pitchFamily="34" charset="0"/>
                <a:cs typeface="Century Gothic"/>
              </a:rPr>
              <a:t>ещё</a:t>
            </a:r>
            <a:endParaRPr sz="1800">
              <a:solidFill>
                <a:schemeClr val="accent2">
                  <a:lumMod val="75000"/>
                </a:schemeClr>
              </a:solidFill>
              <a:latin typeface="Trebuchet MS" pitchFamily="34" charset="0"/>
              <a:cs typeface="Century Gothic"/>
            </a:endParaRPr>
          </a:p>
          <a:p>
            <a:pPr marL="355600">
              <a:lnSpc>
                <a:spcPct val="100000"/>
              </a:lnSpc>
            </a:pPr>
            <a:r>
              <a:rPr sz="1800" dirty="0">
                <a:solidFill>
                  <a:schemeClr val="accent2">
                    <a:lumMod val="75000"/>
                  </a:schemeClr>
                </a:solidFill>
                <a:latin typeface="Trebuchet MS" pitchFamily="34" charset="0"/>
                <a:cs typeface="Century Gothic"/>
              </a:rPr>
              <a:t>один</a:t>
            </a:r>
            <a:r>
              <a:rPr sz="1800" spc="-2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способ</a:t>
            </a:r>
            <a:r>
              <a:rPr sz="1800" spc="-2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сделать</a:t>
            </a:r>
            <a:r>
              <a:rPr sz="1800" spc="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процесс</a:t>
            </a:r>
            <a:r>
              <a:rPr sz="1800" spc="-1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обучения</a:t>
            </a:r>
            <a:r>
              <a:rPr sz="1800" spc="-1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более</a:t>
            </a:r>
            <a:r>
              <a:rPr sz="1800" spc="10"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интенсивным.</a:t>
            </a:r>
            <a:endParaRPr sz="1800">
              <a:solidFill>
                <a:schemeClr val="accent2">
                  <a:lumMod val="75000"/>
                </a:schemeClr>
              </a:solidFill>
              <a:latin typeface="Trebuchet MS" pitchFamily="34" charset="0"/>
              <a:cs typeface="Century Gothic"/>
            </a:endParaRPr>
          </a:p>
          <a:p>
            <a:pPr marL="12700" marR="1002030" indent="63500">
              <a:lnSpc>
                <a:spcPts val="2150"/>
              </a:lnSpc>
              <a:spcBef>
                <a:spcPts val="1090"/>
              </a:spcBef>
            </a:pPr>
            <a:r>
              <a:rPr sz="1800" dirty="0">
                <a:solidFill>
                  <a:schemeClr val="accent2">
                    <a:lumMod val="75000"/>
                  </a:schemeClr>
                </a:solidFill>
                <a:latin typeface="Trebuchet MS" pitchFamily="34" charset="0"/>
                <a:cs typeface="Century Gothic"/>
              </a:rPr>
              <a:t>В</a:t>
            </a:r>
            <a:r>
              <a:rPr sz="1800" spc="-2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графе</a:t>
            </a:r>
            <a:r>
              <a:rPr sz="1800" spc="-10"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«Ресурсы»</a:t>
            </a:r>
            <a:r>
              <a:rPr sz="1800" b="1" spc="-10"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должны</a:t>
            </a:r>
            <a:r>
              <a:rPr sz="1800" b="1" spc="-25"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быть</a:t>
            </a:r>
            <a:r>
              <a:rPr sz="1800" b="1" spc="-10" dirty="0">
                <a:solidFill>
                  <a:schemeClr val="accent2">
                    <a:lumMod val="75000"/>
                  </a:schemeClr>
                </a:solidFill>
                <a:latin typeface="Trebuchet MS" pitchFamily="34" charset="0"/>
                <a:cs typeface="Century Gothic"/>
              </a:rPr>
              <a:t> </a:t>
            </a:r>
            <a:r>
              <a:rPr sz="1800" b="1" dirty="0">
                <a:solidFill>
                  <a:schemeClr val="accent2">
                    <a:lumMod val="75000"/>
                  </a:schemeClr>
                </a:solidFill>
                <a:latin typeface="Trebuchet MS" pitchFamily="34" charset="0"/>
                <a:cs typeface="Century Gothic"/>
              </a:rPr>
              <a:t>обозначены</a:t>
            </a:r>
            <a:r>
              <a:rPr sz="1800" dirty="0">
                <a:solidFill>
                  <a:schemeClr val="accent2">
                    <a:lumMod val="75000"/>
                  </a:schemeClr>
                </a:solidFill>
                <a:latin typeface="Trebuchet MS" pitchFamily="34" charset="0"/>
                <a:cs typeface="Century Gothic"/>
              </a:rPr>
              <a:t>:</a:t>
            </a:r>
            <a:r>
              <a:rPr sz="1800" spc="-25"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мультимедийные </a:t>
            </a:r>
            <a:r>
              <a:rPr sz="1800" dirty="0">
                <a:solidFill>
                  <a:schemeClr val="accent2">
                    <a:lumMod val="75000"/>
                  </a:schemeClr>
                </a:solidFill>
                <a:latin typeface="Trebuchet MS" pitchFamily="34" charset="0"/>
                <a:cs typeface="Century Gothic"/>
              </a:rPr>
              <a:t>программы,</a:t>
            </a:r>
            <a:r>
              <a:rPr sz="1800" spc="-6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виртуальные</a:t>
            </a:r>
            <a:r>
              <a:rPr sz="1800" spc="-3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лаборатории,</a:t>
            </a:r>
            <a:r>
              <a:rPr sz="1800" spc="-2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электронные</a:t>
            </a:r>
            <a:r>
              <a:rPr sz="1800" spc="-35"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учебники,</a:t>
            </a:r>
            <a:endParaRPr sz="1800">
              <a:solidFill>
                <a:schemeClr val="accent2">
                  <a:lumMod val="75000"/>
                </a:schemeClr>
              </a:solidFill>
              <a:latin typeface="Trebuchet MS" pitchFamily="34" charset="0"/>
              <a:cs typeface="Century Gothic"/>
            </a:endParaRPr>
          </a:p>
          <a:p>
            <a:pPr marL="12700" marR="210185">
              <a:lnSpc>
                <a:spcPts val="2160"/>
              </a:lnSpc>
            </a:pPr>
            <a:r>
              <a:rPr sz="1800" dirty="0">
                <a:solidFill>
                  <a:schemeClr val="accent2">
                    <a:lumMod val="75000"/>
                  </a:schemeClr>
                </a:solidFill>
                <a:latin typeface="Trebuchet MS" pitchFamily="34" charset="0"/>
                <a:cs typeface="Century Gothic"/>
              </a:rPr>
              <a:t>коллекции</a:t>
            </a:r>
            <a:r>
              <a:rPr sz="1800" spc="-4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цифровых</a:t>
            </a:r>
            <a:r>
              <a:rPr sz="1800" spc="-3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образовательных</a:t>
            </a:r>
            <a:r>
              <a:rPr sz="1800" spc="-2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ресурсов,</a:t>
            </a:r>
            <a:r>
              <a:rPr sz="1800" spc="-35"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содержание</a:t>
            </a:r>
            <a:r>
              <a:rPr sz="1800" spc="-30"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которых </a:t>
            </a:r>
            <a:r>
              <a:rPr sz="1800" dirty="0">
                <a:solidFill>
                  <a:schemeClr val="accent2">
                    <a:lumMod val="75000"/>
                  </a:schemeClr>
                </a:solidFill>
                <a:latin typeface="Trebuchet MS" pitchFamily="34" charset="0"/>
                <a:cs typeface="Century Gothic"/>
              </a:rPr>
              <a:t>соответствует</a:t>
            </a:r>
            <a:r>
              <a:rPr sz="1800" spc="-5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законодательству</a:t>
            </a:r>
            <a:r>
              <a:rPr sz="1800" spc="-50" dirty="0">
                <a:solidFill>
                  <a:schemeClr val="accent2">
                    <a:lumMod val="75000"/>
                  </a:schemeClr>
                </a:solidFill>
                <a:latin typeface="Trebuchet MS" pitchFamily="34" charset="0"/>
                <a:cs typeface="Century Gothic"/>
              </a:rPr>
              <a:t> </a:t>
            </a:r>
            <a:r>
              <a:rPr sz="1800" dirty="0">
                <a:solidFill>
                  <a:schemeClr val="accent2">
                    <a:lumMod val="75000"/>
                  </a:schemeClr>
                </a:solidFill>
                <a:latin typeface="Trebuchet MS" pitchFamily="34" charset="0"/>
                <a:cs typeface="Century Gothic"/>
              </a:rPr>
              <a:t>об</a:t>
            </a:r>
            <a:r>
              <a:rPr sz="1800" spc="-60" dirty="0">
                <a:solidFill>
                  <a:schemeClr val="accent2">
                    <a:lumMod val="75000"/>
                  </a:schemeClr>
                </a:solidFill>
                <a:latin typeface="Trebuchet MS" pitchFamily="34" charset="0"/>
                <a:cs typeface="Century Gothic"/>
              </a:rPr>
              <a:t> </a:t>
            </a:r>
            <a:r>
              <a:rPr sz="1800" spc="-10" dirty="0">
                <a:solidFill>
                  <a:schemeClr val="accent2">
                    <a:lumMod val="75000"/>
                  </a:schemeClr>
                </a:solidFill>
                <a:latin typeface="Trebuchet MS" pitchFamily="34" charset="0"/>
                <a:cs typeface="Century Gothic"/>
              </a:rPr>
              <a:t>образовании.</a:t>
            </a:r>
            <a:endParaRPr sz="1800">
              <a:solidFill>
                <a:schemeClr val="accent2">
                  <a:lumMod val="75000"/>
                </a:schemeClr>
              </a:solidFill>
              <a:latin typeface="Trebuchet MS" pitchFamily="34" charset="0"/>
              <a:cs typeface="Century Gothic"/>
            </a:endParaRPr>
          </a:p>
        </p:txBody>
      </p:sp>
      <p:pic>
        <p:nvPicPr>
          <p:cNvPr id="5" name="object 5"/>
          <p:cNvPicPr/>
          <p:nvPr/>
        </p:nvPicPr>
        <p:blipFill>
          <a:blip r:embed="rId2" cstate="print"/>
          <a:stretch>
            <a:fillRect/>
          </a:stretch>
        </p:blipFill>
        <p:spPr>
          <a:xfrm>
            <a:off x="9725406" y="4617173"/>
            <a:ext cx="2129663" cy="200075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33933" y="755396"/>
            <a:ext cx="7988222" cy="443711"/>
          </a:xfrm>
          <a:prstGeom prst="rect">
            <a:avLst/>
          </a:prstGeom>
        </p:spPr>
        <p:txBody>
          <a:bodyPr vert="horz" wrap="square" lIns="0" tIns="12700" rIns="0" bIns="0" rtlCol="0">
            <a:spAutoFit/>
          </a:bodyPr>
          <a:lstStyle/>
          <a:p>
            <a:pPr marL="12700" algn="ctr">
              <a:lnSpc>
                <a:spcPct val="100000"/>
              </a:lnSpc>
              <a:spcBef>
                <a:spcPts val="100"/>
              </a:spcBef>
            </a:pPr>
            <a:r>
              <a:rPr sz="2800" u="sng" dirty="0">
                <a:solidFill>
                  <a:schemeClr val="accent2">
                    <a:lumMod val="75000"/>
                  </a:schemeClr>
                </a:solidFill>
                <a:latin typeface="Trebuchet MS" pitchFamily="34" charset="0"/>
              </a:rPr>
              <a:t>Использование</a:t>
            </a:r>
            <a:r>
              <a:rPr sz="2800" u="sng" spc="-15" dirty="0">
                <a:solidFill>
                  <a:schemeClr val="accent2">
                    <a:lumMod val="75000"/>
                  </a:schemeClr>
                </a:solidFill>
                <a:latin typeface="Trebuchet MS" pitchFamily="34" charset="0"/>
              </a:rPr>
              <a:t> </a:t>
            </a:r>
            <a:r>
              <a:rPr sz="2800" u="sng" dirty="0">
                <a:solidFill>
                  <a:schemeClr val="accent2">
                    <a:lumMod val="75000"/>
                  </a:schemeClr>
                </a:solidFill>
                <a:latin typeface="Trebuchet MS" pitchFamily="34" charset="0"/>
              </a:rPr>
              <a:t>электронных</a:t>
            </a:r>
            <a:r>
              <a:rPr sz="2800" u="sng" spc="-40" dirty="0">
                <a:solidFill>
                  <a:schemeClr val="accent2">
                    <a:lumMod val="75000"/>
                  </a:schemeClr>
                </a:solidFill>
                <a:latin typeface="Trebuchet MS" pitchFamily="34" charset="0"/>
              </a:rPr>
              <a:t> </a:t>
            </a:r>
            <a:r>
              <a:rPr sz="2800" u="sng" spc="-10" dirty="0">
                <a:solidFill>
                  <a:schemeClr val="accent2">
                    <a:lumMod val="75000"/>
                  </a:schemeClr>
                </a:solidFill>
                <a:latin typeface="Trebuchet MS" pitchFamily="34" charset="0"/>
              </a:rPr>
              <a:t>средств</a:t>
            </a:r>
          </a:p>
        </p:txBody>
      </p:sp>
      <p:sp>
        <p:nvSpPr>
          <p:cNvPr id="3" name="object 3"/>
          <p:cNvSpPr txBox="1"/>
          <p:nvPr/>
        </p:nvSpPr>
        <p:spPr>
          <a:xfrm>
            <a:off x="1233932" y="1303985"/>
            <a:ext cx="8630285" cy="443711"/>
          </a:xfrm>
          <a:prstGeom prst="rect">
            <a:avLst/>
          </a:prstGeom>
        </p:spPr>
        <p:txBody>
          <a:bodyPr vert="horz" wrap="square" lIns="0" tIns="12700" rIns="0" bIns="0" rtlCol="0">
            <a:spAutoFit/>
          </a:bodyPr>
          <a:lstStyle/>
          <a:p>
            <a:pPr marL="12700" algn="ctr">
              <a:lnSpc>
                <a:spcPct val="100000"/>
              </a:lnSpc>
              <a:spcBef>
                <a:spcPts val="100"/>
              </a:spcBef>
            </a:pPr>
            <a:r>
              <a:rPr sz="2800" u="sng" dirty="0">
                <a:solidFill>
                  <a:schemeClr val="accent2">
                    <a:lumMod val="75000"/>
                  </a:schemeClr>
                </a:solidFill>
                <a:latin typeface="Trebuchet MS" pitchFamily="34" charset="0"/>
                <a:cs typeface="Century Gothic"/>
              </a:rPr>
              <a:t>обучения,</a:t>
            </a:r>
            <a:r>
              <a:rPr sz="2800" u="sng" spc="-35" dirty="0">
                <a:solidFill>
                  <a:schemeClr val="accent2">
                    <a:lumMod val="75000"/>
                  </a:schemeClr>
                </a:solidFill>
                <a:latin typeface="Trebuchet MS" pitchFamily="34" charset="0"/>
                <a:cs typeface="Century Gothic"/>
              </a:rPr>
              <a:t> </a:t>
            </a:r>
            <a:r>
              <a:rPr sz="2800" u="sng" dirty="0">
                <a:solidFill>
                  <a:schemeClr val="accent2">
                    <a:lumMod val="75000"/>
                  </a:schemeClr>
                </a:solidFill>
                <a:latin typeface="Trebuchet MS" pitchFamily="34" charset="0"/>
                <a:cs typeface="Century Gothic"/>
              </a:rPr>
              <a:t>дистанционных</a:t>
            </a:r>
            <a:r>
              <a:rPr sz="2800" u="sng" spc="-35" dirty="0">
                <a:solidFill>
                  <a:schemeClr val="accent2">
                    <a:lumMod val="75000"/>
                  </a:schemeClr>
                </a:solidFill>
                <a:latin typeface="Trebuchet MS" pitchFamily="34" charset="0"/>
                <a:cs typeface="Century Gothic"/>
              </a:rPr>
              <a:t> </a:t>
            </a:r>
            <a:r>
              <a:rPr sz="2800" u="sng" spc="-10" dirty="0">
                <a:solidFill>
                  <a:schemeClr val="accent2">
                    <a:lumMod val="75000"/>
                  </a:schemeClr>
                </a:solidFill>
                <a:latin typeface="Trebuchet MS" pitchFamily="34" charset="0"/>
                <a:cs typeface="Century Gothic"/>
              </a:rPr>
              <a:t>технологий</a:t>
            </a:r>
            <a:endParaRPr sz="2800" u="sng">
              <a:solidFill>
                <a:schemeClr val="accent2">
                  <a:lumMod val="75000"/>
                </a:schemeClr>
              </a:solidFill>
              <a:latin typeface="Trebuchet MS" pitchFamily="34" charset="0"/>
              <a:cs typeface="Century Gothic"/>
            </a:endParaRPr>
          </a:p>
        </p:txBody>
      </p:sp>
      <p:sp>
        <p:nvSpPr>
          <p:cNvPr id="4" name="object 4"/>
          <p:cNvSpPr txBox="1"/>
          <p:nvPr/>
        </p:nvSpPr>
        <p:spPr>
          <a:xfrm>
            <a:off x="1233932" y="2506217"/>
            <a:ext cx="8539480" cy="2874645"/>
          </a:xfrm>
          <a:prstGeom prst="rect">
            <a:avLst/>
          </a:prstGeom>
        </p:spPr>
        <p:txBody>
          <a:bodyPr vert="horz" wrap="square" lIns="0" tIns="139065" rIns="0" bIns="0" rtlCol="0">
            <a:spAutoFit/>
          </a:bodyPr>
          <a:lstStyle/>
          <a:p>
            <a:pPr marL="355600" indent="-342900">
              <a:lnSpc>
                <a:spcPct val="100000"/>
              </a:lnSpc>
              <a:spcBef>
                <a:spcPts val="1095"/>
              </a:spcBef>
              <a:buClr>
                <a:srgbClr val="B31166"/>
              </a:buClr>
              <a:buSzPct val="80555"/>
              <a:buFont typeface="Wingdings 3"/>
              <a:buChar char=""/>
              <a:tabLst>
                <a:tab pos="354965" algn="l"/>
                <a:tab pos="355600" algn="l"/>
              </a:tabLst>
            </a:pPr>
            <a:r>
              <a:rPr dirty="0">
                <a:solidFill>
                  <a:schemeClr val="accent2">
                    <a:lumMod val="75000"/>
                  </a:schemeClr>
                </a:solidFill>
                <a:cs typeface="Century Gothic"/>
              </a:rPr>
              <a:t>Действующий</a:t>
            </a:r>
            <a:r>
              <a:rPr spc="-15" dirty="0">
                <a:solidFill>
                  <a:schemeClr val="accent2">
                    <a:lumMod val="75000"/>
                  </a:schemeClr>
                </a:solidFill>
                <a:cs typeface="Century Gothic"/>
              </a:rPr>
              <a:t> </a:t>
            </a:r>
            <a:r>
              <a:rPr dirty="0">
                <a:solidFill>
                  <a:schemeClr val="accent2">
                    <a:lumMod val="75000"/>
                  </a:schemeClr>
                </a:solidFill>
                <a:cs typeface="Century Gothic"/>
              </a:rPr>
              <a:t>ФГОС</a:t>
            </a:r>
            <a:r>
              <a:rPr spc="-35" dirty="0">
                <a:solidFill>
                  <a:schemeClr val="accent2">
                    <a:lumMod val="75000"/>
                  </a:schemeClr>
                </a:solidFill>
                <a:cs typeface="Century Gothic"/>
              </a:rPr>
              <a:t> </a:t>
            </a:r>
            <a:r>
              <a:rPr dirty="0">
                <a:solidFill>
                  <a:schemeClr val="accent2">
                    <a:lumMod val="75000"/>
                  </a:schemeClr>
                </a:solidFill>
                <a:cs typeface="Century Gothic"/>
              </a:rPr>
              <a:t>таких</a:t>
            </a:r>
            <a:r>
              <a:rPr spc="-15" dirty="0">
                <a:solidFill>
                  <a:schemeClr val="accent2">
                    <a:lumMod val="75000"/>
                  </a:schemeClr>
                </a:solidFill>
                <a:cs typeface="Century Gothic"/>
              </a:rPr>
              <a:t> </a:t>
            </a:r>
            <a:r>
              <a:rPr dirty="0">
                <a:solidFill>
                  <a:schemeClr val="accent2">
                    <a:lumMod val="75000"/>
                  </a:schemeClr>
                </a:solidFill>
                <a:cs typeface="Century Gothic"/>
              </a:rPr>
              <a:t>требований</a:t>
            </a:r>
            <a:r>
              <a:rPr spc="-10" dirty="0">
                <a:solidFill>
                  <a:schemeClr val="accent2">
                    <a:lumMod val="75000"/>
                  </a:schemeClr>
                </a:solidFill>
                <a:cs typeface="Century Gothic"/>
              </a:rPr>
              <a:t> </a:t>
            </a:r>
            <a:r>
              <a:rPr dirty="0">
                <a:solidFill>
                  <a:schemeClr val="accent2">
                    <a:lumMod val="75000"/>
                  </a:schemeClr>
                </a:solidFill>
                <a:cs typeface="Century Gothic"/>
              </a:rPr>
              <a:t>не</a:t>
            </a:r>
            <a:r>
              <a:rPr spc="-35" dirty="0">
                <a:solidFill>
                  <a:schemeClr val="accent2">
                    <a:lumMod val="75000"/>
                  </a:schemeClr>
                </a:solidFill>
                <a:cs typeface="Century Gothic"/>
              </a:rPr>
              <a:t> </a:t>
            </a:r>
            <a:r>
              <a:rPr spc="-10" dirty="0">
                <a:solidFill>
                  <a:schemeClr val="accent2">
                    <a:lumMod val="75000"/>
                  </a:schemeClr>
                </a:solidFill>
                <a:cs typeface="Century Gothic"/>
              </a:rPr>
              <a:t>устанавливал.</a:t>
            </a:r>
            <a:endParaRPr>
              <a:solidFill>
                <a:schemeClr val="accent2">
                  <a:lumMod val="75000"/>
                </a:schemeClr>
              </a:solidFill>
              <a:cs typeface="Century Gothic"/>
            </a:endParaRPr>
          </a:p>
          <a:p>
            <a:pPr marL="355600" marR="1195070" indent="-342900">
              <a:lnSpc>
                <a:spcPct val="100000"/>
              </a:lnSpc>
              <a:spcBef>
                <a:spcPts val="994"/>
              </a:spcBef>
              <a:buClr>
                <a:srgbClr val="B31166"/>
              </a:buClr>
              <a:buSzPct val="80555"/>
              <a:buFont typeface="Wingdings 3"/>
              <a:buChar char=""/>
              <a:tabLst>
                <a:tab pos="354965" algn="l"/>
                <a:tab pos="355600" algn="l"/>
              </a:tabLst>
            </a:pPr>
            <a:r>
              <a:rPr dirty="0">
                <a:solidFill>
                  <a:schemeClr val="accent2">
                    <a:lumMod val="75000"/>
                  </a:schemeClr>
                </a:solidFill>
                <a:cs typeface="Century Gothic"/>
              </a:rPr>
              <a:t>Новый</a:t>
            </a:r>
            <a:r>
              <a:rPr spc="-30" dirty="0">
                <a:solidFill>
                  <a:schemeClr val="accent2">
                    <a:lumMod val="75000"/>
                  </a:schemeClr>
                </a:solidFill>
                <a:cs typeface="Century Gothic"/>
              </a:rPr>
              <a:t> </a:t>
            </a:r>
            <a:r>
              <a:rPr dirty="0">
                <a:solidFill>
                  <a:schemeClr val="accent2">
                    <a:lumMod val="75000"/>
                  </a:schemeClr>
                </a:solidFill>
                <a:cs typeface="Century Gothic"/>
              </a:rPr>
              <a:t>ФГОС</a:t>
            </a:r>
            <a:r>
              <a:rPr spc="-20" dirty="0">
                <a:solidFill>
                  <a:schemeClr val="accent2">
                    <a:lumMod val="75000"/>
                  </a:schemeClr>
                </a:solidFill>
                <a:cs typeface="Century Gothic"/>
              </a:rPr>
              <a:t> </a:t>
            </a:r>
            <a:r>
              <a:rPr dirty="0">
                <a:solidFill>
                  <a:schemeClr val="accent2">
                    <a:lumMod val="75000"/>
                  </a:schemeClr>
                </a:solidFill>
                <a:cs typeface="Century Gothic"/>
              </a:rPr>
              <a:t>фиксирует</a:t>
            </a:r>
            <a:r>
              <a:rPr spc="15" dirty="0">
                <a:solidFill>
                  <a:schemeClr val="accent2">
                    <a:lumMod val="75000"/>
                  </a:schemeClr>
                </a:solidFill>
                <a:cs typeface="Century Gothic"/>
              </a:rPr>
              <a:t> </a:t>
            </a:r>
            <a:r>
              <a:rPr dirty="0">
                <a:solidFill>
                  <a:schemeClr val="accent2">
                    <a:lumMod val="75000"/>
                  </a:schemeClr>
                </a:solidFill>
                <a:cs typeface="Century Gothic"/>
              </a:rPr>
              <a:t>право</a:t>
            </a:r>
            <a:r>
              <a:rPr spc="-35" dirty="0">
                <a:solidFill>
                  <a:schemeClr val="accent2">
                    <a:lumMod val="75000"/>
                  </a:schemeClr>
                </a:solidFill>
                <a:cs typeface="Century Gothic"/>
              </a:rPr>
              <a:t> </a:t>
            </a:r>
            <a:r>
              <a:rPr dirty="0">
                <a:solidFill>
                  <a:schemeClr val="accent2">
                    <a:lumMod val="75000"/>
                  </a:schemeClr>
                </a:solidFill>
                <a:cs typeface="Century Gothic"/>
              </a:rPr>
              <a:t>школы</a:t>
            </a:r>
            <a:r>
              <a:rPr spc="-15" dirty="0">
                <a:solidFill>
                  <a:schemeClr val="accent2">
                    <a:lumMod val="75000"/>
                  </a:schemeClr>
                </a:solidFill>
                <a:cs typeface="Century Gothic"/>
              </a:rPr>
              <a:t> </a:t>
            </a:r>
            <a:r>
              <a:rPr dirty="0">
                <a:solidFill>
                  <a:schemeClr val="accent2">
                    <a:lumMod val="75000"/>
                  </a:schemeClr>
                </a:solidFill>
                <a:cs typeface="Century Gothic"/>
              </a:rPr>
              <a:t>применять</a:t>
            </a:r>
            <a:r>
              <a:rPr spc="-20" dirty="0">
                <a:solidFill>
                  <a:schemeClr val="accent2">
                    <a:lumMod val="75000"/>
                  </a:schemeClr>
                </a:solidFill>
                <a:cs typeface="Century Gothic"/>
              </a:rPr>
              <a:t> </a:t>
            </a:r>
            <a:r>
              <a:rPr spc="-10" dirty="0">
                <a:solidFill>
                  <a:schemeClr val="accent2">
                    <a:lumMod val="75000"/>
                  </a:schemeClr>
                </a:solidFill>
                <a:cs typeface="Century Gothic"/>
              </a:rPr>
              <a:t>различные </a:t>
            </a:r>
            <a:r>
              <a:rPr dirty="0">
                <a:solidFill>
                  <a:schemeClr val="accent2">
                    <a:lumMod val="75000"/>
                  </a:schemeClr>
                </a:solidFill>
                <a:cs typeface="Century Gothic"/>
              </a:rPr>
              <a:t>образовательные</a:t>
            </a:r>
            <a:r>
              <a:rPr spc="-55" dirty="0">
                <a:solidFill>
                  <a:schemeClr val="accent2">
                    <a:lumMod val="75000"/>
                  </a:schemeClr>
                </a:solidFill>
                <a:cs typeface="Century Gothic"/>
              </a:rPr>
              <a:t> </a:t>
            </a:r>
            <a:r>
              <a:rPr spc="-10" dirty="0">
                <a:solidFill>
                  <a:schemeClr val="accent2">
                    <a:lumMod val="75000"/>
                  </a:schemeClr>
                </a:solidFill>
                <a:cs typeface="Century Gothic"/>
              </a:rPr>
              <a:t>технологии.</a:t>
            </a:r>
            <a:endParaRPr>
              <a:solidFill>
                <a:schemeClr val="accent2">
                  <a:lumMod val="75000"/>
                </a:schemeClr>
              </a:solidFill>
              <a:cs typeface="Century Gothic"/>
            </a:endParaRPr>
          </a:p>
          <a:p>
            <a:pPr marL="12700" marR="313690">
              <a:lnSpc>
                <a:spcPct val="100000"/>
              </a:lnSpc>
              <a:spcBef>
                <a:spcPts val="1000"/>
              </a:spcBef>
            </a:pPr>
            <a:r>
              <a:rPr dirty="0">
                <a:solidFill>
                  <a:schemeClr val="accent2">
                    <a:lumMod val="75000"/>
                  </a:schemeClr>
                </a:solidFill>
                <a:cs typeface="Century Gothic"/>
              </a:rPr>
              <a:t>Это</a:t>
            </a:r>
            <a:r>
              <a:rPr spc="-55" dirty="0">
                <a:solidFill>
                  <a:schemeClr val="accent2">
                    <a:lumMod val="75000"/>
                  </a:schemeClr>
                </a:solidFill>
                <a:cs typeface="Century Gothic"/>
              </a:rPr>
              <a:t> </a:t>
            </a:r>
            <a:r>
              <a:rPr dirty="0">
                <a:solidFill>
                  <a:schemeClr val="accent2">
                    <a:lumMod val="75000"/>
                  </a:schemeClr>
                </a:solidFill>
                <a:cs typeface="Century Gothic"/>
              </a:rPr>
              <a:t>нововведение</a:t>
            </a:r>
            <a:r>
              <a:rPr spc="-30" dirty="0">
                <a:solidFill>
                  <a:schemeClr val="accent2">
                    <a:lumMod val="75000"/>
                  </a:schemeClr>
                </a:solidFill>
                <a:cs typeface="Century Gothic"/>
              </a:rPr>
              <a:t> </a:t>
            </a:r>
            <a:r>
              <a:rPr dirty="0">
                <a:solidFill>
                  <a:schemeClr val="accent2">
                    <a:lumMod val="75000"/>
                  </a:schemeClr>
                </a:solidFill>
                <a:cs typeface="Century Gothic"/>
              </a:rPr>
              <a:t>поможет</a:t>
            </a:r>
            <a:r>
              <a:rPr spc="-25" dirty="0">
                <a:solidFill>
                  <a:schemeClr val="accent2">
                    <a:lumMod val="75000"/>
                  </a:schemeClr>
                </a:solidFill>
                <a:cs typeface="Century Gothic"/>
              </a:rPr>
              <a:t> </a:t>
            </a:r>
            <a:r>
              <a:rPr dirty="0">
                <a:solidFill>
                  <a:schemeClr val="accent2">
                    <a:lumMod val="75000"/>
                  </a:schemeClr>
                </a:solidFill>
                <a:cs typeface="Century Gothic"/>
              </a:rPr>
              <a:t>обосновать</a:t>
            </a:r>
            <a:r>
              <a:rPr spc="-40" dirty="0">
                <a:solidFill>
                  <a:schemeClr val="accent2">
                    <a:lumMod val="75000"/>
                  </a:schemeClr>
                </a:solidFill>
                <a:cs typeface="Century Gothic"/>
              </a:rPr>
              <a:t> </a:t>
            </a:r>
            <a:r>
              <a:rPr dirty="0">
                <a:solidFill>
                  <a:schemeClr val="accent2">
                    <a:lumMod val="75000"/>
                  </a:schemeClr>
                </a:solidFill>
                <a:cs typeface="Century Gothic"/>
              </a:rPr>
              <a:t>использование,</a:t>
            </a:r>
            <a:r>
              <a:rPr spc="-15" dirty="0">
                <a:solidFill>
                  <a:schemeClr val="accent2">
                    <a:lumMod val="75000"/>
                  </a:schemeClr>
                </a:solidFill>
                <a:cs typeface="Century Gothic"/>
              </a:rPr>
              <a:t> </a:t>
            </a:r>
            <a:r>
              <a:rPr spc="-10" dirty="0">
                <a:solidFill>
                  <a:schemeClr val="accent2">
                    <a:lumMod val="75000"/>
                  </a:schemeClr>
                </a:solidFill>
                <a:cs typeface="Century Gothic"/>
              </a:rPr>
              <a:t>например, </a:t>
            </a:r>
            <a:r>
              <a:rPr dirty="0">
                <a:solidFill>
                  <a:schemeClr val="accent2">
                    <a:lumMod val="75000"/>
                  </a:schemeClr>
                </a:solidFill>
                <a:cs typeface="Century Gothic"/>
              </a:rPr>
              <a:t>электронного</a:t>
            </a:r>
            <a:r>
              <a:rPr spc="-55" dirty="0">
                <a:solidFill>
                  <a:schemeClr val="accent2">
                    <a:lumMod val="75000"/>
                  </a:schemeClr>
                </a:solidFill>
                <a:cs typeface="Century Gothic"/>
              </a:rPr>
              <a:t> </a:t>
            </a:r>
            <a:r>
              <a:rPr dirty="0">
                <a:solidFill>
                  <a:schemeClr val="accent2">
                    <a:lumMod val="75000"/>
                  </a:schemeClr>
                </a:solidFill>
                <a:cs typeface="Century Gothic"/>
              </a:rPr>
              <a:t>обучения</a:t>
            </a:r>
            <a:r>
              <a:rPr spc="-25" dirty="0">
                <a:solidFill>
                  <a:schemeClr val="accent2">
                    <a:lumMod val="75000"/>
                  </a:schemeClr>
                </a:solidFill>
                <a:cs typeface="Century Gothic"/>
              </a:rPr>
              <a:t> </a:t>
            </a:r>
            <a:r>
              <a:rPr dirty="0">
                <a:solidFill>
                  <a:schemeClr val="accent2">
                    <a:lumMod val="75000"/>
                  </a:schemeClr>
                </a:solidFill>
                <a:cs typeface="Century Gothic"/>
              </a:rPr>
              <a:t>и</a:t>
            </a:r>
            <a:r>
              <a:rPr spc="-40" dirty="0">
                <a:solidFill>
                  <a:schemeClr val="accent2">
                    <a:lumMod val="75000"/>
                  </a:schemeClr>
                </a:solidFill>
                <a:cs typeface="Century Gothic"/>
              </a:rPr>
              <a:t> </a:t>
            </a:r>
            <a:r>
              <a:rPr dirty="0">
                <a:solidFill>
                  <a:schemeClr val="accent2">
                    <a:lumMod val="75000"/>
                  </a:schemeClr>
                </a:solidFill>
                <a:cs typeface="Century Gothic"/>
              </a:rPr>
              <a:t>дистанционных</a:t>
            </a:r>
            <a:r>
              <a:rPr spc="-45" dirty="0">
                <a:solidFill>
                  <a:schemeClr val="accent2">
                    <a:lumMod val="75000"/>
                  </a:schemeClr>
                </a:solidFill>
                <a:cs typeface="Century Gothic"/>
              </a:rPr>
              <a:t> </a:t>
            </a:r>
            <a:r>
              <a:rPr dirty="0">
                <a:solidFill>
                  <a:schemeClr val="accent2">
                    <a:lumMod val="75000"/>
                  </a:schemeClr>
                </a:solidFill>
                <a:cs typeface="Century Gothic"/>
              </a:rPr>
              <a:t>образовательных</a:t>
            </a:r>
            <a:r>
              <a:rPr spc="-15" dirty="0">
                <a:solidFill>
                  <a:schemeClr val="accent2">
                    <a:lumMod val="75000"/>
                  </a:schemeClr>
                </a:solidFill>
                <a:cs typeface="Century Gothic"/>
              </a:rPr>
              <a:t> </a:t>
            </a:r>
            <a:r>
              <a:rPr spc="-10" dirty="0">
                <a:solidFill>
                  <a:schemeClr val="accent2">
                    <a:lumMod val="75000"/>
                  </a:schemeClr>
                </a:solidFill>
                <a:cs typeface="Century Gothic"/>
              </a:rPr>
              <a:t>технологий.</a:t>
            </a:r>
            <a:endParaRPr>
              <a:solidFill>
                <a:schemeClr val="accent2">
                  <a:lumMod val="75000"/>
                </a:schemeClr>
              </a:solidFill>
              <a:cs typeface="Century Gothic"/>
            </a:endParaRPr>
          </a:p>
          <a:p>
            <a:pPr marL="12700" marR="567055">
              <a:lnSpc>
                <a:spcPct val="100000"/>
              </a:lnSpc>
            </a:pPr>
            <a:r>
              <a:rPr dirty="0">
                <a:solidFill>
                  <a:schemeClr val="accent2">
                    <a:lumMod val="75000"/>
                  </a:schemeClr>
                </a:solidFill>
                <a:cs typeface="Century Gothic"/>
              </a:rPr>
              <a:t>При</a:t>
            </a:r>
            <a:r>
              <a:rPr spc="-35" dirty="0">
                <a:solidFill>
                  <a:schemeClr val="accent2">
                    <a:lumMod val="75000"/>
                  </a:schemeClr>
                </a:solidFill>
                <a:cs typeface="Century Gothic"/>
              </a:rPr>
              <a:t> </a:t>
            </a:r>
            <a:r>
              <a:rPr dirty="0">
                <a:solidFill>
                  <a:schemeClr val="accent2">
                    <a:lumMod val="75000"/>
                  </a:schemeClr>
                </a:solidFill>
                <a:cs typeface="Century Gothic"/>
              </a:rPr>
              <a:t>этом,</a:t>
            </a:r>
            <a:r>
              <a:rPr spc="-30" dirty="0">
                <a:solidFill>
                  <a:schemeClr val="accent2">
                    <a:lumMod val="75000"/>
                  </a:schemeClr>
                </a:solidFill>
                <a:cs typeface="Century Gothic"/>
              </a:rPr>
              <a:t> </a:t>
            </a:r>
            <a:r>
              <a:rPr dirty="0">
                <a:solidFill>
                  <a:schemeClr val="accent2">
                    <a:lumMod val="75000"/>
                  </a:schemeClr>
                </a:solidFill>
                <a:cs typeface="Century Gothic"/>
              </a:rPr>
              <a:t>если</a:t>
            </a:r>
            <a:r>
              <a:rPr spc="-5" dirty="0">
                <a:solidFill>
                  <a:schemeClr val="accent2">
                    <a:lumMod val="75000"/>
                  </a:schemeClr>
                </a:solidFill>
                <a:cs typeface="Century Gothic"/>
              </a:rPr>
              <a:t> </a:t>
            </a:r>
            <a:r>
              <a:rPr dirty="0">
                <a:solidFill>
                  <a:schemeClr val="accent2">
                    <a:lumMod val="75000"/>
                  </a:schemeClr>
                </a:solidFill>
                <a:cs typeface="Century Gothic"/>
              </a:rPr>
              <a:t>школьники</a:t>
            </a:r>
            <a:r>
              <a:rPr spc="-30" dirty="0">
                <a:solidFill>
                  <a:schemeClr val="accent2">
                    <a:lumMod val="75000"/>
                  </a:schemeClr>
                </a:solidFill>
                <a:cs typeface="Century Gothic"/>
              </a:rPr>
              <a:t> </a:t>
            </a:r>
            <a:r>
              <a:rPr dirty="0">
                <a:solidFill>
                  <a:schemeClr val="accent2">
                    <a:lumMod val="75000"/>
                  </a:schemeClr>
                </a:solidFill>
                <a:cs typeface="Century Gothic"/>
              </a:rPr>
              <a:t>учатся</a:t>
            </a:r>
            <a:r>
              <a:rPr spc="-20" dirty="0">
                <a:solidFill>
                  <a:schemeClr val="accent2">
                    <a:lumMod val="75000"/>
                  </a:schemeClr>
                </a:solidFill>
                <a:cs typeface="Century Gothic"/>
              </a:rPr>
              <a:t> </a:t>
            </a:r>
            <a:r>
              <a:rPr dirty="0">
                <a:solidFill>
                  <a:schemeClr val="accent2">
                    <a:lumMod val="75000"/>
                  </a:schemeClr>
                </a:solidFill>
                <a:cs typeface="Century Gothic"/>
              </a:rPr>
              <a:t>с</a:t>
            </a:r>
            <a:r>
              <a:rPr spc="-35" dirty="0">
                <a:solidFill>
                  <a:schemeClr val="accent2">
                    <a:lumMod val="75000"/>
                  </a:schemeClr>
                </a:solidFill>
                <a:cs typeface="Century Gothic"/>
              </a:rPr>
              <a:t> </a:t>
            </a:r>
            <a:r>
              <a:rPr dirty="0">
                <a:solidFill>
                  <a:schemeClr val="accent2">
                    <a:lumMod val="75000"/>
                  </a:schemeClr>
                </a:solidFill>
                <a:cs typeface="Century Gothic"/>
              </a:rPr>
              <a:t>использованием </a:t>
            </a:r>
            <a:r>
              <a:rPr spc="-10" dirty="0">
                <a:solidFill>
                  <a:schemeClr val="accent2">
                    <a:lumMod val="75000"/>
                  </a:schemeClr>
                </a:solidFill>
                <a:cs typeface="Century Gothic"/>
              </a:rPr>
              <a:t>дистанционных </a:t>
            </a:r>
            <a:r>
              <a:rPr dirty="0">
                <a:solidFill>
                  <a:schemeClr val="accent2">
                    <a:lumMod val="75000"/>
                  </a:schemeClr>
                </a:solidFill>
                <a:cs typeface="Century Gothic"/>
              </a:rPr>
              <a:t>технологий, школа</a:t>
            </a:r>
            <a:r>
              <a:rPr spc="-35" dirty="0">
                <a:solidFill>
                  <a:schemeClr val="accent2">
                    <a:lumMod val="75000"/>
                  </a:schemeClr>
                </a:solidFill>
                <a:cs typeface="Century Gothic"/>
              </a:rPr>
              <a:t> </a:t>
            </a:r>
            <a:r>
              <a:rPr dirty="0">
                <a:solidFill>
                  <a:schemeClr val="accent2">
                    <a:lumMod val="75000"/>
                  </a:schemeClr>
                </a:solidFill>
                <a:cs typeface="Century Gothic"/>
              </a:rPr>
              <a:t>должна</a:t>
            </a:r>
            <a:r>
              <a:rPr spc="-20" dirty="0">
                <a:solidFill>
                  <a:schemeClr val="accent2">
                    <a:lumMod val="75000"/>
                  </a:schemeClr>
                </a:solidFill>
                <a:cs typeface="Century Gothic"/>
              </a:rPr>
              <a:t> </a:t>
            </a:r>
            <a:r>
              <a:rPr dirty="0">
                <a:solidFill>
                  <a:schemeClr val="accent2">
                    <a:lumMod val="75000"/>
                  </a:schemeClr>
                </a:solidFill>
                <a:cs typeface="Century Gothic"/>
              </a:rPr>
              <a:t>обеспечить</a:t>
            </a:r>
            <a:r>
              <a:rPr spc="10" dirty="0">
                <a:solidFill>
                  <a:schemeClr val="accent2">
                    <a:lumMod val="75000"/>
                  </a:schemeClr>
                </a:solidFill>
                <a:cs typeface="Century Gothic"/>
              </a:rPr>
              <a:t> </a:t>
            </a:r>
            <a:r>
              <a:rPr dirty="0">
                <a:solidFill>
                  <a:schemeClr val="accent2">
                    <a:lumMod val="75000"/>
                  </a:schemeClr>
                </a:solidFill>
                <a:cs typeface="Century Gothic"/>
              </a:rPr>
              <a:t>их</a:t>
            </a:r>
            <a:r>
              <a:rPr spc="-20" dirty="0">
                <a:solidFill>
                  <a:schemeClr val="accent2">
                    <a:lumMod val="75000"/>
                  </a:schemeClr>
                </a:solidFill>
                <a:cs typeface="Century Gothic"/>
              </a:rPr>
              <a:t> </a:t>
            </a:r>
            <a:r>
              <a:rPr spc="-10" dirty="0">
                <a:solidFill>
                  <a:schemeClr val="accent2">
                    <a:lumMod val="75000"/>
                  </a:schemeClr>
                </a:solidFill>
                <a:cs typeface="Century Gothic"/>
              </a:rPr>
              <a:t>индивидуальным</a:t>
            </a:r>
            <a:endParaRPr>
              <a:solidFill>
                <a:schemeClr val="accent2">
                  <a:lumMod val="75000"/>
                </a:schemeClr>
              </a:solidFill>
              <a:cs typeface="Century Gothic"/>
            </a:endParaRPr>
          </a:p>
          <a:p>
            <a:pPr marL="12700" marR="5080">
              <a:lnSpc>
                <a:spcPct val="100000"/>
              </a:lnSpc>
            </a:pPr>
            <a:r>
              <a:rPr dirty="0">
                <a:solidFill>
                  <a:schemeClr val="accent2">
                    <a:lumMod val="75000"/>
                  </a:schemeClr>
                </a:solidFill>
                <a:cs typeface="Century Gothic"/>
              </a:rPr>
              <a:t>авторизованным</a:t>
            </a:r>
            <a:r>
              <a:rPr spc="-35" dirty="0">
                <a:solidFill>
                  <a:schemeClr val="accent2">
                    <a:lumMod val="75000"/>
                  </a:schemeClr>
                </a:solidFill>
                <a:cs typeface="Century Gothic"/>
              </a:rPr>
              <a:t> </a:t>
            </a:r>
            <a:r>
              <a:rPr dirty="0">
                <a:solidFill>
                  <a:schemeClr val="accent2">
                    <a:lumMod val="75000"/>
                  </a:schemeClr>
                </a:solidFill>
                <a:cs typeface="Century Gothic"/>
              </a:rPr>
              <a:t>доступом</a:t>
            </a:r>
            <a:r>
              <a:rPr spc="-25" dirty="0">
                <a:solidFill>
                  <a:schemeClr val="accent2">
                    <a:lumMod val="75000"/>
                  </a:schemeClr>
                </a:solidFill>
                <a:cs typeface="Century Gothic"/>
              </a:rPr>
              <a:t> </a:t>
            </a:r>
            <a:r>
              <a:rPr dirty="0">
                <a:solidFill>
                  <a:schemeClr val="accent2">
                    <a:lumMod val="75000"/>
                  </a:schemeClr>
                </a:solidFill>
                <a:cs typeface="Century Gothic"/>
              </a:rPr>
              <a:t>ко</a:t>
            </a:r>
            <a:r>
              <a:rPr spc="-35" dirty="0">
                <a:solidFill>
                  <a:schemeClr val="accent2">
                    <a:lumMod val="75000"/>
                  </a:schemeClr>
                </a:solidFill>
                <a:cs typeface="Century Gothic"/>
              </a:rPr>
              <a:t> </a:t>
            </a:r>
            <a:r>
              <a:rPr dirty="0">
                <a:solidFill>
                  <a:schemeClr val="accent2">
                    <a:lumMod val="75000"/>
                  </a:schemeClr>
                </a:solidFill>
                <a:cs typeface="Century Gothic"/>
              </a:rPr>
              <a:t>всем</a:t>
            </a:r>
            <a:r>
              <a:rPr spc="-5" dirty="0">
                <a:solidFill>
                  <a:schemeClr val="accent2">
                    <a:lumMod val="75000"/>
                  </a:schemeClr>
                </a:solidFill>
                <a:cs typeface="Century Gothic"/>
              </a:rPr>
              <a:t> </a:t>
            </a:r>
            <a:r>
              <a:rPr dirty="0">
                <a:solidFill>
                  <a:schemeClr val="accent2">
                    <a:lumMod val="75000"/>
                  </a:schemeClr>
                </a:solidFill>
                <a:cs typeface="Century Gothic"/>
              </a:rPr>
              <a:t>ресурсам. И</a:t>
            </a:r>
            <a:r>
              <a:rPr spc="-20" dirty="0">
                <a:solidFill>
                  <a:schemeClr val="accent2">
                    <a:lumMod val="75000"/>
                  </a:schemeClr>
                </a:solidFill>
                <a:cs typeface="Century Gothic"/>
              </a:rPr>
              <a:t> </a:t>
            </a:r>
            <a:r>
              <a:rPr dirty="0">
                <a:solidFill>
                  <a:schemeClr val="accent2">
                    <a:lumMod val="75000"/>
                  </a:schemeClr>
                </a:solidFill>
                <a:cs typeface="Century Gothic"/>
              </a:rPr>
              <a:t>доступ</a:t>
            </a:r>
            <a:r>
              <a:rPr spc="-30" dirty="0">
                <a:solidFill>
                  <a:schemeClr val="accent2">
                    <a:lumMod val="75000"/>
                  </a:schemeClr>
                </a:solidFill>
                <a:cs typeface="Century Gothic"/>
              </a:rPr>
              <a:t> </a:t>
            </a:r>
            <a:r>
              <a:rPr dirty="0">
                <a:solidFill>
                  <a:schemeClr val="accent2">
                    <a:lumMod val="75000"/>
                  </a:schemeClr>
                </a:solidFill>
                <a:cs typeface="Century Gothic"/>
              </a:rPr>
              <a:t>должен</a:t>
            </a:r>
            <a:r>
              <a:rPr spc="-5" dirty="0">
                <a:solidFill>
                  <a:schemeClr val="accent2">
                    <a:lumMod val="75000"/>
                  </a:schemeClr>
                </a:solidFill>
                <a:cs typeface="Century Gothic"/>
              </a:rPr>
              <a:t> </a:t>
            </a:r>
            <a:r>
              <a:rPr dirty="0">
                <a:solidFill>
                  <a:schemeClr val="accent2">
                    <a:lumMod val="75000"/>
                  </a:schemeClr>
                </a:solidFill>
                <a:cs typeface="Century Gothic"/>
              </a:rPr>
              <a:t>быть</a:t>
            </a:r>
            <a:r>
              <a:rPr spc="-25" dirty="0">
                <a:solidFill>
                  <a:schemeClr val="accent2">
                    <a:lumMod val="75000"/>
                  </a:schemeClr>
                </a:solidFill>
                <a:cs typeface="Century Gothic"/>
              </a:rPr>
              <a:t> как </a:t>
            </a:r>
            <a:r>
              <a:rPr dirty="0">
                <a:solidFill>
                  <a:schemeClr val="accent2">
                    <a:lumMod val="75000"/>
                  </a:schemeClr>
                </a:solidFill>
                <a:cs typeface="Century Gothic"/>
              </a:rPr>
              <a:t>на</a:t>
            </a:r>
            <a:r>
              <a:rPr spc="-25" dirty="0">
                <a:solidFill>
                  <a:schemeClr val="accent2">
                    <a:lumMod val="75000"/>
                  </a:schemeClr>
                </a:solidFill>
                <a:cs typeface="Century Gothic"/>
              </a:rPr>
              <a:t> </a:t>
            </a:r>
            <a:r>
              <a:rPr dirty="0">
                <a:solidFill>
                  <a:schemeClr val="accent2">
                    <a:lumMod val="75000"/>
                  </a:schemeClr>
                </a:solidFill>
                <a:cs typeface="Century Gothic"/>
              </a:rPr>
              <a:t>территории</a:t>
            </a:r>
            <a:r>
              <a:rPr spc="20" dirty="0">
                <a:solidFill>
                  <a:schemeClr val="accent2">
                    <a:lumMod val="75000"/>
                  </a:schemeClr>
                </a:solidFill>
                <a:cs typeface="Century Gothic"/>
              </a:rPr>
              <a:t> </a:t>
            </a:r>
            <a:r>
              <a:rPr dirty="0">
                <a:solidFill>
                  <a:schemeClr val="accent2">
                    <a:lumMod val="75000"/>
                  </a:schemeClr>
                </a:solidFill>
                <a:cs typeface="Century Gothic"/>
              </a:rPr>
              <a:t>школы,</a:t>
            </a:r>
            <a:r>
              <a:rPr spc="-15" dirty="0">
                <a:solidFill>
                  <a:schemeClr val="accent2">
                    <a:lumMod val="75000"/>
                  </a:schemeClr>
                </a:solidFill>
                <a:cs typeface="Century Gothic"/>
              </a:rPr>
              <a:t> </a:t>
            </a:r>
            <a:r>
              <a:rPr dirty="0">
                <a:solidFill>
                  <a:schemeClr val="accent2">
                    <a:lumMod val="75000"/>
                  </a:schemeClr>
                </a:solidFill>
                <a:cs typeface="Century Gothic"/>
              </a:rPr>
              <a:t>так</a:t>
            </a:r>
            <a:r>
              <a:rPr spc="-15" dirty="0">
                <a:solidFill>
                  <a:schemeClr val="accent2">
                    <a:lumMod val="75000"/>
                  </a:schemeClr>
                </a:solidFill>
                <a:cs typeface="Century Gothic"/>
              </a:rPr>
              <a:t> </a:t>
            </a:r>
            <a:r>
              <a:rPr dirty="0">
                <a:solidFill>
                  <a:schemeClr val="accent2">
                    <a:lumMod val="75000"/>
                  </a:schemeClr>
                </a:solidFill>
                <a:cs typeface="Century Gothic"/>
              </a:rPr>
              <a:t>и</a:t>
            </a:r>
            <a:r>
              <a:rPr spc="-5" dirty="0">
                <a:solidFill>
                  <a:schemeClr val="accent2">
                    <a:lumMod val="75000"/>
                  </a:schemeClr>
                </a:solidFill>
                <a:cs typeface="Century Gothic"/>
              </a:rPr>
              <a:t> </a:t>
            </a:r>
            <a:r>
              <a:rPr dirty="0">
                <a:solidFill>
                  <a:schemeClr val="accent2">
                    <a:lumMod val="75000"/>
                  </a:schemeClr>
                </a:solidFill>
                <a:cs typeface="Century Gothic"/>
              </a:rPr>
              <a:t>за</a:t>
            </a:r>
            <a:r>
              <a:rPr spc="-20" dirty="0">
                <a:solidFill>
                  <a:schemeClr val="accent2">
                    <a:lumMod val="75000"/>
                  </a:schemeClr>
                </a:solidFill>
                <a:cs typeface="Century Gothic"/>
              </a:rPr>
              <a:t> </a:t>
            </a:r>
            <a:r>
              <a:rPr dirty="0">
                <a:solidFill>
                  <a:schemeClr val="accent2">
                    <a:lumMod val="75000"/>
                  </a:schemeClr>
                </a:solidFill>
                <a:cs typeface="Century Gothic"/>
              </a:rPr>
              <a:t>ее</a:t>
            </a:r>
            <a:r>
              <a:rPr spc="-10" dirty="0">
                <a:solidFill>
                  <a:schemeClr val="accent2">
                    <a:lumMod val="75000"/>
                  </a:schemeClr>
                </a:solidFill>
                <a:cs typeface="Century Gothic"/>
              </a:rPr>
              <a:t> пределами.</a:t>
            </a:r>
            <a:endParaRPr>
              <a:solidFill>
                <a:schemeClr val="accent2">
                  <a:lumMod val="75000"/>
                </a:schemeClr>
              </a:solidFill>
              <a:cs typeface="Century Gothic"/>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C5794688-71B7-22E2-391D-0497B734701D}"/>
              </a:ext>
            </a:extLst>
          </p:cNvPr>
          <p:cNvSpPr>
            <a:spLocks noGrp="1"/>
          </p:cNvSpPr>
          <p:nvPr>
            <p:ph idx="1"/>
          </p:nvPr>
        </p:nvSpPr>
        <p:spPr>
          <a:xfrm>
            <a:off x="677334" y="-356616"/>
            <a:ext cx="8596668" cy="6397979"/>
          </a:xfrm>
        </p:spPr>
        <p:txBody>
          <a:bodyPr>
            <a:noAutofit/>
          </a:bodyPr>
          <a:lstStyle/>
          <a:p>
            <a:endParaRPr lang="en-US" sz="3600" b="1" dirty="0">
              <a:solidFill>
                <a:schemeClr val="accent2">
                  <a:lumMod val="50000"/>
                </a:schemeClr>
              </a:solidFill>
            </a:endParaRPr>
          </a:p>
          <a:p>
            <a:r>
              <a:rPr lang="ru-RU" sz="3600" b="1" dirty="0">
                <a:solidFill>
                  <a:schemeClr val="accent2">
                    <a:lumMod val="50000"/>
                  </a:schemeClr>
                </a:solidFill>
              </a:rPr>
              <a:t>-</a:t>
            </a:r>
            <a:r>
              <a:rPr lang="en-US" sz="3600" b="1" dirty="0">
                <a:solidFill>
                  <a:schemeClr val="accent2">
                    <a:lumMod val="50000"/>
                  </a:schemeClr>
                </a:solidFill>
              </a:rPr>
              <a:t> </a:t>
            </a:r>
            <a:r>
              <a:rPr lang="en-US" sz="3600" b="1" dirty="0">
                <a:solidFill>
                  <a:schemeClr val="accent2">
                    <a:lumMod val="75000"/>
                  </a:schemeClr>
                </a:solidFill>
              </a:rPr>
              <a:t>C</a:t>
            </a:r>
            <a:r>
              <a:rPr lang="ru-RU" sz="3600" b="1" dirty="0" err="1">
                <a:solidFill>
                  <a:schemeClr val="accent2">
                    <a:lumMod val="75000"/>
                  </a:schemeClr>
                </a:solidFill>
              </a:rPr>
              <a:t>истемно</a:t>
            </a:r>
            <a:r>
              <a:rPr lang="ru-RU" sz="3600" b="1" dirty="0">
                <a:solidFill>
                  <a:schemeClr val="accent2">
                    <a:lumMod val="75000"/>
                  </a:schemeClr>
                </a:solidFill>
              </a:rPr>
              <a:t> -деятельностный подход</a:t>
            </a:r>
            <a:r>
              <a:rPr lang="en-US" sz="3600" b="1" dirty="0">
                <a:solidFill>
                  <a:schemeClr val="accent2">
                    <a:lumMod val="75000"/>
                  </a:schemeClr>
                </a:solidFill>
              </a:rPr>
              <a:t> – </a:t>
            </a:r>
            <a:r>
              <a:rPr lang="ru-RU" sz="3600" b="1" dirty="0">
                <a:solidFill>
                  <a:schemeClr val="accent2">
                    <a:lumMod val="75000"/>
                  </a:schemeClr>
                </a:solidFill>
              </a:rPr>
              <a:t>методологическая основа ФГОС</a:t>
            </a:r>
            <a:endParaRPr lang="en-US" sz="3600" b="1" dirty="0">
              <a:solidFill>
                <a:schemeClr val="accent2">
                  <a:lumMod val="75000"/>
                </a:schemeClr>
              </a:solidFill>
            </a:endParaRPr>
          </a:p>
          <a:p>
            <a:r>
              <a:rPr lang="ru-RU" sz="3600" b="1" dirty="0">
                <a:solidFill>
                  <a:schemeClr val="accent2">
                    <a:lumMod val="75000"/>
                  </a:schemeClr>
                </a:solidFill>
              </a:rPr>
              <a:t>- Организация урока английского языка в рамках системно-деятельностного подхода;</a:t>
            </a:r>
            <a:endParaRPr lang="en-US" sz="3600" b="1" dirty="0">
              <a:solidFill>
                <a:schemeClr val="accent2">
                  <a:lumMod val="75000"/>
                </a:schemeClr>
              </a:solidFill>
            </a:endParaRPr>
          </a:p>
          <a:p>
            <a:r>
              <a:rPr lang="ru-RU" sz="3600" b="1" dirty="0">
                <a:solidFill>
                  <a:schemeClr val="accent2">
                    <a:lumMod val="75000"/>
                  </a:schemeClr>
                </a:solidFill>
              </a:rPr>
              <a:t>- Алгоритм конструирования современного урока АЯ в рамках системно-деятельностного подхода.</a:t>
            </a:r>
          </a:p>
          <a:p>
            <a:endParaRPr lang="ru-RU" sz="4000" dirty="0"/>
          </a:p>
        </p:txBody>
      </p:sp>
      <p:sp>
        <p:nvSpPr>
          <p:cNvPr id="4" name="Стрелка: вниз 3">
            <a:extLst>
              <a:ext uri="{FF2B5EF4-FFF2-40B4-BE49-F238E27FC236}">
                <a16:creationId xmlns:a16="http://schemas.microsoft.com/office/drawing/2014/main" xmlns="" id="{39614FDC-D8AD-BB22-228C-822D6DE0F275}"/>
              </a:ext>
            </a:extLst>
          </p:cNvPr>
          <p:cNvSpPr/>
          <p:nvPr/>
        </p:nvSpPr>
        <p:spPr>
          <a:xfrm>
            <a:off x="3986784" y="5907024"/>
            <a:ext cx="2651760" cy="932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a:extLst>
              <a:ext uri="{FF2B5EF4-FFF2-40B4-BE49-F238E27FC236}">
                <a16:creationId xmlns:a16="http://schemas.microsoft.com/office/drawing/2014/main" xmlns="" id="{A5891842-D41B-B661-FA5C-C3F43B8C522E}"/>
              </a:ext>
            </a:extLst>
          </p:cNvPr>
          <p:cNvPicPr>
            <a:picLocks noChangeAspect="1"/>
          </p:cNvPicPr>
          <p:nvPr/>
        </p:nvPicPr>
        <p:blipFill>
          <a:blip r:embed="rId2"/>
          <a:stretch>
            <a:fillRect/>
          </a:stretch>
        </p:blipFill>
        <p:spPr>
          <a:xfrm>
            <a:off x="1761368" y="3334504"/>
            <a:ext cx="8669263" cy="188992"/>
          </a:xfrm>
          <a:prstGeom prst="rect">
            <a:avLst/>
          </a:prstGeom>
        </p:spPr>
      </p:pic>
    </p:spTree>
    <p:extLst>
      <p:ext uri="{BB962C8B-B14F-4D97-AF65-F5344CB8AC3E}">
        <p14:creationId xmlns:p14="http://schemas.microsoft.com/office/powerpoint/2010/main" val="3681404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DE62A73-8734-E81A-A539-C90212EAB2F0}"/>
              </a:ext>
            </a:extLst>
          </p:cNvPr>
          <p:cNvSpPr>
            <a:spLocks noGrp="1"/>
          </p:cNvSpPr>
          <p:nvPr>
            <p:ph type="title"/>
          </p:nvPr>
        </p:nvSpPr>
        <p:spPr>
          <a:xfrm>
            <a:off x="661703" y="617416"/>
            <a:ext cx="8596668" cy="1320800"/>
          </a:xfrm>
        </p:spPr>
        <p:txBody>
          <a:bodyPr>
            <a:normAutofit fontScale="90000"/>
          </a:bodyPr>
          <a:lstStyle/>
          <a:p>
            <a:pPr>
              <a:defRPr/>
            </a:pPr>
            <a:r>
              <a:rPr lang="ru-RU" altLang="ru-RU" sz="3100" b="1" dirty="0" smtClean="0">
                <a:solidFill>
                  <a:schemeClr val="accent2">
                    <a:lumMod val="75000"/>
                  </a:schemeClr>
                </a:solidFill>
                <a:latin typeface="Trebuchet MS" panose="020B0603020202020204" pitchFamily="34" charset="0"/>
                <a:cs typeface="Times New Roman" panose="02020603050405020304" pitchFamily="18" charset="0"/>
              </a:rPr>
              <a:t>Сведений науки не следует сообщать учащемуся, но его надо привести к тому, чтобы он сам их находил, самодеятельно ими овладевал. Такой метод обучения наилучший, самый трудный, самый редкий. Трудностью объясняется редкость его применения. Изложение, считывание, диктовка против него детская забава…</a:t>
            </a:r>
            <a:r>
              <a:rPr lang="ru-RU" altLang="ru-RU" b="1" i="1" dirty="0" smtClean="0">
                <a:solidFill>
                  <a:schemeClr val="accent2">
                    <a:lumMod val="75000"/>
                  </a:schemeClr>
                </a:solidFill>
                <a:latin typeface="Trebuchet MS" panose="020B0603020202020204" pitchFamily="34" charset="0"/>
                <a:cs typeface="Times New Roman" panose="02020603050405020304" pitchFamily="18" charset="0"/>
              </a:rPr>
              <a:t/>
            </a:r>
            <a:br>
              <a:rPr lang="ru-RU" altLang="ru-RU" b="1" i="1" dirty="0" smtClean="0">
                <a:solidFill>
                  <a:schemeClr val="accent2">
                    <a:lumMod val="75000"/>
                  </a:schemeClr>
                </a:solidFill>
                <a:latin typeface="Trebuchet MS" panose="020B0603020202020204" pitchFamily="34" charset="0"/>
                <a:cs typeface="Times New Roman" panose="02020603050405020304" pitchFamily="18" charset="0"/>
              </a:rPr>
            </a:br>
            <a:r>
              <a:rPr lang="ru-RU" altLang="ru-RU" sz="3200" b="1" i="1" dirty="0" smtClean="0">
                <a:solidFill>
                  <a:schemeClr val="accent2">
                    <a:lumMod val="75000"/>
                  </a:schemeClr>
                </a:solidFill>
                <a:latin typeface="Times New Roman" panose="02020603050405020304" pitchFamily="18" charset="0"/>
                <a:cs typeface="Times New Roman" panose="02020603050405020304" pitchFamily="18" charset="0"/>
              </a:rPr>
              <a:t/>
            </a:r>
            <a:br>
              <a:rPr lang="ru-RU" altLang="ru-RU" sz="3200" b="1" i="1" dirty="0" smtClean="0">
                <a:solidFill>
                  <a:schemeClr val="accent2">
                    <a:lumMod val="75000"/>
                  </a:schemeClr>
                </a:solidFill>
                <a:latin typeface="Times New Roman" panose="02020603050405020304" pitchFamily="18" charset="0"/>
                <a:cs typeface="Times New Roman" panose="02020603050405020304" pitchFamily="18" charset="0"/>
              </a:rPr>
            </a:br>
            <a:r>
              <a:rPr lang="ru-RU" altLang="ru-RU" sz="3200" b="1" i="1" dirty="0" smtClean="0">
                <a:solidFill>
                  <a:schemeClr val="accent2">
                    <a:lumMod val="75000"/>
                  </a:schemeClr>
                </a:solidFill>
                <a:latin typeface="Times New Roman" panose="02020603050405020304" pitchFamily="18" charset="0"/>
                <a:cs typeface="Times New Roman" panose="02020603050405020304" pitchFamily="18" charset="0"/>
              </a:rPr>
              <a:t>А. </a:t>
            </a:r>
            <a:r>
              <a:rPr lang="ru-RU" altLang="ru-RU" sz="3200" b="1" i="1" dirty="0" err="1" smtClean="0">
                <a:solidFill>
                  <a:schemeClr val="accent2">
                    <a:lumMod val="75000"/>
                  </a:schemeClr>
                </a:solidFill>
                <a:latin typeface="Times New Roman" panose="02020603050405020304" pitchFamily="18" charset="0"/>
                <a:cs typeface="Times New Roman" panose="02020603050405020304" pitchFamily="18" charset="0"/>
              </a:rPr>
              <a:t>Дистервег</a:t>
            </a:r>
            <a:r>
              <a:rPr lang="ru-RU" altLang="ru-RU" sz="3200" b="1" i="1" dirty="0" smtClean="0">
                <a:solidFill>
                  <a:schemeClr val="accent2">
                    <a:lumMod val="75000"/>
                  </a:schemeClr>
                </a:solidFill>
                <a:latin typeface="Times New Roman" panose="02020603050405020304" pitchFamily="18" charset="0"/>
                <a:cs typeface="Times New Roman" panose="02020603050405020304" pitchFamily="18" charset="0"/>
              </a:rPr>
              <a:t>,</a:t>
            </a:r>
            <a:br>
              <a:rPr lang="ru-RU" altLang="ru-RU" sz="3200" b="1" i="1" dirty="0" smtClean="0">
                <a:solidFill>
                  <a:schemeClr val="accent2">
                    <a:lumMod val="75000"/>
                  </a:schemeClr>
                </a:solidFill>
                <a:latin typeface="Times New Roman" panose="02020603050405020304" pitchFamily="18" charset="0"/>
                <a:cs typeface="Times New Roman" panose="02020603050405020304" pitchFamily="18" charset="0"/>
              </a:rPr>
            </a:br>
            <a:r>
              <a:rPr lang="ru-RU" altLang="ru-RU" sz="2800" b="1" i="1" dirty="0" smtClean="0">
                <a:solidFill>
                  <a:schemeClr val="accent2">
                    <a:lumMod val="75000"/>
                  </a:schemeClr>
                </a:solidFill>
                <a:latin typeface="Times New Roman" panose="02020603050405020304" pitchFamily="18" charset="0"/>
                <a:cs typeface="Times New Roman" panose="02020603050405020304" pitchFamily="18" charset="0"/>
              </a:rPr>
              <a:t>немецкий педагог-демократ </a:t>
            </a:r>
            <a:r>
              <a:rPr lang="en-US" altLang="ru-RU" sz="2800" b="1" i="1" dirty="0" smtClean="0">
                <a:solidFill>
                  <a:schemeClr val="accent2">
                    <a:lumMod val="75000"/>
                  </a:schemeClr>
                </a:solidFill>
                <a:latin typeface="Times New Roman" panose="02020603050405020304" pitchFamily="18" charset="0"/>
                <a:cs typeface="Times New Roman" panose="02020603050405020304" pitchFamily="18" charset="0"/>
              </a:rPr>
              <a:t>XIX</a:t>
            </a:r>
            <a:r>
              <a:rPr lang="ru-RU" altLang="ru-RU" sz="2800" b="1" i="1" dirty="0" smtClean="0">
                <a:solidFill>
                  <a:schemeClr val="accent2">
                    <a:lumMod val="75000"/>
                  </a:schemeClr>
                </a:solidFill>
                <a:latin typeface="Times New Roman" panose="02020603050405020304" pitchFamily="18" charset="0"/>
                <a:cs typeface="Times New Roman" panose="02020603050405020304" pitchFamily="18" charset="0"/>
              </a:rPr>
              <a:t> в.,</a:t>
            </a:r>
            <a:br>
              <a:rPr lang="ru-RU" altLang="ru-RU" sz="2800" b="1" i="1" dirty="0" smtClean="0">
                <a:solidFill>
                  <a:schemeClr val="accent2">
                    <a:lumMod val="75000"/>
                  </a:schemeClr>
                </a:solidFill>
                <a:latin typeface="Times New Roman" panose="02020603050405020304" pitchFamily="18" charset="0"/>
                <a:cs typeface="Times New Roman" panose="02020603050405020304" pitchFamily="18" charset="0"/>
              </a:rPr>
            </a:br>
            <a:r>
              <a:rPr lang="ru-RU" altLang="ru-RU" sz="2800" b="1" i="1" dirty="0" smtClean="0">
                <a:solidFill>
                  <a:schemeClr val="accent2">
                    <a:lumMod val="75000"/>
                  </a:schemeClr>
                </a:solidFill>
                <a:latin typeface="Times New Roman" panose="02020603050405020304" pitchFamily="18" charset="0"/>
                <a:cs typeface="Times New Roman" panose="02020603050405020304" pitchFamily="18" charset="0"/>
              </a:rPr>
              <a:t> последователь Песталоцци</a:t>
            </a:r>
            <a:r>
              <a:rPr lang="ru-RU" altLang="ru-RU" sz="2800" dirty="0" smtClean="0">
                <a:solidFill>
                  <a:srgbClr val="0070C0"/>
                </a:solidFill>
                <a:latin typeface="Times New Roman" panose="02020603050405020304" pitchFamily="18" charset="0"/>
                <a:cs typeface="Times New Roman" panose="02020603050405020304" pitchFamily="18" charset="0"/>
              </a:rPr>
              <a:t/>
            </a:r>
            <a:br>
              <a:rPr lang="ru-RU" altLang="ru-RU" sz="2800" dirty="0" smtClean="0">
                <a:solidFill>
                  <a:srgbClr val="0070C0"/>
                </a:solidFill>
                <a:latin typeface="Times New Roman" panose="02020603050405020304" pitchFamily="18" charset="0"/>
                <a:cs typeface="Times New Roman" panose="02020603050405020304" pitchFamily="18" charset="0"/>
              </a:rPr>
            </a:br>
            <a:endParaRPr lang="ru-RU" dirty="0">
              <a:solidFill>
                <a:srgbClr val="0070C0"/>
              </a:solidFill>
            </a:endParaRPr>
          </a:p>
        </p:txBody>
      </p:sp>
    </p:spTree>
    <p:extLst>
      <p:ext uri="{BB962C8B-B14F-4D97-AF65-F5344CB8AC3E}">
        <p14:creationId xmlns:p14="http://schemas.microsoft.com/office/powerpoint/2010/main" val="2435061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DE62A73-8734-E81A-A539-C90212EAB2F0}"/>
              </a:ext>
            </a:extLst>
          </p:cNvPr>
          <p:cNvSpPr>
            <a:spLocks noGrp="1"/>
          </p:cNvSpPr>
          <p:nvPr>
            <p:ph type="title"/>
          </p:nvPr>
        </p:nvSpPr>
        <p:spPr>
          <a:xfrm>
            <a:off x="677334" y="609600"/>
            <a:ext cx="8596668" cy="961292"/>
          </a:xfrm>
        </p:spPr>
        <p:txBody>
          <a:bodyPr/>
          <a:lstStyle/>
          <a:p>
            <a:pPr algn="ctr"/>
            <a:r>
              <a:rPr lang="ru-RU" b="1" dirty="0" smtClean="0">
                <a:solidFill>
                  <a:schemeClr val="accent2">
                    <a:lumMod val="75000"/>
                  </a:schemeClr>
                </a:solidFill>
              </a:rPr>
              <a:t>Деятельность - </a:t>
            </a:r>
            <a:endParaRPr lang="ru-RU" dirty="0"/>
          </a:p>
        </p:txBody>
      </p:sp>
      <p:sp>
        <p:nvSpPr>
          <p:cNvPr id="5" name="Содержимое 4"/>
          <p:cNvSpPr>
            <a:spLocks noGrp="1"/>
          </p:cNvSpPr>
          <p:nvPr>
            <p:ph idx="1"/>
          </p:nvPr>
        </p:nvSpPr>
        <p:spPr>
          <a:xfrm>
            <a:off x="677334" y="1500555"/>
            <a:ext cx="8396328" cy="3884246"/>
          </a:xfrm>
        </p:spPr>
        <p:txBody>
          <a:bodyPr>
            <a:noAutofit/>
          </a:bodyPr>
          <a:lstStyle/>
          <a:p>
            <a:r>
              <a:rPr lang="ru-RU" altLang="ru-RU" sz="2800" dirty="0" smtClean="0">
                <a:solidFill>
                  <a:schemeClr val="accent2">
                    <a:lumMod val="75000"/>
                  </a:schemeClr>
                </a:solidFill>
              </a:rPr>
              <a:t>это всегда целеустремлённая система, система, нацеленная на результат.</a:t>
            </a:r>
          </a:p>
          <a:p>
            <a:r>
              <a:rPr lang="ru-RU" altLang="ru-RU" sz="2800" dirty="0" smtClean="0">
                <a:solidFill>
                  <a:schemeClr val="accent2">
                    <a:lumMod val="75000"/>
                  </a:schemeClr>
                </a:solidFill>
              </a:rPr>
              <a:t>Результат может быть достигнут только в том случае, если есть обратная связь.</a:t>
            </a:r>
          </a:p>
          <a:p>
            <a:r>
              <a:rPr lang="ru-RU" altLang="ru-RU" sz="2800" dirty="0" smtClean="0">
                <a:solidFill>
                  <a:schemeClr val="accent2">
                    <a:lumMod val="75000"/>
                  </a:schemeClr>
                </a:solidFill>
              </a:rPr>
              <a:t>При определении результатов необходимо учитывать психолого-возрастные, индивидуальные особенности развития личности ребёнка и присущи этим особенностям формы деятельности.</a:t>
            </a:r>
            <a:endParaRPr lang="ru-RU" sz="2800" dirty="0">
              <a:solidFill>
                <a:schemeClr val="accent2">
                  <a:lumMod val="75000"/>
                </a:schemeClr>
              </a:solidFill>
            </a:endParaRPr>
          </a:p>
        </p:txBody>
      </p:sp>
    </p:spTree>
    <p:extLst>
      <p:ext uri="{BB962C8B-B14F-4D97-AF65-F5344CB8AC3E}">
        <p14:creationId xmlns:p14="http://schemas.microsoft.com/office/powerpoint/2010/main" val="2435061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792DE5CC-36A7-4BD8-9395-6BA0BB213CE0}"/>
              </a:ext>
            </a:extLst>
          </p:cNvPr>
          <p:cNvSpPr>
            <a:spLocks noGrp="1"/>
          </p:cNvSpPr>
          <p:nvPr>
            <p:ph idx="1"/>
          </p:nvPr>
        </p:nvSpPr>
        <p:spPr>
          <a:xfrm>
            <a:off x="620184" y="489858"/>
            <a:ext cx="8596668" cy="5445369"/>
          </a:xfrm>
        </p:spPr>
        <p:txBody>
          <a:bodyPr>
            <a:normAutofit fontScale="92500"/>
          </a:bodyPr>
          <a:lstStyle/>
          <a:p>
            <a:endParaRPr lang="ru-RU" sz="2400" b="1" dirty="0"/>
          </a:p>
          <a:p>
            <a:r>
              <a:rPr lang="ru-RU" sz="2800" b="0" i="0" dirty="0">
                <a:solidFill>
                  <a:schemeClr val="accent2">
                    <a:lumMod val="75000"/>
                  </a:schemeClr>
                </a:solidFill>
                <a:effectLst/>
              </a:rPr>
              <a:t>Ключевыми моментами деятельностного подхода является постепенный уход от информационного репродуктивного знания к знанию действия.</a:t>
            </a:r>
          </a:p>
          <a:p>
            <a:r>
              <a:rPr lang="ru-RU" sz="2800" b="1" dirty="0" smtClean="0">
                <a:solidFill>
                  <a:schemeClr val="accent2">
                    <a:lumMod val="75000"/>
                  </a:schemeClr>
                </a:solidFill>
              </a:rPr>
              <a:t>Основной </a:t>
            </a:r>
            <a:r>
              <a:rPr lang="ru-RU" sz="2800" b="1" dirty="0">
                <a:solidFill>
                  <a:schemeClr val="accent2">
                    <a:lumMod val="75000"/>
                  </a:schemeClr>
                </a:solidFill>
              </a:rPr>
              <a:t>принцип системно-деятельностного подхода</a:t>
            </a:r>
            <a:r>
              <a:rPr lang="ru-RU" sz="2800" dirty="0">
                <a:solidFill>
                  <a:schemeClr val="accent2">
                    <a:lumMod val="75000"/>
                  </a:schemeClr>
                </a:solidFill>
              </a:rPr>
              <a:t> при обучении английскому языку состоит в том, что знания не преподносятся в готовом виде, учащиеся сами получают информацию, в процессе исследовательской деятельности. Задача учителя при введении или отработке материала состоит в том, чтобы они сами нашли решения проблемы, отработали в речи грамматические и лексические структуры</a:t>
            </a:r>
            <a:r>
              <a:rPr lang="ru-RU" sz="2400" dirty="0">
                <a:solidFill>
                  <a:schemeClr val="accent2">
                    <a:lumMod val="75000"/>
                  </a:schemeClr>
                </a:solidFill>
              </a:rPr>
              <a:t>.</a:t>
            </a:r>
          </a:p>
        </p:txBody>
      </p:sp>
    </p:spTree>
    <p:extLst>
      <p:ext uri="{BB962C8B-B14F-4D97-AF65-F5344CB8AC3E}">
        <p14:creationId xmlns:p14="http://schemas.microsoft.com/office/powerpoint/2010/main" val="2388078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1283</TotalTime>
  <Words>1167</Words>
  <Application>Microsoft Office PowerPoint</Application>
  <PresentationFormat>Широкоэкранный</PresentationFormat>
  <Paragraphs>170</Paragraphs>
  <Slides>18</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18</vt:i4>
      </vt:variant>
    </vt:vector>
  </HeadingPairs>
  <TitlesOfParts>
    <vt:vector size="28" baseType="lpstr">
      <vt:lpstr>Arial</vt:lpstr>
      <vt:lpstr>Book Antiqua</vt:lpstr>
      <vt:lpstr>Century Gothic</vt:lpstr>
      <vt:lpstr>Tahoma</vt:lpstr>
      <vt:lpstr>Times New Roman</vt:lpstr>
      <vt:lpstr>Trebuchet MS</vt:lpstr>
      <vt:lpstr>Wingdings</vt:lpstr>
      <vt:lpstr>Wingdings 2</vt:lpstr>
      <vt:lpstr>Wingdings 3</vt:lpstr>
      <vt:lpstr>Аспект</vt:lpstr>
      <vt:lpstr> «Моделирование современного урока английского языка на основе системно-деятельностного подхода в контексте ФГОС 3 поколения» </vt:lpstr>
      <vt:lpstr>ФГОС</vt:lpstr>
      <vt:lpstr>ФГОС</vt:lpstr>
      <vt:lpstr>Повышение качества образовательного</vt:lpstr>
      <vt:lpstr>Использование электронных средств</vt:lpstr>
      <vt:lpstr>Презентация PowerPoint</vt:lpstr>
      <vt:lpstr>Сведений науки не следует сообщать учащемуся, но его надо привести к тому, чтобы он сам их находил, самодеятельно ими овладевал. Такой метод обучения наилучший, самый трудный, самый редкий. Трудностью объясняется редкость его применения. Изложение, считывание, диктовка против него детская забава…  А. Дистервег, немецкий педагог-демократ XIX в.,  последователь Песталоцци </vt:lpstr>
      <vt:lpstr>Деятельность - </vt:lpstr>
      <vt:lpstr>Презентация PowerPoint</vt:lpstr>
      <vt:lpstr>Обязательным элементом на уроке является обращение к личному опыту детей и их размышлениям по обсуждаемой теме. </vt:lpstr>
      <vt:lpstr>Способы достижения результата</vt:lpstr>
      <vt:lpstr>Презентация PowerPoint</vt:lpstr>
      <vt:lpstr>Презентация PowerPoint</vt:lpstr>
      <vt:lpstr>Требования к проведению урока</vt:lpstr>
      <vt:lpstr>   Задача учителя:</vt:lpstr>
      <vt:lpstr>Структура урока с позиции системно - деятельностного подхода</vt:lpstr>
      <vt:lpstr>Ученик – Учитель</vt:lpstr>
      <vt:lpstr>Вывод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«Современный урок английского языка на основе системно-деятельностного подхода в соответствии с ФГОС 3 поколения»</dc:title>
  <dc:creator>Инна Жамалетдинова</dc:creator>
  <cp:lastModifiedBy>Teacher</cp:lastModifiedBy>
  <cp:revision>69</cp:revision>
  <dcterms:created xsi:type="dcterms:W3CDTF">2022-08-18T12:01:57Z</dcterms:created>
  <dcterms:modified xsi:type="dcterms:W3CDTF">2022-11-09T05:27:27Z</dcterms:modified>
</cp:coreProperties>
</file>