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03" r:id="rId2"/>
    <p:sldId id="284" r:id="rId3"/>
    <p:sldId id="286" r:id="rId4"/>
    <p:sldId id="304" r:id="rId5"/>
    <p:sldId id="296" r:id="rId6"/>
    <p:sldId id="287" r:id="rId7"/>
    <p:sldId id="300" r:id="rId8"/>
    <p:sldId id="301" r:id="rId9"/>
    <p:sldId id="302" r:id="rId10"/>
    <p:sldId id="299" r:id="rId11"/>
    <p:sldId id="29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4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BF82C-07C7-41C3-A2F7-C90BF49A8A39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E20-B4D5-4E05-9F97-24D9AC40A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0A19-BD61-4EFB-8572-D37F5532D8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4850A19-BD61-4EFB-8572-D37F5532D8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6905321-D8DA-44C8-98B3-BF88ACE19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299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403648" y="836712"/>
            <a:ext cx="590465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Я узнал (а)…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Мне понравилось…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Было трудно…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Рисунок 2" descr="cke_72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2996952"/>
            <a:ext cx="6096000" cy="3667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9998611">
            <a:off x="711639" y="1239032"/>
            <a:ext cx="488948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Молодцы!</a:t>
            </a:r>
          </a:p>
          <a:p>
            <a:endParaRPr lang="ru-RU" sz="4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0_5a2e9_2bfbcf22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10666" y="260648"/>
            <a:ext cx="4533334" cy="6349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79512" y="2132856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10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71600" y="1772816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835696" y="1556792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8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71800" y="1412776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7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635896" y="1268760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499992" y="1268760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364088" y="1412776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228184" y="1556792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092280" y="1772816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7884368" y="2132856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7624" y="1836113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51920" y="134076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16016" y="134076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44208" y="1620089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50502" y="1836113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51520" y="3429000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10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043608" y="3068960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907704" y="2852936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12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2771800" y="2564904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3635896" y="2348880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4499992" y="2348880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15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5364088" y="2564904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7092280" y="3068960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18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7884368" y="3429000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187624" y="3132257"/>
            <a:ext cx="5724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43808" y="262820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07904" y="2412177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08104" y="262820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009413" y="3573016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6228184" y="2852936"/>
            <a:ext cx="864096" cy="79208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72200" y="2844225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707904" y="260648"/>
            <a:ext cx="16265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МОСТ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allAtOnce"/>
      <p:bldP spid="15" grpId="0" build="allAtOnce"/>
      <p:bldP spid="16" grpId="0" build="allAtOnce"/>
      <p:bldP spid="17" grpId="0" build="allAtOnce"/>
      <p:bldP spid="18" grpId="0" build="allAtOnce"/>
      <p:bldP spid="33" grpId="0" build="allAtOnce"/>
      <p:bldP spid="34" grpId="0" build="allAtOnce"/>
      <p:bldP spid="35" grpId="0" build="allAtOnce"/>
      <p:bldP spid="36" grpId="0" build="allAtOnce"/>
      <p:bldP spid="38" grpId="0" build="allAtOnce"/>
      <p:bldP spid="4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627784" y="404664"/>
          <a:ext cx="3810000" cy="5664708"/>
        </p:xfrm>
        <a:graphic>
          <a:graphicData uri="http://schemas.openxmlformats.org/drawingml/2006/table">
            <a:tbl>
              <a:tblPr/>
              <a:tblGrid>
                <a:gridCol w="3810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23900" algn="l"/>
                          <a:tab pos="1257300" algn="l"/>
                        </a:tabLst>
                      </a:pPr>
                      <a:r>
                        <a:rPr lang="ru-RU" sz="44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4   5   3   </a:t>
                      </a:r>
                      <a:r>
                        <a:rPr lang="ru-RU" sz="4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5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23900" algn="l"/>
                          <a:tab pos="1257300" algn="l"/>
                        </a:tabLst>
                      </a:pPr>
                      <a:r>
                        <a:rPr lang="ru-RU" sz="44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1   7   3   6</a:t>
                      </a:r>
                      <a:endParaRPr lang="ru-RU" sz="5400" b="1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23900" algn="l"/>
                          <a:tab pos="1257300" algn="l"/>
                        </a:tabLst>
                      </a:pPr>
                      <a:r>
                        <a:rPr lang="ru-RU" sz="4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2   3   5   1</a:t>
                      </a:r>
                      <a:endParaRPr lang="ru-RU" sz="5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23900" algn="l"/>
                          <a:tab pos="1257300" algn="l"/>
                        </a:tabLst>
                      </a:pPr>
                      <a:r>
                        <a:rPr lang="ru-RU" sz="4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4   4   6   7</a:t>
                      </a:r>
                      <a:endParaRPr lang="ru-RU" sz="5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23900" algn="l"/>
                          <a:tab pos="1257300" algn="l"/>
                        </a:tabLst>
                      </a:pPr>
                      <a:r>
                        <a:rPr lang="ru-RU" sz="4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8   5   2   6</a:t>
                      </a:r>
                      <a:endParaRPr lang="ru-RU" sz="5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23900" algn="l"/>
                          <a:tab pos="1257300" algn="l"/>
                        </a:tabLst>
                      </a:pPr>
                      <a:r>
                        <a:rPr lang="ru-RU" sz="4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8   7   1   2</a:t>
                      </a:r>
                      <a:endParaRPr lang="ru-RU" sz="5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23900" algn="l"/>
                          <a:tab pos="1257300" algn="l"/>
                        </a:tabLst>
                      </a:pPr>
                      <a:r>
                        <a:rPr lang="ru-RU" sz="4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6   2   5   4</a:t>
                      </a:r>
                      <a:endParaRPr lang="ru-RU" sz="5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3851920" y="476672"/>
            <a:ext cx="1440160" cy="7920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499992" y="3645024"/>
            <a:ext cx="1440160" cy="7920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779912" y="4437112"/>
            <a:ext cx="1440160" cy="7920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131840" y="1268760"/>
            <a:ext cx="1440160" cy="7920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851920" y="2060848"/>
            <a:ext cx="1440160" cy="7920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131840" y="2852936"/>
            <a:ext cx="1440160" cy="7920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059832" y="5229200"/>
            <a:ext cx="1440160" cy="7920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792163"/>
          </a:xfrm>
        </p:spPr>
        <p:txBody>
          <a:bodyPr/>
          <a:lstStyle/>
          <a:p>
            <a:endParaRPr lang="ru-RU" sz="3200" dirty="0">
              <a:solidFill>
                <a:srgbClr val="FF3300"/>
              </a:solidFill>
            </a:endParaRP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55576" y="1340768"/>
            <a:ext cx="8496944" cy="5327650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3200" b="1" dirty="0">
                <a:solidFill>
                  <a:schemeClr val="bg1"/>
                </a:solidFill>
              </a:rPr>
              <a:t>Найди значение выражений</a:t>
            </a:r>
          </a:p>
          <a:p>
            <a:pPr>
              <a:buFontTx/>
              <a:buNone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+ 4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10 – 9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2 + 6 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– 3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0 + 6 </a:t>
            </a:r>
          </a:p>
          <a:p>
            <a:pPr>
              <a:buFontTx/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– 2    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+ 2  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9 – 1    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+ 5 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5 – 5 </a:t>
            </a:r>
          </a:p>
          <a:p>
            <a:pPr>
              <a:buFontTx/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+ 7   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7 – 1  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3 + 3  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4 – 0  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3 + 2 </a:t>
            </a:r>
          </a:p>
          <a:p>
            <a:pPr>
              <a:buFontTx/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– 4    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0 + 3   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7 – 4 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9 + 2   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8 – 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42D">
            <a:alpha val="7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r="37168" b="-695"/>
          <a:stretch>
            <a:fillRect/>
          </a:stretch>
        </p:blipFill>
        <p:spPr bwMode="auto">
          <a:xfrm>
            <a:off x="395536" y="692696"/>
            <a:ext cx="511256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861048"/>
            <a:ext cx="8136904" cy="2432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556792"/>
            <a:ext cx="73448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mtClean="0"/>
              <a:t>«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Задача. Условие и требование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poznavajk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2265465"/>
            <a:ext cx="4208140" cy="3499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4" name="Rectangle 20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8147050" cy="1366838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00642D"/>
                </a:solidFill>
                <a:effectLst/>
              </a:rPr>
              <a:t>Сравни два текста.</a:t>
            </a:r>
            <a:br>
              <a:rPr lang="ru-RU" sz="3200" dirty="0">
                <a:solidFill>
                  <a:srgbClr val="00642D"/>
                </a:solidFill>
                <a:effectLst/>
              </a:rPr>
            </a:br>
            <a:r>
              <a:rPr lang="ru-RU" sz="3200" dirty="0">
                <a:solidFill>
                  <a:srgbClr val="00642D"/>
                </a:solidFill>
                <a:effectLst/>
              </a:rPr>
              <a:t> Какой из них является задачей?</a:t>
            </a:r>
            <a:r>
              <a:rPr lang="ru-RU" sz="3200" dirty="0">
                <a:solidFill>
                  <a:srgbClr val="FF3399"/>
                </a:solidFill>
              </a:rPr>
              <a:t/>
            </a:r>
            <a:br>
              <a:rPr lang="ru-RU" sz="3200" dirty="0">
                <a:solidFill>
                  <a:srgbClr val="FF3399"/>
                </a:solidFill>
              </a:rPr>
            </a:br>
            <a:endParaRPr lang="ru-RU" sz="3200" dirty="0">
              <a:solidFill>
                <a:srgbClr val="FF3399"/>
              </a:solidFill>
            </a:endParaRPr>
          </a:p>
        </p:txBody>
      </p:sp>
      <p:sp>
        <p:nvSpPr>
          <p:cNvPr id="42005" name="Rectangle 21"/>
          <p:cNvSpPr>
            <a:spLocks noGrp="1" noChangeArrowheads="1"/>
          </p:cNvSpPr>
          <p:nvPr>
            <p:ph type="body" idx="1"/>
          </p:nvPr>
        </p:nvSpPr>
        <p:spPr>
          <a:xfrm>
            <a:off x="539750" y="1773238"/>
            <a:ext cx="7848600" cy="43529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b="1" dirty="0">
                <a:solidFill>
                  <a:schemeClr val="bg1"/>
                </a:solidFill>
              </a:rPr>
              <a:t>В прятки играли 6 детей. Из них 4 мальчика и 2 девочки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ru-RU" b="1" dirty="0">
              <a:solidFill>
                <a:schemeClr val="bg1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b="1" dirty="0">
                <a:solidFill>
                  <a:schemeClr val="bg1"/>
                </a:solidFill>
              </a:rPr>
              <a:t>В прятки играли 4 мальчика и 2 девочки. Сколько детей играли в прятки?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ru-RU" dirty="0">
              <a:solidFill>
                <a:schemeClr val="bg1"/>
              </a:solidFill>
            </a:endParaRPr>
          </a:p>
          <a:p>
            <a:pPr marL="609600" indent="-609600">
              <a:buFont typeface="Wingdings" pitchFamily="2" charset="2"/>
              <a:buNone/>
            </a:pPr>
            <a:endParaRPr lang="ru-RU" dirty="0"/>
          </a:p>
          <a:p>
            <a:pPr marL="609600" indent="-609600">
              <a:buFont typeface="Wingdings" pitchFamily="2" charset="2"/>
              <a:buNone/>
            </a:pPr>
            <a:endParaRPr lang="ru-RU" dirty="0"/>
          </a:p>
          <a:p>
            <a:pPr marL="609600" indent="-609600">
              <a:buFont typeface="Wingdings" pitchFamily="2" charset="2"/>
              <a:buNone/>
            </a:pPr>
            <a:endParaRPr lang="ru-RU" sz="2800" dirty="0"/>
          </a:p>
          <a:p>
            <a:pPr marL="609600" indent="-609600">
              <a:buFont typeface="Wingdings" pitchFamily="2" charset="2"/>
              <a:buNone/>
            </a:pPr>
            <a:endParaRPr lang="ru-RU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4" grpId="0"/>
      <p:bldP spid="420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291513" cy="129540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FF3399"/>
                </a:solidFill>
              </a:rPr>
              <a:t/>
            </a:r>
            <a:br>
              <a:rPr lang="ru-RU" sz="3200" dirty="0">
                <a:solidFill>
                  <a:srgbClr val="FF3399"/>
                </a:solidFill>
              </a:rPr>
            </a:br>
            <a:r>
              <a:rPr lang="ru-RU" sz="3200" dirty="0">
                <a:solidFill>
                  <a:srgbClr val="FF3399"/>
                </a:solidFill>
              </a:rPr>
              <a:t/>
            </a:r>
            <a:br>
              <a:rPr lang="ru-RU" sz="3200" dirty="0">
                <a:solidFill>
                  <a:srgbClr val="FF3399"/>
                </a:solidFill>
              </a:rPr>
            </a:br>
            <a:r>
              <a:rPr lang="ru-RU" sz="3200" dirty="0">
                <a:solidFill>
                  <a:srgbClr val="00642D"/>
                </a:solidFill>
                <a:effectLst/>
              </a:rPr>
              <a:t>К данным условиям придумай требования, чтобы получились задачи</a:t>
            </a:r>
            <a:r>
              <a:rPr lang="ru-RU" sz="3200" dirty="0">
                <a:solidFill>
                  <a:srgbClr val="FF3399"/>
                </a:solidFill>
              </a:rPr>
              <a:t/>
            </a:r>
            <a:br>
              <a:rPr lang="ru-RU" sz="3200" dirty="0">
                <a:solidFill>
                  <a:srgbClr val="FF3399"/>
                </a:solidFill>
              </a:rPr>
            </a:br>
            <a:r>
              <a:rPr lang="ru-RU" sz="4000" dirty="0">
                <a:solidFill>
                  <a:srgbClr val="FF3399"/>
                </a:solidFill>
              </a:rPr>
              <a:t/>
            </a:r>
            <a:br>
              <a:rPr lang="ru-RU" sz="4000" dirty="0">
                <a:solidFill>
                  <a:srgbClr val="FF3399"/>
                </a:solidFill>
              </a:rPr>
            </a:br>
            <a:endParaRPr lang="ru-RU" sz="4000" dirty="0">
              <a:solidFill>
                <a:srgbClr val="FF3399"/>
              </a:solidFill>
            </a:endParaRP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1115616" y="1700808"/>
            <a:ext cx="7920038" cy="472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sz="3200" b="1" dirty="0">
                <a:solidFill>
                  <a:schemeClr val="bg1"/>
                </a:solidFill>
              </a:rPr>
              <a:t>1.</a:t>
            </a:r>
            <a:r>
              <a:rPr lang="ru-RU" sz="3200" b="1" dirty="0"/>
              <a:t> </a:t>
            </a:r>
            <a:r>
              <a:rPr lang="ru-RU" sz="3200" b="1" dirty="0">
                <a:solidFill>
                  <a:schemeClr val="bg1"/>
                </a:solidFill>
              </a:rPr>
              <a:t>На одном берегу реки было 7 домов,  а на другом – 6 домов.</a:t>
            </a:r>
          </a:p>
          <a:p>
            <a:pPr marL="342900" indent="-342900"/>
            <a:r>
              <a:rPr lang="ru-RU" sz="3200" b="1" dirty="0">
                <a:solidFill>
                  <a:schemeClr val="bg1"/>
                </a:solidFill>
              </a:rPr>
              <a:t>2. В классе было 10 учеников, а потом пришли ещё 2.</a:t>
            </a:r>
          </a:p>
          <a:p>
            <a:pPr marL="342900" indent="-342900"/>
            <a:r>
              <a:rPr lang="ru-RU" sz="3200" b="1" dirty="0">
                <a:solidFill>
                  <a:schemeClr val="bg1"/>
                </a:solidFill>
              </a:rPr>
              <a:t>3. В одной вазе лежало 6 яблок, в другой – 2, а в третьей – 4.</a:t>
            </a:r>
          </a:p>
          <a:p>
            <a:pPr marL="342900" indent="-342900"/>
            <a:r>
              <a:rPr lang="ru-RU" sz="3200" b="1" dirty="0">
                <a:solidFill>
                  <a:schemeClr val="bg1"/>
                </a:solidFill>
              </a:rPr>
              <a:t>4. Зерно вывозили 9 машин, а потом 1 машина сломалась.</a:t>
            </a: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/>
              <a:t/>
            </a:r>
            <a:br>
              <a:rPr lang="ru-RU" sz="3600"/>
            </a:br>
            <a:r>
              <a:rPr lang="ru-RU" sz="3600"/>
              <a:t/>
            </a:r>
            <a:br>
              <a:rPr lang="ru-RU" sz="3600"/>
            </a:br>
            <a:endParaRPr lang="ru-RU" sz="360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6453187"/>
          </a:xfrm>
        </p:spPr>
        <p:txBody>
          <a:bodyPr/>
          <a:lstStyle/>
          <a:p>
            <a:pPr marL="609600" indent="-609600" algn="ctr">
              <a:buFontTx/>
              <a:buNone/>
            </a:pPr>
            <a:r>
              <a:rPr lang="ru-RU" sz="2800" b="1" dirty="0">
                <a:solidFill>
                  <a:srgbClr val="00642D"/>
                </a:solidFill>
              </a:rPr>
              <a:t>К данным требованиям придумай условие, чтобы получились задачи</a:t>
            </a:r>
            <a:r>
              <a:rPr lang="ru-RU" sz="2800" dirty="0">
                <a:solidFill>
                  <a:srgbClr val="FF3399"/>
                </a:solidFill>
              </a:rPr>
              <a:t/>
            </a:r>
            <a:br>
              <a:rPr lang="ru-RU" sz="2800" dirty="0">
                <a:solidFill>
                  <a:srgbClr val="FF3399"/>
                </a:solidFill>
              </a:rPr>
            </a:br>
            <a:endParaRPr lang="ru-RU" sz="2800" dirty="0">
              <a:solidFill>
                <a:srgbClr val="FF3399"/>
              </a:solidFill>
            </a:endParaRPr>
          </a:p>
          <a:p>
            <a:pPr marL="609600" indent="-60960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Сколько </a:t>
            </a:r>
            <a:r>
              <a:rPr lang="ru-RU" b="1" dirty="0">
                <a:solidFill>
                  <a:schemeClr val="bg1"/>
                </a:solidFill>
              </a:rPr>
              <a:t>всего коров было в стаде?</a:t>
            </a:r>
          </a:p>
          <a:p>
            <a:pPr marL="609600" indent="-60960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Сколько </a:t>
            </a:r>
            <a:r>
              <a:rPr lang="ru-RU" b="1" dirty="0">
                <a:solidFill>
                  <a:schemeClr val="bg1"/>
                </a:solidFill>
              </a:rPr>
              <a:t>ромашек осталось в вазе для цветов?</a:t>
            </a:r>
          </a:p>
          <a:p>
            <a:pPr marL="609600" indent="-60960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Найди </a:t>
            </a:r>
            <a:r>
              <a:rPr lang="ru-RU" b="1" dirty="0">
                <a:solidFill>
                  <a:schemeClr val="bg1"/>
                </a:solidFill>
              </a:rPr>
              <a:t>число комбайнов, работающих в поле.</a:t>
            </a:r>
          </a:p>
          <a:p>
            <a:pPr marL="609600" indent="-60960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Требуется </a:t>
            </a:r>
            <a:r>
              <a:rPr lang="ru-RU" b="1" dirty="0">
                <a:solidFill>
                  <a:schemeClr val="bg1"/>
                </a:solidFill>
              </a:rPr>
              <a:t>узнать, сколько мешков </a:t>
            </a:r>
            <a:r>
              <a:rPr lang="ru-RU" b="1" dirty="0" smtClean="0">
                <a:solidFill>
                  <a:schemeClr val="bg1"/>
                </a:solidFill>
              </a:rPr>
              <a:t>картошки собрали </a:t>
            </a:r>
            <a:r>
              <a:rPr lang="ru-RU" b="1" dirty="0">
                <a:solidFill>
                  <a:schemeClr val="bg1"/>
                </a:solidFill>
              </a:rPr>
              <a:t>за день ?</a:t>
            </a:r>
          </a:p>
        </p:txBody>
      </p:sp>
      <p:pic>
        <p:nvPicPr>
          <p:cNvPr id="5" name="Рисунок 4" descr="det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861048"/>
            <a:ext cx="3845814" cy="280682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753</TotalTime>
  <Words>237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Сравни два текста.  Какой из них является задачей? </vt:lpstr>
      <vt:lpstr>  К данным условиям придумай требования, чтобы получились задачи  </vt:lpstr>
      <vt:lpstr>  </vt:lpstr>
      <vt:lpstr>Слайд 10</vt:lpstr>
      <vt:lpstr>Слайд 11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Математика.  Устный счет. 1 класс</dc:title>
  <dc:creator>ToshibaC70AK2W</dc:creator>
  <cp:lastModifiedBy>1</cp:lastModifiedBy>
  <cp:revision>83</cp:revision>
  <dcterms:created xsi:type="dcterms:W3CDTF">2014-01-29T06:03:24Z</dcterms:created>
  <dcterms:modified xsi:type="dcterms:W3CDTF">2017-03-09T17:53:42Z</dcterms:modified>
</cp:coreProperties>
</file>