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700808"/>
            <a:ext cx="6172200" cy="331775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«Берегите музыкального руководителя»</a:t>
            </a:r>
            <a:br>
              <a:rPr lang="ru-RU" sz="3200" dirty="0" smtClean="0"/>
            </a:br>
            <a:r>
              <a:rPr lang="ru-RU" sz="2400" dirty="0" smtClean="0"/>
              <a:t>статья гл.редактора журнала «Музыкальная палитра» А.И.Бурениной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19256" cy="61412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Мы хотим обратить внимание наших читателей на самую главную проблему в российском музыкальном воспитании — </a:t>
            </a:r>
            <a:r>
              <a:rPr lang="ru-RU" u="sng" dirty="0" smtClean="0"/>
              <a:t>сохранение самого музыкального руководителя как профессионала.</a:t>
            </a:r>
          </a:p>
          <a:p>
            <a:r>
              <a:rPr lang="ru-RU" dirty="0" smtClean="0"/>
              <a:t>Музыкальный руководитель детского сада — это особая профессия. И появилась она относительно недавно — в послевоенные годы (1948 г.). До этого музыкальным воспитанием занимались сами воспитатели. Иногда им помогали музыканты, которые приходили в детский сад, когда нужно было подготовить и провести праздник. И с тех пор, как появилась такая должность, которая и называлась-то по-разному: «музыкальный работник», «музыкальный воспитатель», «музыкальный руководитель» — сформировалось в обществе представление, что </a:t>
            </a:r>
            <a:r>
              <a:rPr lang="ru-RU" dirty="0" err="1" smtClean="0"/>
              <a:t>муз.рук</a:t>
            </a:r>
            <a:r>
              <a:rPr lang="ru-RU" dirty="0" smtClean="0"/>
              <a:t> </a:t>
            </a:r>
            <a:r>
              <a:rPr lang="ru-RU" dirty="0" smtClean="0"/>
              <a:t>нужен, в основном, для того, чтобы у детей был праздник. То есть, что профессия эта — что-то среднее между аккомпаниатором и массовиком-затейником.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8291264" cy="62853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Наверное, многим со стороны кажется, что работа эта легкая, «праздничная», не требующая особых талантов. Ну, подумаешь, что тут сложного: детей </a:t>
            </a:r>
            <a:r>
              <a:rPr lang="ru-RU" dirty="0" err="1" smtClean="0"/>
              <a:t>поразвлекать</a:t>
            </a:r>
            <a:r>
              <a:rPr lang="ru-RU" dirty="0" smtClean="0"/>
              <a:t> да праздник провести! Поэтому и отношение к профессии музыкального руководителя сложилось вполне определенное: работа «не пыльная», занимает неполный рабочий день и т.д.</a:t>
            </a:r>
          </a:p>
          <a:p>
            <a:r>
              <a:rPr lang="ru-RU" dirty="0" smtClean="0"/>
              <a:t>Наверное, именно это отношение и привело к такой вопиющей несправедливости, когда труд музыкального руководителя, имеющего двойное образование (музыкальное — кстати, дорогостоящее и трудоемкое — и педагогическое), оплачивается соответственно на один разряд ниже, чем труд воспитателя или учителя, когда надо доказывать, что музыкальный руководитель — педагог, что работает с детьми, обучает их музыке и поэтому имеет право на пенсию по выслуге лет.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6632"/>
            <a:ext cx="8435280" cy="6357320"/>
          </a:xfrm>
        </p:spPr>
        <p:txBody>
          <a:bodyPr/>
          <a:lstStyle/>
          <a:p>
            <a:r>
              <a:rPr lang="ru-RU" dirty="0" smtClean="0"/>
              <a:t>Несмотря на мизерную оплату труда (зарплата музыкального руководителя, как и воспитателя ДОУ, ниже прожиточного минимума), работа в последние годы становится все сложнее и сложнее. Помимо обычных обязанностей (проведение музыкальных занятий с детьми, подготовка их к праздникам, консультирование родителей по вопросам музыкального воспитания и т.д.), появилось еще одно требование: диагностика музыкального развития детей.</a:t>
            </a:r>
          </a:p>
          <a:p>
            <a:r>
              <a:rPr lang="ru-RU" dirty="0" smtClean="0"/>
              <a:t>По каким методикам? Зачем? Чтобы доказать результативность своей работы? А разве без специальной диагностики (таблиц с формальными цифрами, кружочками разных цветов и т.д.) педагог не может проанализировать свою работу, рассказать о проблемах и достижениях своих воспитанников?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8291264" cy="628531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Точно так же продолжаются поиски различных форм планирования, в которых была бы отражена вся работа музыкального руководителя. Возникает вопрос: а для кого и для чего нужен план? Для детей, педагога или для проверяющих лиц? А если для педагога, тогда и дадим возможность ему самому определять, как, в какой форме и в каком объеме он будет планировать свою работу.</a:t>
            </a:r>
          </a:p>
          <a:p>
            <a:r>
              <a:rPr lang="ru-RU" dirty="0" smtClean="0"/>
              <a:t>Итак, резюмируем: в последнее время зарплата музыкального руководителя становится все ниже, а требования — все выше. Хотя проблема не только в зарплате, но и в отношении администрации и управленцев к этой категории специалистов.</a:t>
            </a:r>
          </a:p>
          <a:p>
            <a:r>
              <a:rPr lang="ru-RU" dirty="0" smtClean="0"/>
              <a:t>И что же в результате? Все больше и больше детских садов остаются без музыкального руководителя. После окончания музыкальных училищ и институтов мало кто из молодых специалистов приходит в детский сад. На курсах повышения квалификации в основном обучаются педагоги старше 40 лет. Еще 5–10 лет — и музыкальных руководителей почти не останется.</a:t>
            </a:r>
          </a:p>
          <a:p>
            <a:r>
              <a:rPr lang="ru-RU" dirty="0" smtClean="0"/>
              <a:t>Что же делать? Может быть, можно как-то выправить положение, удержать уникальных специалистов — музыкальных руководителей детских садов (кстати, только в нашей стране эта профессия имеет столь широкую творческую направленность)?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Посмотрите на наших музыкальных руководителей!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Это они</a:t>
            </a:r>
            <a:r>
              <a:rPr lang="ru-RU" dirty="0" smtClean="0"/>
              <a:t> не имеют права болеть, так как без них не будет праздника у детей.</a:t>
            </a:r>
          </a:p>
          <a:p>
            <a:r>
              <a:rPr lang="ru-RU" b="1" dirty="0" smtClean="0"/>
              <a:t>Это они</a:t>
            </a:r>
            <a:r>
              <a:rPr lang="ru-RU" dirty="0" smtClean="0"/>
              <a:t> должны все уметь делать: играть на музыкальном инструменте, петь, плясать, рисовать, шить, стихи сочинять, сценарии писать и т.д.</a:t>
            </a:r>
          </a:p>
          <a:p>
            <a:r>
              <a:rPr lang="ru-RU" b="1" dirty="0" smtClean="0"/>
              <a:t>Это они</a:t>
            </a:r>
            <a:r>
              <a:rPr lang="ru-RU" dirty="0" smtClean="0"/>
              <a:t> должны всегда улыбаться, поднимать настроение детям и их родителям.</a:t>
            </a:r>
          </a:p>
          <a:p>
            <a:r>
              <a:rPr lang="ru-RU" b="1" dirty="0" smtClean="0"/>
              <a:t>Это они</a:t>
            </a:r>
            <a:r>
              <a:rPr lang="ru-RU" dirty="0" smtClean="0"/>
              <a:t> должны постоянно учиться, закупать новую методическую литературу, аудиокассеты, видеофильмы и т.д.</a:t>
            </a:r>
          </a:p>
          <a:p>
            <a:r>
              <a:rPr lang="ru-RU" b="1" dirty="0" smtClean="0"/>
              <a:t>Это они</a:t>
            </a:r>
            <a:r>
              <a:rPr lang="ru-RU" dirty="0" smtClean="0"/>
              <a:t> должны быть всегда красивыми, модно и со вкусом одетыми, так как музыкальные руководители — «лицо» учреждения.</a:t>
            </a:r>
          </a:p>
          <a:p>
            <a:r>
              <a:rPr lang="ru-RU" b="1" dirty="0" smtClean="0"/>
              <a:t>Это они</a:t>
            </a:r>
            <a:r>
              <a:rPr lang="ru-RU" dirty="0" smtClean="0"/>
              <a:t> должны быть психологами и дипломатами, умеющими договориться со всеми специалистами в детском саду, администрацией, родителями по поводу организации праздника.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507288" cy="6213304"/>
          </a:xfrm>
        </p:spPr>
        <p:txBody>
          <a:bodyPr/>
          <a:lstStyle/>
          <a:p>
            <a:r>
              <a:rPr lang="ru-RU" b="1" dirty="0" smtClean="0"/>
              <a:t>Это они</a:t>
            </a:r>
            <a:r>
              <a:rPr lang="ru-RU" dirty="0" smtClean="0"/>
              <a:t> несут все из дома: краски, бумагу, ткани, одежду и всевозможные атрибуты для проведения занятий и праздников с детьми.</a:t>
            </a:r>
          </a:p>
          <a:p>
            <a:r>
              <a:rPr lang="ru-RU" b="1" dirty="0" smtClean="0"/>
              <a:t>Это они</a:t>
            </a:r>
            <a:r>
              <a:rPr lang="ru-RU" dirty="0" smtClean="0"/>
              <a:t> в выходные дни и по вечерам сочиняют новые сценарии.</a:t>
            </a:r>
          </a:p>
          <a:p>
            <a:r>
              <a:rPr lang="ru-RU" b="1" dirty="0" smtClean="0"/>
              <a:t>Это они</a:t>
            </a:r>
            <a:r>
              <a:rPr lang="ru-RU" dirty="0" smtClean="0"/>
              <a:t>… да всего не перечислить.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u="sng" dirty="0" smtClean="0"/>
              <a:t>И </a:t>
            </a:r>
            <a:r>
              <a:rPr lang="ru-RU" u="sng" dirty="0" smtClean="0"/>
              <a:t>если мы хотим, чтобы </a:t>
            </a:r>
            <a:r>
              <a:rPr lang="ru-RU" b="1" u="sng" dirty="0" smtClean="0"/>
              <a:t>они</a:t>
            </a:r>
            <a:r>
              <a:rPr lang="ru-RU" u="sng" dirty="0" smtClean="0"/>
              <a:t> не уходили с работы, чтобы </a:t>
            </a:r>
            <a:r>
              <a:rPr lang="ru-RU" b="1" u="sng" dirty="0" smtClean="0"/>
              <a:t>они</a:t>
            </a:r>
            <a:r>
              <a:rPr lang="ru-RU" u="sng" dirty="0" smtClean="0"/>
              <a:t> приходили к нам после окончания музыкальных училищ и институтов, чтобы </a:t>
            </a:r>
            <a:r>
              <a:rPr lang="ru-RU" b="1" u="sng" dirty="0" smtClean="0"/>
              <a:t>они</a:t>
            </a:r>
            <a:r>
              <a:rPr lang="ru-RU" u="sng" dirty="0" smtClean="0"/>
              <a:t> могли спокойно работать, реализуя свое творчество, свое призвание к профессии, надо о них заботиться и создавать условия.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Какие?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уважать и ценить труд музыкального руководителя, не заставлять его подменять воспитателей или других работников детского сада (конечно, с учетом желаний самого музыкального руководителя);</a:t>
            </a:r>
          </a:p>
          <a:p>
            <a:pPr lvl="0"/>
            <a:r>
              <a:rPr lang="ru-RU" dirty="0" smtClean="0"/>
              <a:t>создавать хорошее, приподнятое настроение и не допускать стрессовых ситуаций на работе (ведь плохое настроение музыкального руководителя может отразиться и на настроении детей);</a:t>
            </a:r>
          </a:p>
          <a:p>
            <a:pPr lvl="0"/>
            <a:r>
              <a:rPr lang="ru-RU" dirty="0" smtClean="0"/>
              <a:t>не требовать копирования опыта других педагогов, если он не соответствует возможностям, наклонностям музыкального руководителя;</a:t>
            </a:r>
          </a:p>
          <a:p>
            <a:pPr lvl="0"/>
            <a:r>
              <a:rPr lang="ru-RU" dirty="0" smtClean="0"/>
              <a:t>оказывать материальную поддержку в приобретении нот, пособий, музыкальных инструментов, костюмов, атрибутов и других материалов, необходимых для работы (поскольку музыкальный руководитель не может все оплатить из своей мизерной зарплаты);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И последнее, но, пожалуй, самое важное — создание творческой, доброжелательной атмосферы, стимулирующей работу педагога-музыканта.</a:t>
            </a:r>
            <a:endParaRPr lang="ru-RU" sz="20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Берегите </a:t>
            </a:r>
            <a:r>
              <a:rPr lang="ru-RU" b="1" dirty="0" smtClean="0"/>
              <a:t>музыкального руководителя!</a:t>
            </a:r>
            <a:endParaRPr lang="ru-RU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Может </a:t>
            </a:r>
            <a:r>
              <a:rPr lang="ru-RU" b="1" dirty="0" smtClean="0"/>
              <a:t>быть, именно он научит детей красоте и тем самым спасет мир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</TotalTime>
  <Words>938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«Берегите музыкального руководителя» статья гл.редактора журнала «Музыкальная палитра» А.И.Бурениной</vt:lpstr>
      <vt:lpstr>Слайд 2</vt:lpstr>
      <vt:lpstr>Слайд 3</vt:lpstr>
      <vt:lpstr>Слайд 4</vt:lpstr>
      <vt:lpstr>Слайд 5</vt:lpstr>
      <vt:lpstr>Посмотрите на наших музыкальных руководителей!</vt:lpstr>
      <vt:lpstr>Слайд 7</vt:lpstr>
      <vt:lpstr>Какие?</vt:lpstr>
      <vt:lpstr>И последнее, но, пожалуй, самое важное — создание творческой, доброжелательной атмосферы, стимулирующей работу педагога-музыканта.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«Берегите музыкального руководителя» статья гл.редактора журнала «Музыкальная палитра» А.И.Бурениной</dc:title>
  <dc:creator>Rafael</dc:creator>
  <cp:lastModifiedBy>Rafael</cp:lastModifiedBy>
  <cp:revision>3</cp:revision>
  <dcterms:created xsi:type="dcterms:W3CDTF">2012-03-11T09:18:18Z</dcterms:created>
  <dcterms:modified xsi:type="dcterms:W3CDTF">2012-03-11T09:49:23Z</dcterms:modified>
</cp:coreProperties>
</file>