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6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300" r:id="rId44"/>
    <p:sldId id="299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4" r:id="rId58"/>
    <p:sldId id="313" r:id="rId59"/>
    <p:sldId id="315" r:id="rId60"/>
    <p:sldId id="316" r:id="rId61"/>
    <p:sldId id="317" r:id="rId62"/>
    <p:sldId id="318" r:id="rId6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ropisi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ropisi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ropisi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ropisi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ropisi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ropisi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ropisi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ropisi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ropisi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4" autoAdjust="0"/>
  </p:normalViewPr>
  <p:slideViewPr>
    <p:cSldViewPr>
      <p:cViewPr>
        <p:scale>
          <a:sx n="50" d="100"/>
          <a:sy n="50" d="100"/>
        </p:scale>
        <p:origin x="-108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bg1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53.xml"/><Relationship Id="rId18" Type="http://schemas.openxmlformats.org/officeDocument/2006/relationships/slide" Target="slide35.xml"/><Relationship Id="rId26" Type="http://schemas.openxmlformats.org/officeDocument/2006/relationships/slide" Target="slide19.xml"/><Relationship Id="rId3" Type="http://schemas.openxmlformats.org/officeDocument/2006/relationships/slide" Target="slide25.xml"/><Relationship Id="rId21" Type="http://schemas.openxmlformats.org/officeDocument/2006/relationships/slide" Target="slide37.xml"/><Relationship Id="rId7" Type="http://schemas.openxmlformats.org/officeDocument/2006/relationships/slide" Target="slide49.xml"/><Relationship Id="rId12" Type="http://schemas.openxmlformats.org/officeDocument/2006/relationships/slide" Target="slide31.xml"/><Relationship Id="rId17" Type="http://schemas.openxmlformats.org/officeDocument/2006/relationships/slide" Target="slide13.xml"/><Relationship Id="rId25" Type="http://schemas.openxmlformats.org/officeDocument/2006/relationships/slide" Target="slide61.xml"/><Relationship Id="rId2" Type="http://schemas.openxmlformats.org/officeDocument/2006/relationships/slide" Target="slide3.xml"/><Relationship Id="rId16" Type="http://schemas.openxmlformats.org/officeDocument/2006/relationships/slide" Target="slide55.xml"/><Relationship Id="rId20" Type="http://schemas.openxmlformats.org/officeDocument/2006/relationships/slide" Target="slide15.xml"/><Relationship Id="rId29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11" Type="http://schemas.openxmlformats.org/officeDocument/2006/relationships/slide" Target="slide9.xml"/><Relationship Id="rId24" Type="http://schemas.openxmlformats.org/officeDocument/2006/relationships/slide" Target="slide39.xml"/><Relationship Id="rId5" Type="http://schemas.openxmlformats.org/officeDocument/2006/relationships/slide" Target="slide5.xml"/><Relationship Id="rId15" Type="http://schemas.openxmlformats.org/officeDocument/2006/relationships/slide" Target="slide33.xml"/><Relationship Id="rId23" Type="http://schemas.openxmlformats.org/officeDocument/2006/relationships/slide" Target="slide17.xml"/><Relationship Id="rId28" Type="http://schemas.openxmlformats.org/officeDocument/2006/relationships/slide" Target="slide21.xml"/><Relationship Id="rId10" Type="http://schemas.openxmlformats.org/officeDocument/2006/relationships/slide" Target="slide51.xml"/><Relationship Id="rId19" Type="http://schemas.openxmlformats.org/officeDocument/2006/relationships/slide" Target="slide57.xml"/><Relationship Id="rId31" Type="http://schemas.openxmlformats.org/officeDocument/2006/relationships/slide" Target="slide45.xml"/><Relationship Id="rId4" Type="http://schemas.openxmlformats.org/officeDocument/2006/relationships/slide" Target="slide47.xml"/><Relationship Id="rId9" Type="http://schemas.openxmlformats.org/officeDocument/2006/relationships/slide" Target="slide29.xml"/><Relationship Id="rId14" Type="http://schemas.openxmlformats.org/officeDocument/2006/relationships/slide" Target="slide11.xml"/><Relationship Id="rId22" Type="http://schemas.openxmlformats.org/officeDocument/2006/relationships/slide" Target="slide59.xml"/><Relationship Id="rId27" Type="http://schemas.openxmlformats.org/officeDocument/2006/relationships/slide" Target="slide41.xml"/><Relationship Id="rId30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50" y="1916113"/>
            <a:ext cx="6408738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Чистописание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2997200"/>
            <a:ext cx="6048375" cy="9112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на уроках русского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Г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г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Гн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ги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7000" dirty="0" smtClean="0">
                <a:solidFill>
                  <a:schemeClr val="bg1"/>
                </a:solidFill>
                <a:latin typeface="Propisi" pitchFamily="2" charset="0"/>
              </a:rPr>
              <a:t>гриб  грач  галка</a:t>
            </a:r>
          </a:p>
          <a:p>
            <a:pPr marL="0" indent="360363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Грибы лежат в лукошке у Антошки.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37893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850" y="4076700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7082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3850" y="3068638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3850" y="47974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Я из крошки-бочки вылез,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Корешки пустил и вырос,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Стал высок я и могуч,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Не боюсь ни гроз, ни туч.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Я кормлю свиней и белок,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Ничего, что плод мой мелок.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(Дуб.)</a:t>
            </a:r>
            <a:endParaRPr lang="ru-RU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2F7FA"/>
              </a:clrFrom>
              <a:clrTo>
                <a:srgbClr val="F2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1314450"/>
            <a:ext cx="3563937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Д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д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Ду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дл </a:t>
            </a:r>
          </a:p>
          <a:p>
            <a:pPr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дуб  дятел  дерево</a:t>
            </a:r>
          </a:p>
          <a:p>
            <a:pPr marL="0" indent="360363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На опушке вырос дуб.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37163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0052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7082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3850" y="2997200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3850" y="47974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Моет в речке свою пищу,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Чтоб она была почище,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Лишь потом отправит в рот.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А чистюля тот – … </a:t>
            </a:r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                                                           (Енот.)</a:t>
            </a:r>
            <a:endParaRPr lang="ru-RU" b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1484313"/>
            <a:ext cx="26606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Е  е  Ен  ем 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енот ель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 У енота полосатый хвост.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5750" y="4071938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Сердитый недотрога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Живет в глуши лесной.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Иголок очень много,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А нитки ни одной. 	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(Ёжик.)</a:t>
            </a:r>
            <a:endParaRPr lang="ru-RU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981075"/>
            <a:ext cx="3313113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Ё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ё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Ёл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ёж  ёжик  </a:t>
            </a:r>
          </a:p>
          <a:p>
            <a:pPr marL="0" indent="179388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Маленький ёжик свернулся в клубок.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23850" y="4076700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Сладкий яблок аромат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Заманил ту птицу в сад.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Перья светятся огнём,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 светло вокруг, как днём.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(Жар-птица.)</a:t>
            </a:r>
            <a:endParaRPr lang="ru-RU" b="1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981075"/>
            <a:ext cx="24003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  <a:ea typeface="Raavi" pitchFamily="2"/>
                <a:cs typeface="Raavi" pitchFamily="2"/>
              </a:rPr>
              <a:t>Ж  ж  Жа  жм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  <a:ea typeface="Raavi" pitchFamily="2"/>
                <a:cs typeface="Raavi" pitchFamily="2"/>
              </a:rPr>
              <a:t>жарко жук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  <a:ea typeface="Raavi" pitchFamily="2"/>
                <a:cs typeface="Raavi" pitchFamily="2"/>
              </a:rPr>
              <a:t>Сказочная Жар-птица.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Что это за зверь лесной,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Встал, как столбик,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под сосной,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 стоит среди травы,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Уши больше головы? 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(Заяц.)</a:t>
            </a:r>
            <a:endParaRPr lang="ru-RU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0888" y="1700213"/>
            <a:ext cx="3313112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51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2" action="ppaction://hlinksldjump"/>
              </a:rPr>
              <a:t>Урок № 1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3" action="ppaction://hlinksldjump"/>
              </a:rPr>
              <a:t>Урок № 12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4" action="ppaction://hlinksldjump"/>
              </a:rPr>
              <a:t>Урок № 23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5" action="ppaction://hlinksldjump"/>
              </a:rPr>
              <a:t>Урок № 2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6" action="ppaction://hlinksldjump"/>
              </a:rPr>
              <a:t>Урок № 13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7" action="ppaction://hlinksldjump"/>
              </a:rPr>
              <a:t>Урок № 24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8" action="ppaction://hlinksldjump"/>
              </a:rPr>
              <a:t>Урок № 3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9" action="ppaction://hlinksldjump"/>
              </a:rPr>
              <a:t>Урок № 14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10" action="ppaction://hlinksldjump"/>
              </a:rPr>
              <a:t>Урок № 25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11" action="ppaction://hlinksldjump"/>
              </a:rPr>
              <a:t>Урок № 4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12" action="ppaction://hlinksldjump"/>
              </a:rPr>
              <a:t>Урок № 15 </a:t>
            </a:r>
            <a:r>
              <a:rPr lang="ru-RU" sz="2800" smtClean="0">
                <a:latin typeface="Propisi"/>
              </a:rPr>
              <a:t>                </a:t>
            </a:r>
            <a:r>
              <a:rPr lang="ru-RU" sz="2800" smtClean="0">
                <a:latin typeface="Propisi"/>
                <a:hlinkClick r:id="rId13" action="ppaction://hlinksldjump"/>
              </a:rPr>
              <a:t>Урок № 26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14" action="ppaction://hlinksldjump"/>
              </a:rPr>
              <a:t>Урок № 5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15" action="ppaction://hlinksldjump"/>
              </a:rPr>
              <a:t>Урок № 16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16" action="ppaction://hlinksldjump"/>
              </a:rPr>
              <a:t>Урок № 27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17" action="ppaction://hlinksldjump"/>
              </a:rPr>
              <a:t>Урок № 6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18" action="ppaction://hlinksldjump"/>
              </a:rPr>
              <a:t>Урок № 17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19" action="ppaction://hlinksldjump"/>
              </a:rPr>
              <a:t>Урок № 28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20" action="ppaction://hlinksldjump"/>
              </a:rPr>
              <a:t>Урок № 7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21" action="ppaction://hlinksldjump"/>
              </a:rPr>
              <a:t>Урок № 18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22" action="ppaction://hlinksldjump"/>
              </a:rPr>
              <a:t>Урок № 29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23" action="ppaction://hlinksldjump"/>
              </a:rPr>
              <a:t>Урок № 8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24" action="ppaction://hlinksldjump"/>
              </a:rPr>
              <a:t>Урок № 19</a:t>
            </a:r>
            <a:r>
              <a:rPr lang="ru-RU" sz="2800" smtClean="0">
                <a:latin typeface="Propisi"/>
              </a:rPr>
              <a:t>                 </a:t>
            </a:r>
            <a:r>
              <a:rPr lang="ru-RU" sz="2800" smtClean="0">
                <a:latin typeface="Propisi"/>
                <a:hlinkClick r:id="rId25" action="ppaction://hlinksldjump"/>
              </a:rPr>
              <a:t>Урок № 30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26" action="ppaction://hlinksldjump"/>
              </a:rPr>
              <a:t>Урок № 9</a:t>
            </a:r>
            <a:r>
              <a:rPr lang="ru-RU" sz="2800" smtClean="0">
                <a:latin typeface="Propisi"/>
              </a:rPr>
              <a:t>              </a:t>
            </a:r>
            <a:r>
              <a:rPr lang="ru-RU" sz="2800" smtClean="0">
                <a:latin typeface="Propisi"/>
                <a:hlinkClick r:id="rId27" action="ppaction://hlinksldjump"/>
              </a:rPr>
              <a:t>Урок № 20</a:t>
            </a:r>
            <a:r>
              <a:rPr lang="ru-RU" sz="2800" smtClean="0">
                <a:latin typeface="Propisi"/>
              </a:rPr>
              <a:t>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28" action="ppaction://hlinksldjump"/>
              </a:rPr>
              <a:t>Урок № 10</a:t>
            </a:r>
            <a:r>
              <a:rPr lang="ru-RU" sz="2800" smtClean="0">
                <a:latin typeface="Propisi"/>
              </a:rPr>
              <a:t>             </a:t>
            </a:r>
            <a:r>
              <a:rPr lang="ru-RU" sz="2800" smtClean="0">
                <a:latin typeface="Propisi"/>
                <a:hlinkClick r:id="rId29" action="ppaction://hlinksldjump"/>
              </a:rPr>
              <a:t>Урок № 21</a:t>
            </a:r>
            <a:r>
              <a:rPr lang="ru-RU" sz="2800" smtClean="0">
                <a:latin typeface="Propisi"/>
              </a:rPr>
              <a:t>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Propisi"/>
                <a:hlinkClick r:id="rId30" action="ppaction://hlinksldjump"/>
              </a:rPr>
              <a:t>Урок № 11 </a:t>
            </a:r>
            <a:r>
              <a:rPr lang="ru-RU" sz="2800" smtClean="0">
                <a:latin typeface="Propisi"/>
              </a:rPr>
              <a:t>             </a:t>
            </a:r>
            <a:r>
              <a:rPr lang="ru-RU" sz="2800" smtClean="0">
                <a:latin typeface="Propisi"/>
                <a:hlinkClick r:id="rId31" action="ppaction://hlinksldjump"/>
              </a:rPr>
              <a:t>Урок № 22</a:t>
            </a: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latin typeface="Propisi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latin typeface="Propisi"/>
            </a:endParaRP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З  з  За  зл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заяц  зебра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У зайца длинные уши.</a:t>
            </a:r>
            <a:endParaRPr lang="ru-RU" sz="6600" smtClean="0">
              <a:solidFill>
                <a:schemeClr val="bg1"/>
              </a:solidFill>
              <a:latin typeface="Propisi"/>
              <a:ea typeface="Raavi" pitchFamily="2"/>
              <a:cs typeface="Raavi" pitchFamily="2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Кудри в речку опустила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 о чем-то загрустила,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А о чем она грустит,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Никому не говорит. 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b="1" i="1" smtClean="0"/>
              <a:t>(Ива.)</a:t>
            </a:r>
            <a:endParaRPr lang="ru-RU" b="1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3566" y="1628801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И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и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Ир   ил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ива  Ира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Раскинула кудри плакучая ива.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Не куст, а с листочками,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Не рубашка, а сшита,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Не человек, а рассказывает.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b="1" i="1" smtClean="0"/>
              <a:t>(Книга.)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3860800"/>
            <a:ext cx="4535488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К   к   Ка   кл 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книга  карандаш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Катя читает книгу.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Летом, в болоте,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вы её найдёте. </a:t>
            </a:r>
            <a:br>
              <a:rPr lang="ru-RU" dirty="0" smtClean="0"/>
            </a:br>
            <a:r>
              <a:rPr lang="ru-RU" dirty="0" smtClean="0"/>
              <a:t>Зелёная квакушка.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Кто это?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(Лягушка.)</a:t>
            </a:r>
            <a:endParaRPr lang="ru-RU" b="1" dirty="0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1" y="1556792"/>
            <a:ext cx="3744415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Л  л  Лу  ле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 луна  лисица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Луна  – это спутник Земли.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Просыпается весной,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А зимой под вьюжный вой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Спит в избушке снеговой.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b="1" i="1" smtClean="0"/>
              <a:t>(Медведь.)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3501008"/>
            <a:ext cx="3810770" cy="2858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М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м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Ма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мя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медведь  месяц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Медвежонок играл на опушке леса.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Крепко сбит да невысок, </a:t>
            </a:r>
            <a:br>
              <a:rPr lang="ru-RU" dirty="0" smtClean="0"/>
            </a:br>
            <a:r>
              <a:rPr lang="ru-RU" dirty="0" smtClean="0"/>
              <a:t>На носу – крепкий рог, </a:t>
            </a:r>
            <a:br>
              <a:rPr lang="ru-RU" dirty="0" smtClean="0"/>
            </a:br>
            <a:r>
              <a:rPr lang="ru-RU" dirty="0" smtClean="0"/>
              <a:t>Кто его дразнить посмеет – </a:t>
            </a:r>
            <a:br>
              <a:rPr lang="ru-RU" dirty="0" smtClean="0"/>
            </a:br>
            <a:r>
              <a:rPr lang="ru-RU" dirty="0" smtClean="0"/>
              <a:t>Того он на рог подденет.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(Носорог.)</a:t>
            </a:r>
            <a:endParaRPr lang="ru-RU" b="1" dirty="0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863" y="1484313"/>
            <a:ext cx="2935287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Это старый наш знакомый: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Он живет на крыше дома –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Длинноногий, длинноносый,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Длинношеий, безголосый.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Он летает на охоту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За лягушками к болоту.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i="1" smtClean="0"/>
              <a:t>                                                          (Аист.)</a:t>
            </a:r>
            <a:endParaRPr lang="ru-RU" b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88" y="1052513"/>
            <a:ext cx="2474912" cy="368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Н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н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На   ну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ножницы  носорог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Солнце светит на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голубом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небосводе.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На зеленой хрупкой ножке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Вырос шарик у дорожки.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Ветерочек прошуршал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И развеял этот шар.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b="1" i="1" smtClean="0"/>
              <a:t>(Одуванчик.)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63680" y="2708920"/>
            <a:ext cx="2880320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0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О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о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Ос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ол</a:t>
            </a:r>
            <a:endParaRPr lang="ru-RU" sz="6600" dirty="0" smtClean="0">
              <a:solidFill>
                <a:schemeClr val="bg1"/>
              </a:solidFill>
              <a:latin typeface="Propisi" pitchFamily="2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одуванчик орёл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Шляпка одуванчика похожа на маленькое солнышко.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Посадили зернышко –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Вырастили солнышко.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Это солнышко сорвем –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Много зерен соберем,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Их поджарим, погрызем,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А приедут гости –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Им дадим по горсти.</a:t>
            </a:r>
            <a:endParaRPr lang="ru-RU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(Подсолнух.)</a:t>
            </a:r>
            <a:endParaRPr lang="ru-RU" b="1" dirty="0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4682">
            <a:off x="5872163" y="1703388"/>
            <a:ext cx="3489325" cy="3343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П   п   По   пл 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подсолнух пенал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Семечки подсолнуха – очень полезное лакомство.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Летом бежит,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Зимой спит,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Весна настала –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опять побежала.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(Река.)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8064" y="1556792"/>
            <a:ext cx="3725424" cy="246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916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Р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р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ра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оро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река Родина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Река Волга течет в Каспийское море.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Ну-ка, кто из вас ответит: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Не огонь, а больно жжет,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Не фонарь, а ярко светит,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И не пекарь, а печет?</a:t>
            </a:r>
            <a:endParaRPr lang="ru-RU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(Солнце.)</a:t>
            </a:r>
            <a:endParaRPr lang="ru-RU" b="1" dirty="0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99792" y="3789040"/>
            <a:ext cx="3489521" cy="2617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С  с   Са  см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солнце солнышко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 Ярко светит солнышко.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То я в клетку, то в линейку.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Написать на мне сумей-ка.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Можешь и нарисовать.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Что такое я? …</a:t>
            </a:r>
            <a:r>
              <a:rPr lang="ru-RU" sz="3600" smtClean="0"/>
              <a:t> </a:t>
            </a:r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(Тетрадь.)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25717">
            <a:off x="7024688" y="2036763"/>
            <a:ext cx="1739900" cy="208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012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А а Аа ам ас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мама  аист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Аист летает в небе.</a:t>
            </a:r>
          </a:p>
          <a:p>
            <a:pPr eaLnBrk="1" hangingPunct="1">
              <a:buFont typeface="Arial" charset="0"/>
              <a:buNone/>
            </a:pPr>
            <a:endParaRPr lang="ru-RU" sz="6600" smtClean="0">
              <a:solidFill>
                <a:schemeClr val="bg1"/>
              </a:solidFill>
              <a:latin typeface="Propisi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14972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возврат 13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44035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Т   т   Та   от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Я красиво пишу в тетрадке.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Удивительный ребенок!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Только вышел из пеленок,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Может плавать и нырять,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Как его родная мать. </a:t>
            </a:r>
            <a:endParaRPr lang="ru-RU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(Утёнок.)</a:t>
            </a:r>
            <a:endParaRPr lang="ru-RU" b="1" dirty="0" smtClean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1268413"/>
            <a:ext cx="244792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У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у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Ур   ум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утёнок   утка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Утёнок любит плавать и нырять.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Этот глаз – особый глаз.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Быстро взглянет он на вас,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И появится на свет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Самый точный ваш портрет.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(Фотоаппарат.)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66911">
            <a:off x="2173288" y="3916363"/>
            <a:ext cx="2749550" cy="2747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8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Ф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ф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фа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Фо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фотоаппарат Филипп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Филипп фотографирует своих друзей.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Летом папа наш привез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В белом ящике мороз.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И теперь мороз седой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Дома летом и зимой.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Бережет продукты: </a:t>
            </a: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/>
              <a:t>Мясо, рыбу, фрукты. </a:t>
            </a:r>
            <a:endParaRPr lang="ru-RU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b="1" i="1" dirty="0" smtClean="0"/>
              <a:t>(Холодильник.)</a:t>
            </a:r>
            <a:endParaRPr lang="ru-RU" b="1" dirty="0" smtClean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1125538"/>
            <a:ext cx="26638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Х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х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Хе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хо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холодильник хорь 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Холодильник хорошо морозит.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На одной ноге стоит,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В воду пристально глядит.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Тычет клювом наугад –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Ищет в речке лягушат.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(Цапля.)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688" y="1268413"/>
            <a:ext cx="2428875" cy="387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04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Ц   ц   ца  Це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цапля цыпленок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 Цапля живет на болоте.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Мы ходим ночью, ходим днем,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Но никуда мы не уйдем.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Мы бьем исправно каждый час,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А вы, друзья, не бейте нас. </a:t>
            </a:r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i="1" smtClean="0"/>
              <a:t> </a:t>
            </a:r>
            <a:r>
              <a:rPr lang="ru-RU" b="1" i="1" smtClean="0"/>
              <a:t>(Часы.)</a:t>
            </a:r>
            <a:endParaRPr lang="ru-RU" b="1" smtClean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3716338"/>
            <a:ext cx="26638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Кто на ветке шишки грыз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 бросал объедки вниз?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Кто по елкам ловко скачет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И взлетает на дубы?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Кто в дупле орехи прячет,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Сушит на зиму грибы?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i="1" smtClean="0"/>
              <a:t>                                                             (Белка.)</a:t>
            </a:r>
            <a:endParaRPr lang="ru-RU" b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7150" y="908050"/>
            <a:ext cx="27368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Ч  ч  че  Чу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часы  чудеса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Часы сообщают нам точное время.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На квадратиках доски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Короли свели полки.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Нет для боя у полков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Ни патронов, ни штыков.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(Шахматы.)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2313" y="2276475"/>
            <a:ext cx="3341687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300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Ш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ш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ши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Шу</a:t>
            </a:r>
            <a:endParaRPr lang="ru-RU" sz="6600" dirty="0" smtClean="0">
              <a:solidFill>
                <a:schemeClr val="bg1"/>
              </a:solidFill>
              <a:latin typeface="Propisi" pitchFamily="2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шахматы Шура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Саша и Маша играют в шахматы.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Она в речке проживает,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Хвостиком виляет,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Зубаста, а не лает.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(Щука.)</a:t>
            </a:r>
            <a:endParaRPr lang="ru-RU" sz="3600" b="1" smtClean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700213"/>
            <a:ext cx="2903537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Щ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щ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ща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Щу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щука щётка</a:t>
            </a:r>
          </a:p>
          <a:p>
            <a:pPr marL="82550" indent="27781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Щука – хищная р</a:t>
            </a:r>
            <a:r>
              <a:rPr lang="ru-RU" sz="6600" u="sng" dirty="0" smtClean="0">
                <a:solidFill>
                  <a:schemeClr val="bg1"/>
                </a:solidFill>
                <a:latin typeface="Propisi" pitchFamily="2" charset="0"/>
              </a:rPr>
              <a:t>е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чная рыба.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i="1" smtClean="0"/>
              <a:t>Есть подъезд, но нет подъезда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Есть разъезд, но нет разъезда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Очень нужен, это так,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В алфавите… </a:t>
            </a:r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(Твёрдый знак.)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3" y="3429000"/>
            <a:ext cx="2865437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9396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ъ  ы   ь  дъ   нь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подъезд  день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Сегодня очень холодный день.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97200"/>
            <a:ext cx="3589337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i="1" smtClean="0"/>
              <a:t>К нам во двор забрался крот,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Роет землю у ворот.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Тонна в рот земли войдет,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Если крот раскроет рот.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 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(Экскаватор.)</a:t>
            </a:r>
            <a:endParaRPr lang="ru-RU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Ээ  эм Эр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эхо  этажи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По шо</a:t>
            </a:r>
            <a:r>
              <a:rPr lang="ru-RU" sz="6600" u="sng" smtClean="0">
                <a:solidFill>
                  <a:schemeClr val="bg1"/>
                </a:solidFill>
                <a:latin typeface="Propisi"/>
              </a:rPr>
              <a:t>сс</a:t>
            </a:r>
            <a:r>
              <a:rPr lang="ru-RU" sz="6600" smtClean="0">
                <a:solidFill>
                  <a:schemeClr val="bg1"/>
                </a:solidFill>
                <a:latin typeface="Propisi"/>
              </a:rPr>
              <a:t>е ехал экскаватор.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1476375" y="908050"/>
            <a:ext cx="7488238" cy="56165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i="1" smtClean="0"/>
              <a:t>Закружится на острой ножке,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Жужжит, как будто бы жучок,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Захочет – вскачь пойдет немножко, 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Захочет – ляжет на бочок.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(Юла.)</a:t>
            </a:r>
            <a:endParaRPr lang="ru-RU" sz="3600" b="1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313" y="3500438"/>
            <a:ext cx="3097212" cy="303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492" name="AutoShape 2" descr="http://sevelina.ru/images/uploads/2011/06/6a00d8341c858253ef00e54f4d58fd8833-640wi.gif"/>
          <p:cNvSpPr>
            <a:spLocks noChangeAspect="1" noChangeArrowheads="1"/>
          </p:cNvSpPr>
          <p:nvPr/>
        </p:nvSpPr>
        <p:spPr bwMode="auto">
          <a:xfrm>
            <a:off x="63500" y="-1365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Б  б  бу  Ба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белка барсук</a:t>
            </a:r>
          </a:p>
          <a:p>
            <a:pPr eaLnBrk="1" hangingPunct="1">
              <a:buFont typeface="Arial" charset="0"/>
              <a:buNone/>
            </a:pPr>
            <a:r>
              <a:rPr lang="ru-RU" sz="6700" smtClean="0">
                <a:solidFill>
                  <a:schemeClr val="bg1"/>
                </a:solidFill>
                <a:latin typeface="Propisi"/>
              </a:rPr>
              <a:t>Белка прыгает на ветке.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14972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возврат 13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Ю   ю  Юл   юб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юла  Юлия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Целый день кручусь юлой.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pic>
        <p:nvPicPr>
          <p:cNvPr id="6" name="Рисунок 5" descr="395432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1175" y="1125538"/>
            <a:ext cx="3552825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1403350" y="908050"/>
            <a:ext cx="7210425" cy="56165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endParaRPr lang="ru-RU" sz="3600" i="1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Круглое, румяное,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Я расту на ветке;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Любят меня взрослые</a:t>
            </a:r>
            <a:endParaRPr lang="ru-RU" sz="3600" smtClean="0"/>
          </a:p>
          <a:p>
            <a:pPr eaLnBrk="1" hangingPunct="1">
              <a:buFont typeface="Arial" charset="0"/>
              <a:buNone/>
            </a:pPr>
            <a:r>
              <a:rPr lang="ru-RU" sz="3600" i="1" smtClean="0"/>
              <a:t>И маленькие детки.</a:t>
            </a:r>
            <a:endParaRPr lang="ru-RU" sz="3600" smtClean="0"/>
          </a:p>
          <a:p>
            <a:pPr algn="r" eaLnBrk="1" hangingPunct="1">
              <a:buFont typeface="Arial" charset="0"/>
              <a:buNone/>
            </a:pPr>
            <a:r>
              <a:rPr lang="ru-RU" sz="3600" i="1" smtClean="0"/>
              <a:t> </a:t>
            </a:r>
            <a:r>
              <a:rPr lang="ru-RU" sz="3600" b="1" i="1" smtClean="0"/>
              <a:t>(Яблоко.)</a:t>
            </a:r>
            <a:endParaRPr lang="ru-RU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Я   </a:t>
            </a:r>
            <a:r>
              <a:rPr lang="ru-RU" sz="6600" dirty="0" err="1" smtClean="0">
                <a:solidFill>
                  <a:schemeClr val="bg1"/>
                </a:solidFill>
                <a:latin typeface="Propisi" pitchFamily="2" charset="0"/>
              </a:rPr>
              <a:t>я</a:t>
            </a: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   Як   ял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яблоко   Яша </a:t>
            </a:r>
          </a:p>
          <a:p>
            <a:pPr marL="0" indent="360363" eaLnBrk="1" hangingPunct="1">
              <a:buFont typeface="Arial" charset="0"/>
              <a:buNone/>
              <a:defRPr/>
            </a:pPr>
            <a:r>
              <a:rPr lang="ru-RU" sz="6600" dirty="0" smtClean="0">
                <a:solidFill>
                  <a:schemeClr val="bg1"/>
                </a:solidFill>
                <a:latin typeface="Propisi" pitchFamily="2" charset="0"/>
              </a:rPr>
              <a:t>Красные яблоки лежат в вазе.</a:t>
            </a:r>
            <a:endParaRPr lang="ru-RU" sz="6600" dirty="0">
              <a:solidFill>
                <a:schemeClr val="bg1"/>
              </a:solidFill>
              <a:latin typeface="Propisi" pitchFamily="2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0767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0825" y="50847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3850" y="5445125"/>
            <a:ext cx="86407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На овчарку он похож,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Что ни зуб – то острый нож,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Он бежит, оскалив пасть,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На овцу готов напасть. 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i="1" smtClean="0"/>
              <a:t>                                                          (Волк.)</a:t>
            </a:r>
            <a:endParaRPr lang="ru-RU" b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" name="Рисунок 3" descr="aist-600x8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0" y="1212850"/>
            <a:ext cx="247650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525" y="476250"/>
            <a:ext cx="836295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>
              <a:latin typeface="Ariston" pitchFamily="66" charset="0"/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18487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В  в  Ва  вм 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волк ворона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chemeClr val="bg1"/>
                </a:solidFill>
                <a:latin typeface="Propisi"/>
              </a:rPr>
              <a:t>Волк – это лесной житель.</a:t>
            </a:r>
            <a:endParaRPr lang="ru-RU" sz="6700" smtClean="0">
              <a:solidFill>
                <a:schemeClr val="bg1"/>
              </a:solidFill>
              <a:latin typeface="Propisi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0825" y="414972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0825" y="443706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0825" y="1700213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0825" y="1989138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0825" y="2924175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0825" y="3213100"/>
            <a:ext cx="8642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возврат 13">
            <a:hlinkClick r:id="rId3" action="ppaction://hlinksldjump" highlightClick="1"/>
          </p:cNvPr>
          <p:cNvSpPr/>
          <p:nvPr/>
        </p:nvSpPr>
        <p:spPr>
          <a:xfrm>
            <a:off x="7740650" y="5732463"/>
            <a:ext cx="1008063" cy="5048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 descr="K:\ProPowerPoint\Шаблоны\ОБРАЗОВАНИЕ\Школьная доска\Shkoldosk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endParaRPr lang="ru-RU" i="1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В шляпке круглой под кустом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Притаился лесной гном.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На одной стоит он ножке,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i="1" smtClean="0"/>
              <a:t>Нельзя бегать по дорожке.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i="1" smtClean="0"/>
              <a:t>                                                           (Гриб.)</a:t>
            </a:r>
            <a:endParaRPr lang="ru-RU" b="1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5" name="Рисунок 4" descr="239256-Dayan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484313"/>
            <a:ext cx="24130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ShkolnayaDoska</Template>
  <TotalTime>291</TotalTime>
  <Words>936</Words>
  <Application>Microsoft Office PowerPoint</Application>
  <PresentationFormat>Экран (4:3)</PresentationFormat>
  <Paragraphs>331</Paragraphs>
  <Slides>62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62</vt:i4>
      </vt:variant>
    </vt:vector>
  </HeadingPairs>
  <TitlesOfParts>
    <vt:vector size="70" baseType="lpstr">
      <vt:lpstr>Calibri</vt:lpstr>
      <vt:lpstr>Arial</vt:lpstr>
      <vt:lpstr>Ariston</vt:lpstr>
      <vt:lpstr>English157C </vt:lpstr>
      <vt:lpstr>Propisi</vt:lpstr>
      <vt:lpstr>Raavi</vt:lpstr>
      <vt:lpstr>ShkolnayaDoska</vt:lpstr>
      <vt:lpstr>ShkolnayaDoska</vt:lpstr>
      <vt:lpstr>Чистописание</vt:lpstr>
      <vt:lpstr>Содержание</vt:lpstr>
      <vt:lpstr>Загадка</vt:lpstr>
      <vt:lpstr>Слайд 4</vt:lpstr>
      <vt:lpstr>Загадка</vt:lpstr>
      <vt:lpstr>Слайд 6</vt:lpstr>
      <vt:lpstr>Загадка</vt:lpstr>
      <vt:lpstr>Слайд 8</vt:lpstr>
      <vt:lpstr>Загадка</vt:lpstr>
      <vt:lpstr>Слайд 10</vt:lpstr>
      <vt:lpstr>Загадка</vt:lpstr>
      <vt:lpstr>Слайд 12</vt:lpstr>
      <vt:lpstr>Загадка</vt:lpstr>
      <vt:lpstr>Слайд 14</vt:lpstr>
      <vt:lpstr>Загадка</vt:lpstr>
      <vt:lpstr>Слайд 16</vt:lpstr>
      <vt:lpstr>Загадка</vt:lpstr>
      <vt:lpstr>Слайд 18</vt:lpstr>
      <vt:lpstr>Загадка</vt:lpstr>
      <vt:lpstr>Слайд 20</vt:lpstr>
      <vt:lpstr>Загадка</vt:lpstr>
      <vt:lpstr>Слайд 22</vt:lpstr>
      <vt:lpstr>Загадка</vt:lpstr>
      <vt:lpstr>Слайд 24</vt:lpstr>
      <vt:lpstr>Загадка</vt:lpstr>
      <vt:lpstr>Слайд 26</vt:lpstr>
      <vt:lpstr>Загадка</vt:lpstr>
      <vt:lpstr>Слайд 28</vt:lpstr>
      <vt:lpstr>Загадка</vt:lpstr>
      <vt:lpstr>Слайд 30</vt:lpstr>
      <vt:lpstr>Загадка</vt:lpstr>
      <vt:lpstr>Слайд 32</vt:lpstr>
      <vt:lpstr>Загадка</vt:lpstr>
      <vt:lpstr>Слайд 34</vt:lpstr>
      <vt:lpstr>Загадка</vt:lpstr>
      <vt:lpstr>Слайд 36</vt:lpstr>
      <vt:lpstr>Загадка</vt:lpstr>
      <vt:lpstr>Слайд 38</vt:lpstr>
      <vt:lpstr>Загадка</vt:lpstr>
      <vt:lpstr>Слайд 40</vt:lpstr>
      <vt:lpstr>Загадка</vt:lpstr>
      <vt:lpstr>Слайд 42</vt:lpstr>
      <vt:lpstr>Загадка</vt:lpstr>
      <vt:lpstr>Слайд 44</vt:lpstr>
      <vt:lpstr>Загадка</vt:lpstr>
      <vt:lpstr>Слайд 46</vt:lpstr>
      <vt:lpstr>Загадка</vt:lpstr>
      <vt:lpstr>Слайд 48</vt:lpstr>
      <vt:lpstr>Загадка</vt:lpstr>
      <vt:lpstr>Слайд 50</vt:lpstr>
      <vt:lpstr>Загадка</vt:lpstr>
      <vt:lpstr>Слайд 52</vt:lpstr>
      <vt:lpstr>Загадка</vt:lpstr>
      <vt:lpstr>Слайд 54</vt:lpstr>
      <vt:lpstr>Загадка</vt:lpstr>
      <vt:lpstr>Слайд 56</vt:lpstr>
      <vt:lpstr>Загадка</vt:lpstr>
      <vt:lpstr>Слайд 58</vt:lpstr>
      <vt:lpstr>Загадка</vt:lpstr>
      <vt:lpstr>Слайд 60</vt:lpstr>
      <vt:lpstr>Загадка</vt:lpstr>
      <vt:lpstr>Слайд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Чистописание</dc:title>
  <dc:creator>Андрей</dc:creator>
  <dc:description>http://propowerpoint.ru - Бесплатные шаблоны для презентаций. Полезные советы и уроки  PowerPoint .</dc:description>
  <cp:lastModifiedBy>Admin</cp:lastModifiedBy>
  <cp:revision>55</cp:revision>
  <dcterms:created xsi:type="dcterms:W3CDTF">2013-03-14T16:54:26Z</dcterms:created>
  <dcterms:modified xsi:type="dcterms:W3CDTF">2013-06-19T09:58:37Z</dcterms:modified>
</cp:coreProperties>
</file>