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88" r:id="rId4"/>
    <p:sldId id="283" r:id="rId5"/>
    <p:sldId id="263" r:id="rId6"/>
    <p:sldId id="295" r:id="rId7"/>
    <p:sldId id="291" r:id="rId8"/>
    <p:sldId id="292" r:id="rId9"/>
    <p:sldId id="258" r:id="rId10"/>
    <p:sldId id="259" r:id="rId11"/>
    <p:sldId id="260" r:id="rId12"/>
    <p:sldId id="261" r:id="rId13"/>
    <p:sldId id="262" r:id="rId14"/>
    <p:sldId id="265" r:id="rId15"/>
    <p:sldId id="266" r:id="rId16"/>
    <p:sldId id="267" r:id="rId17"/>
    <p:sldId id="269" r:id="rId18"/>
    <p:sldId id="270" r:id="rId19"/>
    <p:sldId id="272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32321"/>
            <a:ext cx="7239000" cy="98045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ru-RU" sz="1600" b="1" dirty="0">
                <a:latin typeface="Georgia" pitchFamily="18" charset="0"/>
              </a:rPr>
            </a:br>
            <a:br>
              <a:rPr lang="ru-RU" sz="1600" b="1" dirty="0">
                <a:latin typeface="Georgia" pitchFamily="18" charset="0"/>
              </a:rPr>
            </a:br>
            <a:br>
              <a:rPr lang="ru-RU" sz="1600" b="1" dirty="0">
                <a:latin typeface="Georgia" pitchFamily="18" charset="0"/>
              </a:rPr>
            </a:br>
            <a:br>
              <a:rPr lang="ru-RU" dirty="0"/>
            </a:br>
            <a:br>
              <a:rPr lang="en-US" sz="1600" b="0" dirty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развития ребенка - детский сад № 402» городского округа Самара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392" y="2060848"/>
            <a:ext cx="7859216" cy="4263669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ru-RU" b="1" i="1" dirty="0">
              <a:solidFill>
                <a:srgbClr val="0000CC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sz="3600" b="1" i="1" dirty="0">
                <a:solidFill>
                  <a:srgbClr val="0000CC"/>
                </a:solidFill>
                <a:latin typeface="Georgia" pitchFamily="18" charset="0"/>
              </a:rPr>
              <a:t>Формирование культуры питания</a:t>
            </a:r>
          </a:p>
          <a:p>
            <a:pPr algn="ctr">
              <a:buNone/>
            </a:pPr>
            <a:r>
              <a:rPr lang="ru-RU" sz="3600" b="1" i="1" dirty="0">
                <a:solidFill>
                  <a:srgbClr val="0000CC"/>
                </a:solidFill>
                <a:latin typeface="Georgia" pitchFamily="18" charset="0"/>
              </a:rPr>
              <a:t>у дошкольников</a:t>
            </a:r>
          </a:p>
          <a:p>
            <a:pPr algn="ctr">
              <a:buNone/>
            </a:pPr>
            <a:endParaRPr lang="ru-RU" dirty="0">
              <a:solidFill>
                <a:srgbClr val="000066"/>
              </a:solidFill>
            </a:endParaRPr>
          </a:p>
          <a:p>
            <a:pPr algn="ctr">
              <a:buNone/>
            </a:pPr>
            <a:endParaRPr lang="ru-RU" dirty="0">
              <a:solidFill>
                <a:srgbClr val="000066"/>
              </a:solidFill>
            </a:endParaRPr>
          </a:p>
          <a:p>
            <a:pPr algn="r">
              <a:buNone/>
            </a:pPr>
            <a:endParaRPr lang="ru-RU" dirty="0">
              <a:solidFill>
                <a:srgbClr val="000066"/>
              </a:solidFill>
            </a:endParaRPr>
          </a:p>
          <a:p>
            <a:pPr algn="r">
              <a:buNone/>
            </a:pPr>
            <a:endParaRPr lang="ru-RU" dirty="0">
              <a:solidFill>
                <a:srgbClr val="000066"/>
              </a:solidFill>
            </a:endParaRPr>
          </a:p>
          <a:p>
            <a:pPr algn="r">
              <a:buNone/>
            </a:pPr>
            <a:endParaRPr lang="ru-RU" dirty="0">
              <a:solidFill>
                <a:srgbClr val="000066"/>
              </a:solidFill>
            </a:endParaRPr>
          </a:p>
          <a:p>
            <a:pPr algn="r">
              <a:buNone/>
            </a:pPr>
            <a:endParaRPr lang="ru-RU" dirty="0">
              <a:solidFill>
                <a:srgbClr val="000066"/>
              </a:solidFill>
            </a:endParaRPr>
          </a:p>
          <a:p>
            <a:pPr algn="r">
              <a:buNone/>
            </a:pPr>
            <a:endParaRPr lang="ru-RU" dirty="0">
              <a:solidFill>
                <a:srgbClr val="000066"/>
              </a:solidFill>
            </a:endParaRPr>
          </a:p>
          <a:p>
            <a:pPr algn="r">
              <a:buNone/>
            </a:pPr>
            <a:r>
              <a:rPr lang="ru-RU" sz="29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</a:t>
            </a:r>
          </a:p>
          <a:p>
            <a:pPr algn="r">
              <a:buNone/>
            </a:pPr>
            <a:r>
              <a:rPr lang="ru-RU" sz="29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Казачкова П. С.</a:t>
            </a:r>
            <a:endParaRPr lang="en-US" sz="2900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None/>
            </a:pPr>
            <a:endParaRPr lang="ru-RU" sz="2000" b="1" dirty="0">
              <a:solidFill>
                <a:srgbClr val="000066"/>
              </a:solidFill>
              <a:latin typeface="Georgia" pitchFamily="18" charset="0"/>
            </a:endParaRPr>
          </a:p>
          <a:p>
            <a:pPr algn="r">
              <a:buNone/>
            </a:pPr>
            <a:endParaRPr lang="ru-RU" sz="2000" b="1" dirty="0">
              <a:solidFill>
                <a:srgbClr val="000066"/>
              </a:solidFill>
              <a:latin typeface="Georgia" pitchFamily="18" charset="0"/>
            </a:endParaRPr>
          </a:p>
          <a:p>
            <a:pPr algn="r">
              <a:buNone/>
            </a:pPr>
            <a:r>
              <a:rPr lang="ru-RU" sz="2000" b="1" dirty="0">
                <a:solidFill>
                  <a:srgbClr val="000066"/>
                </a:solidFill>
                <a:latin typeface="Georgia" pitchFamily="18" charset="0"/>
              </a:rPr>
              <a:t> </a:t>
            </a:r>
          </a:p>
        </p:txBody>
      </p:sp>
      <p:pic>
        <p:nvPicPr>
          <p:cNvPr id="5" name="Рисунок 4" descr="103986353_cd875d95367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275469"/>
            <a:ext cx="3571900" cy="3582531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8329642" cy="5197493"/>
          </a:xfrm>
        </p:spPr>
        <p:txBody>
          <a:bodyPr>
            <a:noAutofit/>
          </a:bodyPr>
          <a:lstStyle/>
          <a:p>
            <a:pPr algn="just"/>
            <a:r>
              <a:rPr lang="ru-RU" sz="1800" dirty="0">
                <a:latin typeface="Georgia" pitchFamily="18" charset="0"/>
              </a:rPr>
              <a:t>     Совершенствовать приобретенные умения: пищу брать понемногу, хорошо пережевывать, есть бесшумно, правильно пользоваться столовыми приборами (ложкой, вилкой, ножом), салфеткой, полоскать рот после еды.</a:t>
            </a:r>
          </a:p>
          <a:p>
            <a:pPr algn="just"/>
            <a:r>
              <a:rPr lang="ru-RU" sz="1800" dirty="0">
                <a:latin typeface="Georgia" pitchFamily="18" charset="0"/>
              </a:rPr>
              <a:t>Сформировать положительное отношение к гигиеническим процессам и культуре еды. Понимание того, что окружающие одобряют действия, связанные с соблюдением правил гигиены и опрятности, и осуждают проявления неряшливости, неопрятной еды</a:t>
            </a:r>
          </a:p>
          <a:p>
            <a:pPr algn="just"/>
            <a:r>
              <a:rPr lang="ru-RU" sz="1800" dirty="0">
                <a:latin typeface="Georgia" pitchFamily="18" charset="0"/>
              </a:rPr>
              <a:t>Знать наизусть стихи, </a:t>
            </a:r>
            <a:r>
              <a:rPr lang="ru-RU" sz="1800" dirty="0" err="1">
                <a:latin typeface="Georgia" pitchFamily="18" charset="0"/>
              </a:rPr>
              <a:t>потешки</a:t>
            </a:r>
            <a:r>
              <a:rPr lang="ru-RU" sz="1800" dirty="0">
                <a:latin typeface="Georgia" pitchFamily="18" charset="0"/>
              </a:rPr>
              <a:t> связанные с выполнением культурно - гигиенических правил</a:t>
            </a:r>
          </a:p>
          <a:p>
            <a:pPr algn="just"/>
            <a:r>
              <a:rPr lang="ru-RU" sz="1800" dirty="0">
                <a:latin typeface="Georgia" pitchFamily="18" charset="0"/>
              </a:rPr>
              <a:t>Формировать первоначальные навыки дежурства</a:t>
            </a:r>
          </a:p>
          <a:p>
            <a:pPr>
              <a:buNone/>
            </a:pPr>
            <a:endParaRPr lang="en-US" sz="1800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8" name="Табличка 7"/>
          <p:cNvSpPr/>
          <p:nvPr/>
        </p:nvSpPr>
        <p:spPr bwMode="auto">
          <a:xfrm>
            <a:off x="785786" y="142852"/>
            <a:ext cx="7534050" cy="714380"/>
          </a:xfrm>
          <a:prstGeom prst="plaqu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ru-RU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Дети</a:t>
            </a:r>
            <a:r>
              <a:rPr lang="en-U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средней группы (от 4 до 5 лет)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603300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0" name="Рисунок 9" descr="http://im6-tub-ru.yandex.net/i?id=181468587-57-7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4357694"/>
            <a:ext cx="1714512" cy="207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Georgia" pitchFamily="18" charset="0"/>
              </a:rPr>
              <a:t>     </a:t>
            </a:r>
            <a:endParaRPr lang="en-US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8" name="Табличка 7"/>
          <p:cNvSpPr/>
          <p:nvPr/>
        </p:nvSpPr>
        <p:spPr bwMode="auto">
          <a:xfrm>
            <a:off x="827584" y="476672"/>
            <a:ext cx="7534050" cy="720080"/>
          </a:xfrm>
          <a:prstGeom prst="plaqu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ru-RU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Дети</a:t>
            </a:r>
            <a:r>
              <a:rPr lang="en-U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старшей группы (от 5 до 6 лет)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603300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1484785"/>
            <a:ext cx="79170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умения правильно пользоваться столовыми приборами (вилкой, ножом); есть аккуратно, бесшумно, сохраняя правильную осанку за столом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Продолжать прививать навыки культуры поведения: выходя из-за стола, тихо задвигать стул, благодарить взрослых</a:t>
            </a:r>
            <a:endParaRPr lang="en-US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amond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Georgia" pitchFamily="18" charset="0"/>
              </a:rPr>
              <a:t>     </a:t>
            </a:r>
            <a:endParaRPr lang="en-US" dirty="0">
              <a:solidFill>
                <a:srgbClr val="000066"/>
              </a:solidFill>
              <a:latin typeface="Georgia" pitchFamily="18" charset="0"/>
            </a:endParaRPr>
          </a:p>
        </p:txBody>
      </p:sp>
      <p:pic>
        <p:nvPicPr>
          <p:cNvPr id="12" name="Содержимое 11" descr="http://lib2.podelise.ru/tw_files2/urls_53/26/d-25714/25714_html_m6e313534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857364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Табличка 7"/>
          <p:cNvSpPr/>
          <p:nvPr/>
        </p:nvSpPr>
        <p:spPr bwMode="auto">
          <a:xfrm>
            <a:off x="827584" y="476672"/>
            <a:ext cx="7534050" cy="720080"/>
          </a:xfrm>
          <a:prstGeom prst="plaqu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ru-RU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Дети</a:t>
            </a:r>
            <a:r>
              <a:rPr lang="en-U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подготовительной группы (от 6 до 7 лет)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603300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1484785"/>
            <a:ext cx="38884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Закрепить навыки культуры поведения за столом: прямо сидеть, не класть локти на стол, бесшумно пить и пережевывать пищу, правильно пользоваться ножом, вилкой, салфеткой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навыки дежурного по столовой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Georgia" pitchFamily="18" charset="0"/>
              </a:rPr>
              <a:t>     </a:t>
            </a:r>
            <a:endParaRPr lang="en-US" dirty="0">
              <a:solidFill>
                <a:srgbClr val="000066"/>
              </a:solidFill>
              <a:latin typeface="Georgia" pitchFamily="18" charset="0"/>
            </a:endParaRPr>
          </a:p>
        </p:txBody>
      </p:sp>
      <p:pic>
        <p:nvPicPr>
          <p:cNvPr id="9" name="Содержимое 8" descr="http://lib2.podelise.ru/tw_files2/urls_53/26/d-25714/25714_html_453ec3e6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00174"/>
            <a:ext cx="403860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Табличка 7"/>
          <p:cNvSpPr/>
          <p:nvPr/>
        </p:nvSpPr>
        <p:spPr bwMode="auto">
          <a:xfrm>
            <a:off x="827584" y="476672"/>
            <a:ext cx="7534050" cy="720080"/>
          </a:xfrm>
          <a:prstGeom prst="plaqu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latin typeface="Georgia" pitchFamily="18" charset="0"/>
              </a:rPr>
              <a:t>Сервировка стола в ДОУ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603300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0" name="Рисунок 9" descr="0c9cbd5dcde7c4cecfd3f9e6b7cf1314.jp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1500174"/>
            <a:ext cx="4095779" cy="3071834"/>
          </a:xfrm>
          <a:prstGeom prst="rect">
            <a:avLst/>
          </a:prstGeom>
        </p:spPr>
      </p:pic>
      <p:pic>
        <p:nvPicPr>
          <p:cNvPr id="11" name="Рисунок 10" descr="lisademars118467868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-142900"/>
            <a:ext cx="1714512" cy="152401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4714884"/>
            <a:ext cx="7620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Georgia" pitchFamily="18" charset="0"/>
              </a:rPr>
              <a:t>     </a:t>
            </a:r>
            <a:endParaRPr lang="en-US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603300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9" name="Рисунок 18" descr="515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357166"/>
            <a:ext cx="2540000" cy="25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Рисунок 27" descr="x_222224859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285729"/>
            <a:ext cx="3857652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Рисунок 28" descr="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10" y="3500438"/>
            <a:ext cx="3786214" cy="2838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" name="Рисунок 29" descr="гречка сырая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0694" y="3500438"/>
            <a:ext cx="3286148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Рисунок 30" descr="stak38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00562" y="3929066"/>
            <a:ext cx="9017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omb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Georgia" pitchFamily="18" charset="0"/>
              </a:rPr>
              <a:t>     </a:t>
            </a:r>
            <a:endParaRPr lang="en-US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603300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2" name="Рисунок 11" descr="sad-13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357166"/>
            <a:ext cx="8024869" cy="6018651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8043890" cy="469742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«Посуда и столовые приборы»</a:t>
            </a:r>
          </a:p>
          <a:p>
            <a:r>
              <a:rPr lang="ru-RU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правильно и красиво накрыть на стол»</a:t>
            </a:r>
          </a:p>
          <a:p>
            <a:r>
              <a:rPr lang="ru-RU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«Поведение за столом»</a:t>
            </a:r>
          </a:p>
          <a:p>
            <a:r>
              <a:rPr lang="ru-RU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«Чаепитие друзей»</a:t>
            </a:r>
          </a:p>
          <a:p>
            <a:r>
              <a:rPr lang="ru-RU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«Научи Машу сервировке стола к обеду»</a:t>
            </a:r>
            <a:endParaRPr lang="en-US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603300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8" name="Табличка 7"/>
          <p:cNvSpPr/>
          <p:nvPr/>
        </p:nvSpPr>
        <p:spPr bwMode="auto">
          <a:xfrm>
            <a:off x="827584" y="476672"/>
            <a:ext cx="7534050" cy="720080"/>
          </a:xfrm>
          <a:prstGeom prst="plaqu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НОД по теме «Столовый Этикет»</a:t>
            </a:r>
          </a:p>
        </p:txBody>
      </p:sp>
      <p:pic>
        <p:nvPicPr>
          <p:cNvPr id="10" name="Рисунок 9" descr="6a011570aa8d5b970b01348517dcc7970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36" y="4000504"/>
            <a:ext cx="3897916" cy="271462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571480"/>
            <a:ext cx="7715304" cy="55546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посуды во время приема пищи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Отгадывание и разучивание загадок о посуде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 «Что в чем» (словообразование), «Наоборот» (подбор слов-антонимов),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«Какая посуда спряталась?» и др.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Чтение сказок К. Чуковского «Муха-Цокотуха»,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Федорино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горе», русской народной сказки «Лиса и кувшин»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603300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1" name="Рисунок 10" descr="bestek_1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96891">
            <a:off x="5421771" y="4832859"/>
            <a:ext cx="2044443" cy="2143140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571480"/>
            <a:ext cx="7715304" cy="5554683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скатерть, салфетки, столовые приборы (ложки, вилки, нож), столовая   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посуда (глубокая тарелка, мелкая тарелка, чашка, блюдце, хлебница),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салфетница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салфетки из ткани для сервировки стола.    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сюрпризный момент, загадывание загадок, дидактические игры:   «Что мы едим?», «Убери со стола»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работа: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сервировать, столовые приборы.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603300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cut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5686436" cy="576899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>
                <a:latin typeface="Georgia" pitchFamily="18" charset="0"/>
              </a:rPr>
              <a:t>     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нас она необходима                                                Ведь пищу из нее едим мы                                                    Глубокая и мелкая                                                     Зовут ее ….(тарелкою).</a:t>
            </a:r>
          </a:p>
          <a:p>
            <a:pPr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 за стол я и копаю</a:t>
            </a:r>
          </a:p>
          <a:p>
            <a:pPr>
              <a:buNone/>
            </a:pP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Маленькой лопаткою.</a:t>
            </a:r>
          </a:p>
          <a:p>
            <a:pPr>
              <a:buNone/>
            </a:pP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 я окунаю</a:t>
            </a:r>
          </a:p>
          <a:p>
            <a:pPr>
              <a:buNone/>
            </a:pP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борщ, повидло сладкое.</a:t>
            </a:r>
          </a:p>
          <a:p>
            <a:pPr>
              <a:buNone/>
            </a:pP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лопатка зачерпнет,</a:t>
            </a:r>
          </a:p>
          <a:p>
            <a:pPr>
              <a:buNone/>
            </a:pP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Отправляю прямо в рот:</a:t>
            </a:r>
          </a:p>
          <a:p>
            <a:pPr>
              <a:buNone/>
            </a:pP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Кашу, торт, бульон, окрошку…</a:t>
            </a:r>
          </a:p>
          <a:p>
            <a:pPr>
              <a:buNone/>
            </a:pP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Знают все, что это… (ложка).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603300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3074" name="Picture 2" descr="D:\Оксана\культура питания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28604"/>
            <a:ext cx="2447932" cy="2415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D:\Оксана\культура питания\post-121591-12737858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357562"/>
            <a:ext cx="2738454" cy="2738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dirty="0">
              <a:solidFill>
                <a:srgbClr val="000066"/>
              </a:solidFill>
            </a:endParaRPr>
          </a:p>
          <a:p>
            <a:pPr algn="ctr">
              <a:buNone/>
            </a:pPr>
            <a:endParaRPr lang="en-US" dirty="0">
              <a:solidFill>
                <a:srgbClr val="000066"/>
              </a:solidFill>
            </a:endParaRPr>
          </a:p>
          <a:p>
            <a:pPr algn="r">
              <a:buNone/>
            </a:pPr>
            <a:endParaRPr lang="ru-RU" sz="2000" b="1" dirty="0">
              <a:solidFill>
                <a:srgbClr val="000066"/>
              </a:solidFill>
              <a:latin typeface="Georgia" pitchFamily="18" charset="0"/>
            </a:endParaRPr>
          </a:p>
          <a:p>
            <a:pPr algn="r">
              <a:buNone/>
            </a:pPr>
            <a:endParaRPr lang="ru-RU" sz="20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8" name="Табличка 7"/>
          <p:cNvSpPr/>
          <p:nvPr/>
        </p:nvSpPr>
        <p:spPr bwMode="auto">
          <a:xfrm>
            <a:off x="785786" y="285728"/>
            <a:ext cx="7534050" cy="1071570"/>
          </a:xfrm>
          <a:prstGeom prst="plaqu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buNone/>
            </a:pPr>
            <a:r>
              <a:rPr lang="ru-RU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Формирование культуры питания</a:t>
            </a:r>
          </a:p>
          <a:p>
            <a:pPr algn="ctr">
              <a:buNone/>
            </a:pPr>
            <a:r>
              <a:rPr lang="ru-RU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 дошкольников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428736"/>
            <a:ext cx="81439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Georgia" pitchFamily="18" charset="0"/>
              </a:rPr>
              <a:t>Три основных направления:</a:t>
            </a:r>
          </a:p>
          <a:p>
            <a:pPr algn="just"/>
            <a:r>
              <a:rPr lang="ru-RU" sz="2800" b="1" dirty="0">
                <a:latin typeface="Georgia" pitchFamily="18" charset="0"/>
              </a:rPr>
              <a:t>1.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представлений о: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значении правильного питания для работы всего организма и отдельных внутренних органов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роли пищевых веществ для нормальной работы и развития каждого живого организма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полезности различных продуктов и блюд</a:t>
            </a: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культуры поведения за столом</a:t>
            </a: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гигиенических требований</a:t>
            </a:r>
          </a:p>
          <a:p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8186766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Длинные и острые</a:t>
            </a: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Ею подцеплять куски</a:t>
            </a: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даже просто нам! (вилка).</a:t>
            </a:r>
          </a:p>
          <a:p>
            <a:pPr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из стали, и прекрасно</a:t>
            </a:r>
          </a:p>
          <a:p>
            <a:pPr>
              <a:buNone/>
            </a:pP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Режет овощи и мясо.</a:t>
            </a:r>
          </a:p>
          <a:p>
            <a:pPr>
              <a:buNone/>
            </a:pP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лезвие не </a:t>
            </a:r>
            <a:r>
              <a:rPr lang="ru-RU" b="1" dirty="0" err="1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трожь</a:t>
            </a: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Ну, конечно, это… (нож).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603300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8" name="Рисунок 7" descr="gabe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892" y="285728"/>
            <a:ext cx="1195391" cy="3487922"/>
          </a:xfrm>
          <a:prstGeom prst="rect">
            <a:avLst/>
          </a:prstGeom>
        </p:spPr>
      </p:pic>
      <p:pic>
        <p:nvPicPr>
          <p:cNvPr id="2050" name="Picture 2" descr="D:\Оксана\культура питания\2580_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145717"/>
            <a:ext cx="3071834" cy="2307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 dir="l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14282" y="357166"/>
            <a:ext cx="4000528" cy="576899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дежурные сегодня.</a:t>
            </a: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Станем быстро помогать</a:t>
            </a: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Аккуратно и красиво</a:t>
            </a: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 столы сервировать.</a:t>
            </a: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</a:t>
            </a: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сначала нужно сделать?</a:t>
            </a: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Будем руки чисто мыть.</a:t>
            </a: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 фартуки наденем,</a:t>
            </a: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Начнем скатерти стелить.</a:t>
            </a:r>
          </a:p>
          <a:p>
            <a:pPr>
              <a:buNone/>
            </a:pP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салфетницы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поставим,</a:t>
            </a: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 самый центр стола –</a:t>
            </a: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Хлеб душистый, свежий, вкусный.</a:t>
            </a: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Хлеб всему ведь «голова»</a:t>
            </a:r>
          </a:p>
          <a:p>
            <a:pPr>
              <a:buNone/>
            </a:pP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хлебниц хороводом</a:t>
            </a: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Блюдца с чашками стоят.</a:t>
            </a: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Ручки чашек смотрят вправо,</a:t>
            </a:r>
          </a:p>
          <a:p>
            <a:pPr>
              <a:buNone/>
            </a:pP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блюдцах ложечки лежат.</a:t>
            </a:r>
          </a:p>
          <a:p>
            <a:pPr>
              <a:buNone/>
            </a:pPr>
            <a:endParaRPr lang="ru-RU" b="1" dirty="0">
              <a:solidFill>
                <a:srgbClr val="006600"/>
              </a:solidFill>
              <a:latin typeface="Georgi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603300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86182" y="214290"/>
            <a:ext cx="4786346" cy="4113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тарелки всем поставим,</a:t>
            </a:r>
          </a:p>
          <a:p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Вилки, ложки и ножи.</a:t>
            </a:r>
          </a:p>
          <a:p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спеши, как класть подумай,</a:t>
            </a:r>
          </a:p>
          <a:p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потом уж разложи.</a:t>
            </a:r>
          </a:p>
          <a:p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тарелки справа нож,</a:t>
            </a:r>
          </a:p>
          <a:p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Ложка рядышком лежит.</a:t>
            </a:r>
          </a:p>
          <a:p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 от ложки отвернулся,</a:t>
            </a:r>
          </a:p>
          <a:p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тарелочку глядит.</a:t>
            </a:r>
          </a:p>
          <a:p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 а слева от тарелки</a:t>
            </a:r>
          </a:p>
          <a:p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вилку положить.</a:t>
            </a:r>
          </a:p>
          <a:p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станем есть второе,</a:t>
            </a:r>
          </a:p>
          <a:p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с вилкой нож дружить.</a:t>
            </a:r>
          </a:p>
        </p:txBody>
      </p:sp>
      <p:pic>
        <p:nvPicPr>
          <p:cNvPr id="10" name="Рисунок 9" descr="1263416896_48698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8432" y="4149080"/>
            <a:ext cx="2365568" cy="2708920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603300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Объект 3" descr="Спасибо за внимание!&#10;&#10;">
            <a:extLst>
              <a:ext uri="{FF2B5EF4-FFF2-40B4-BE49-F238E27FC236}">
                <a16:creationId xmlns:a16="http://schemas.microsoft.com/office/drawing/2014/main" id="{6FC35994-0BEC-204C-AE9B-456ABD1FE4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996952"/>
            <a:ext cx="7242048" cy="3129211"/>
          </a:xfrm>
        </p:spPr>
        <p:txBody>
          <a:bodyPr/>
          <a:lstStyle/>
          <a:p>
            <a:pPr algn="ctr"/>
            <a:r>
              <a:rPr lang="ru-RU" dirty="0"/>
              <a:t>Спасибо за внимание!</a:t>
            </a: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dirty="0">
              <a:solidFill>
                <a:srgbClr val="000066"/>
              </a:solidFill>
            </a:endParaRPr>
          </a:p>
          <a:p>
            <a:pPr algn="ctr">
              <a:buNone/>
            </a:pPr>
            <a:endParaRPr lang="en-US" dirty="0">
              <a:solidFill>
                <a:srgbClr val="000066"/>
              </a:solidFill>
            </a:endParaRPr>
          </a:p>
          <a:p>
            <a:pPr algn="r">
              <a:buNone/>
            </a:pPr>
            <a:endParaRPr lang="ru-RU" sz="2000" b="1" dirty="0">
              <a:solidFill>
                <a:srgbClr val="000066"/>
              </a:solidFill>
              <a:latin typeface="Georgia" pitchFamily="18" charset="0"/>
            </a:endParaRPr>
          </a:p>
          <a:p>
            <a:pPr algn="r">
              <a:buNone/>
            </a:pPr>
            <a:endParaRPr lang="ru-RU" sz="20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10" name="Табличка 9"/>
          <p:cNvSpPr/>
          <p:nvPr/>
        </p:nvSpPr>
        <p:spPr bwMode="auto">
          <a:xfrm>
            <a:off x="785786" y="285728"/>
            <a:ext cx="7534050" cy="785818"/>
          </a:xfrm>
          <a:prstGeom prst="plaqu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buNone/>
            </a:pPr>
            <a:r>
              <a:rPr lang="ru-RU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Кулинарные и сенсорные игры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1357298"/>
            <a:ext cx="75009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>
                <a:latin typeface="Georgia" pitchFamily="18" charset="0"/>
              </a:rPr>
              <a:t>  «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Приготовь овощной или фруктовый салат»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«Варим щи, суп» и т.д.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«Варим компот» 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«Угадай по вкусу»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«Угадай по запаху»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«Угадай на ощупь»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«Убери лишнее»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14900" y="3429000"/>
            <a:ext cx="4229100" cy="320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pic>
        <p:nvPicPr>
          <p:cNvPr id="9" name="Picture 2" descr="C:\Users\Андрей\Desktop\Info-basic-nutrition-children-A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219200" y="2337594"/>
            <a:ext cx="5715000" cy="3390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Табличка 7"/>
          <p:cNvSpPr/>
          <p:nvPr/>
        </p:nvSpPr>
        <p:spPr bwMode="auto">
          <a:xfrm>
            <a:off x="857224" y="214290"/>
            <a:ext cx="7534050" cy="1143008"/>
          </a:xfrm>
          <a:prstGeom prst="plaqu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ru-RU" sz="3200" b="1" dirty="0">
                <a:solidFill>
                  <a:srgbClr val="000066"/>
                </a:solidFill>
                <a:latin typeface="Georgia" pitchFamily="18" charset="0"/>
              </a:rPr>
              <a:t>«Витамины растут на ветке,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000066"/>
                </a:solidFill>
                <a:latin typeface="Georgia" pitchFamily="18" charset="0"/>
              </a:rPr>
              <a:t>витамины растут на грядке»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66"/>
              </a:solidFill>
            </a:endParaRPr>
          </a:p>
        </p:txBody>
      </p:sp>
      <p:pic>
        <p:nvPicPr>
          <p:cNvPr id="10" name="Picture 2" descr="C:\Users\Андрей\Desktop\[gotowall.com]20120124_133504_270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736"/>
            <a:ext cx="2592288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" descr="C:\Users\Андрей\Desktop\17541_html_m184a0e4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1428736"/>
            <a:ext cx="2376264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C:\Users\Андрей\Desktop\45993035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7696" y="1428736"/>
            <a:ext cx="2736304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5" descr="C:\Users\Андрей\Desktop\Svekla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57800"/>
            <a:ext cx="2592288" cy="18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6" descr="C:\Users\Андрей\Desktop\2508s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7736" y="4929198"/>
            <a:ext cx="2376264" cy="18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7" descr="C:\Users\Андрей\Desktop\119284__32108_zoom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3143248"/>
            <a:ext cx="1665336" cy="18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3" descr="C:\Users\Андрей\Desktop\food23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7496"/>
            <a:ext cx="1928826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7819541" cy="4525963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привития культуры питания в детском саду разнообразны. Одной из них является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дежурство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Дежурным по столам выдают нарядную форму, состоящую из цветных колпачков и фартучков. Все эта одежда хранится в «Уголке дежурного».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Дежурить дети начинают со второй младшей  группы. Дежурный помогает нянечке накрыть стол, за которым сам кушает. Дошкольник расставляет стаканы, кладет салфетки, ложки, ставит хлебницы.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en-US" dirty="0">
              <a:solidFill>
                <a:srgbClr val="000066"/>
              </a:solidFill>
            </a:endParaRPr>
          </a:p>
          <a:p>
            <a:pPr algn="ctr">
              <a:buNone/>
            </a:pPr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8" name="Табличка 7"/>
          <p:cNvSpPr/>
          <p:nvPr/>
        </p:nvSpPr>
        <p:spPr bwMode="auto">
          <a:xfrm>
            <a:off x="827584" y="476672"/>
            <a:ext cx="7534050" cy="720080"/>
          </a:xfrm>
          <a:prstGeom prst="plaqu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Формы привития культуры питания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448865"/>
            <a:ext cx="47149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kumimoji="0" lang="ru-RU" sz="24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Georgia" pitchFamily="18" charset="0"/>
              </a:rPr>
              <a:t>     </a:t>
            </a:r>
            <a:endParaRPr lang="en-US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8" name="Табличка 7"/>
          <p:cNvSpPr/>
          <p:nvPr/>
        </p:nvSpPr>
        <p:spPr bwMode="auto">
          <a:xfrm>
            <a:off x="827584" y="476672"/>
            <a:ext cx="7534050" cy="720080"/>
          </a:xfrm>
          <a:prstGeom prst="plaqu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latin typeface="Georgia" pitchFamily="18" charset="0"/>
              </a:rPr>
              <a:t>Дежурство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603300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1472" y="1643050"/>
            <a:ext cx="2357454" cy="7143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младшая группа</a:t>
            </a: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3071802" y="1285860"/>
            <a:ext cx="5572164" cy="1714512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представления о значимости труда дежурных, об очередности в выполнении порученного труда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0034" y="3429000"/>
            <a:ext cx="2357454" cy="785818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</a:t>
            </a:r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3000364" y="3214686"/>
            <a:ext cx="5643602" cy="1643074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Поручение расставить посуду, салфетки, хлебницы.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Уборка посуды после еды (каждый ребенок ставит свою тарелку на другую, а чашку относит на раздаточный стол)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0034" y="5072074"/>
            <a:ext cx="2286016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и подготовительная группа</a:t>
            </a: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3000364" y="4929198"/>
            <a:ext cx="5572164" cy="1643074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Полная сервировка стола, уборка после еды.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Сочетание работы дежурных с самообслуживанием детей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928926" y="2214554"/>
            <a:ext cx="14287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857488" y="3643314"/>
            <a:ext cx="14287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7" idx="3"/>
          </p:cNvCxnSpPr>
          <p:nvPr/>
        </p:nvCxnSpPr>
        <p:spPr>
          <a:xfrm>
            <a:off x="2786050" y="5464983"/>
            <a:ext cx="214314" cy="1071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8" name="Табличка 7"/>
          <p:cNvSpPr/>
          <p:nvPr/>
        </p:nvSpPr>
        <p:spPr bwMode="auto">
          <a:xfrm>
            <a:off x="827584" y="476672"/>
            <a:ext cx="7534050" cy="1023502"/>
          </a:xfrm>
          <a:prstGeom prst="plaqu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ru-RU" sz="2400" b="1" dirty="0">
                <a:solidFill>
                  <a:srgbClr val="0000CC"/>
                </a:solidFill>
                <a:latin typeface="Georgia" pitchFamily="18" charset="0"/>
              </a:rPr>
              <a:t>Культурно – гигиенические навыки</a:t>
            </a:r>
          </a:p>
          <a:p>
            <a:pPr algn="ctr"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Georgia" pitchFamily="18" charset="0"/>
              </a:rPr>
              <a:t>приема пищи у детей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571612"/>
            <a:ext cx="446164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обязанность воспитателя детского сада - обучить ребенка правилам поведения за столом.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обучение происходит как на специально организованных занятиях, так и во время приема пищи.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2" name="Рисунок 11" descr="Oa1f1a635410e60763b86fb1a8a4d562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6508" y="3890074"/>
            <a:ext cx="2982528" cy="2857512"/>
          </a:xfrm>
          <a:prstGeom prst="rect">
            <a:avLst/>
          </a:prstGeom>
        </p:spPr>
      </p:pic>
      <p:pic>
        <p:nvPicPr>
          <p:cNvPr id="13" name="Рисунок 12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1571612"/>
            <a:ext cx="2286006" cy="2286006"/>
          </a:xfrm>
          <a:prstGeom prst="rect">
            <a:avLst/>
          </a:prstGeom>
        </p:spPr>
      </p:pic>
    </p:spTree>
  </p:cSld>
  <p:clrMapOvr>
    <a:masterClrMapping/>
  </p:clrMapOvr>
  <p:transition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en-US" dirty="0">
              <a:solidFill>
                <a:srgbClr val="000066"/>
              </a:solidFill>
            </a:endParaRPr>
          </a:p>
          <a:p>
            <a:pPr algn="ctr">
              <a:buNone/>
            </a:pPr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8" name="Табличка 7"/>
          <p:cNvSpPr/>
          <p:nvPr/>
        </p:nvSpPr>
        <p:spPr bwMode="auto">
          <a:xfrm>
            <a:off x="827584" y="476672"/>
            <a:ext cx="7534050" cy="720080"/>
          </a:xfrm>
          <a:prstGeom prst="plaqu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ru-RU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Дети первой младшей группы (от 2 до 3 лет)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2002863"/>
            <a:ext cx="798013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Закрепить умения самостоятельно мыть руки перед едой, насухо вытирать лицо и руки полотенцем, опрятно есть, держать ложку в правой руке, пользоваться салфеткой, полоскать рот по напоминанию взрослого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Сформировать умения выполнять элементарные правила культурного поведения: не выходить из-за стола, не закончив еду, говорить спасибо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>
                <a:latin typeface="Georgia" pitchFamily="18" charset="0"/>
              </a:rPr>
              <a:t>     На картинках и в жизни узнавать и правильно называть процессы еды, знать предметы необходимые для еды их свойства и качества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>
                <a:latin typeface="Georgia" pitchFamily="18" charset="0"/>
              </a:rPr>
              <a:t>     Переживать положительные чувства в связи с выполнением гигиенических действий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>
                <a:latin typeface="Georgia" pitchFamily="18" charset="0"/>
              </a:rPr>
              <a:t>     Знать короткие стихи или </a:t>
            </a:r>
            <a:r>
              <a:rPr lang="ru-RU" dirty="0" err="1">
                <a:latin typeface="Georgia" pitchFamily="18" charset="0"/>
              </a:rPr>
              <a:t>потешки</a:t>
            </a:r>
            <a:r>
              <a:rPr lang="ru-RU" dirty="0">
                <a:latin typeface="Georgia" pitchFamily="18" charset="0"/>
              </a:rPr>
              <a:t> о еде, повторять их за взрослым или самостоятельно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ltra-cool-presentation-backgrounds-for-powerpoin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br>
              <a:rPr lang="en-US" sz="16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05350" cy="4525963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en-US" dirty="0">
              <a:solidFill>
                <a:srgbClr val="000066"/>
              </a:solidFill>
            </a:endParaRPr>
          </a:p>
          <a:p>
            <a:pPr algn="just"/>
            <a:r>
              <a:rPr lang="ru-RU" sz="3300" dirty="0">
                <a:latin typeface="Georgia" pitchFamily="18" charset="0"/>
              </a:rPr>
              <a:t>Научить самостоятельно и аккуратно мыть руки, лицо, правильно пользоваться мылом, расческой, насухо вытираться после умывания, вешать полотенце на свое место</a:t>
            </a:r>
          </a:p>
          <a:p>
            <a:pPr algn="just"/>
            <a:r>
              <a:rPr lang="ru-RU" sz="3300" dirty="0">
                <a:latin typeface="Georgia" pitchFamily="18" charset="0"/>
              </a:rPr>
              <a:t>Сформировать навыки приема пищи: не крошить хлеб, правильно пользоваться столовыми приборами, салфеткой, пережевывать пищу с закрытым ртом</a:t>
            </a:r>
          </a:p>
          <a:p>
            <a:pPr algn="just"/>
            <a:r>
              <a:rPr lang="ru-RU" sz="3300" dirty="0">
                <a:latin typeface="Georgia" pitchFamily="18" charset="0"/>
              </a:rPr>
              <a:t> В жизни и на картинках уверенно узнавать и называть процессы еды</a:t>
            </a:r>
          </a:p>
          <a:p>
            <a:pPr algn="just"/>
            <a:r>
              <a:rPr lang="ru-RU" sz="3300" dirty="0">
                <a:latin typeface="Georgia" pitchFamily="18" charset="0"/>
              </a:rPr>
              <a:t>Знать многие предметы и действия связанные с выполнением гигиенических процессов при приеме пищи</a:t>
            </a:r>
          </a:p>
          <a:p>
            <a:pPr algn="just"/>
            <a:r>
              <a:rPr lang="ru-RU" sz="3300" dirty="0">
                <a:latin typeface="Georgia" pitchFamily="18" charset="0"/>
              </a:rPr>
              <a:t>Знать отдельные правила поведения за столом (не разговаривать пока не прожевал и не проглотил пищу, вести себя спокойно, не крошить хлеб, благодарить старших)</a:t>
            </a:r>
          </a:p>
          <a:p>
            <a:pPr algn="just"/>
            <a:r>
              <a:rPr lang="ru-RU" sz="3300" dirty="0">
                <a:latin typeface="Georgia" pitchFamily="18" charset="0"/>
              </a:rPr>
              <a:t>Знать стихи о приеме пищи, с удовольствием слушать чтение детских книжек и рассматривать картинки с соответствующим содержанием</a:t>
            </a:r>
            <a:endParaRPr lang="en-US" sz="3300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8" name="Табличка 7"/>
          <p:cNvSpPr/>
          <p:nvPr/>
        </p:nvSpPr>
        <p:spPr bwMode="auto">
          <a:xfrm>
            <a:off x="827584" y="476672"/>
            <a:ext cx="7534050" cy="720080"/>
          </a:xfrm>
          <a:prstGeom prst="plaque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ru-RU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Дети</a:t>
            </a:r>
            <a:r>
              <a:rPr lang="en-U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второй младшей группы (от 3 до 4 лет)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603300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l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913</TotalTime>
  <Words>1291</Words>
  <Application>Microsoft Office PowerPoint</Application>
  <PresentationFormat>Экран (4:3)</PresentationFormat>
  <Paragraphs>192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Georgia</vt:lpstr>
      <vt:lpstr>Times New Roman</vt:lpstr>
      <vt:lpstr>Trebuchet MS</vt:lpstr>
      <vt:lpstr>Wingdings</vt:lpstr>
      <vt:lpstr>Wingdings 2</vt:lpstr>
      <vt:lpstr>Изящная</vt:lpstr>
      <vt:lpstr>       муниципальное бюджетное дошкольное образовательное учреждение  «Центр развития ребенка - детский сад № 402» городского округа Самара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 «Детский сад №9 "Ласточка" г. Ртищево Саратовской области»</dc:title>
  <dc:creator>евросеть</dc:creator>
  <cp:lastModifiedBy>79276</cp:lastModifiedBy>
  <cp:revision>109</cp:revision>
  <dcterms:created xsi:type="dcterms:W3CDTF">2013-12-13T03:19:25Z</dcterms:created>
  <dcterms:modified xsi:type="dcterms:W3CDTF">2022-11-29T18:15:26Z</dcterms:modified>
</cp:coreProperties>
</file>