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9"/>
  </p:notesMasterIdLst>
  <p:sldIdLst>
    <p:sldId id="256" r:id="rId2"/>
    <p:sldId id="257" r:id="rId3"/>
    <p:sldId id="266" r:id="rId4"/>
    <p:sldId id="268" r:id="rId5"/>
    <p:sldId id="269" r:id="rId6"/>
    <p:sldId id="264" r:id="rId7"/>
    <p:sldId id="265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95E"/>
    <a:srgbClr val="509123"/>
    <a:srgbClr val="4548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0108435-43A5-448B-B427-DFA8AF6C87E6}">
  <a:tblStyle styleId="{50108435-43A5-448B-B427-DFA8AF6C87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>
  <p:cSld name="Титульный слайд">
    <p:bg>
      <p:bgPr>
        <a:solidFill>
          <a:srgbClr val="DAE4FF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144000" cy="23876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000"/>
              <a:buFont typeface="Calibri"/>
              <a:buNone/>
              <a:defRPr sz="6000" b="1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08731" y="1961804"/>
            <a:ext cx="7483268" cy="4896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-130629" y="-328551"/>
            <a:ext cx="12479098" cy="7600208"/>
          </a:xfrm>
          <a:custGeom>
            <a:avLst/>
            <a:gdLst/>
            <a:ahLst/>
            <a:cxnLst/>
            <a:rect l="l" t="t" r="r" b="b"/>
            <a:pathLst>
              <a:path w="11033919" h="6720043" extrusionOk="0">
                <a:moveTo>
                  <a:pt x="9774384" y="3489008"/>
                </a:moveTo>
                <a:cubicBezTo>
                  <a:pt x="9980971" y="3242205"/>
                  <a:pt x="10436901" y="3084725"/>
                  <a:pt x="10645604" y="2757488"/>
                </a:cubicBezTo>
                <a:cubicBezTo>
                  <a:pt x="10854307" y="2430251"/>
                  <a:pt x="11077404" y="1838855"/>
                  <a:pt x="11026604" y="1525588"/>
                </a:cubicBezTo>
                <a:cubicBezTo>
                  <a:pt x="10975804" y="1212321"/>
                  <a:pt x="10776837" y="1013355"/>
                  <a:pt x="10340804" y="877888"/>
                </a:cubicBezTo>
                <a:cubicBezTo>
                  <a:pt x="9904771" y="742421"/>
                  <a:pt x="8897766" y="848255"/>
                  <a:pt x="8410404" y="712788"/>
                </a:cubicBezTo>
                <a:cubicBezTo>
                  <a:pt x="7923042" y="577321"/>
                  <a:pt x="7697616" y="174625"/>
                  <a:pt x="7416629" y="65088"/>
                </a:cubicBezTo>
                <a:cubicBezTo>
                  <a:pt x="7135642" y="-44449"/>
                  <a:pt x="6971600" y="6880"/>
                  <a:pt x="6724479" y="55563"/>
                </a:cubicBezTo>
                <a:cubicBezTo>
                  <a:pt x="6477358" y="104246"/>
                  <a:pt x="6287917" y="156634"/>
                  <a:pt x="5933904" y="357188"/>
                </a:cubicBezTo>
                <a:cubicBezTo>
                  <a:pt x="5579892" y="557742"/>
                  <a:pt x="5118987" y="1165755"/>
                  <a:pt x="4600404" y="1258888"/>
                </a:cubicBezTo>
                <a:cubicBezTo>
                  <a:pt x="4081821" y="1352021"/>
                  <a:pt x="3347337" y="1030288"/>
                  <a:pt x="2822404" y="915988"/>
                </a:cubicBezTo>
                <a:cubicBezTo>
                  <a:pt x="2297471" y="801688"/>
                  <a:pt x="1848737" y="477838"/>
                  <a:pt x="1450804" y="573088"/>
                </a:cubicBezTo>
                <a:cubicBezTo>
                  <a:pt x="1052871" y="668338"/>
                  <a:pt x="546987" y="1070505"/>
                  <a:pt x="434804" y="1487488"/>
                </a:cubicBezTo>
                <a:cubicBezTo>
                  <a:pt x="322621" y="1904471"/>
                  <a:pt x="807337" y="2607205"/>
                  <a:pt x="777704" y="3074988"/>
                </a:cubicBezTo>
                <a:cubicBezTo>
                  <a:pt x="748071" y="3542771"/>
                  <a:pt x="381358" y="3954463"/>
                  <a:pt x="257004" y="4294188"/>
                </a:cubicBezTo>
                <a:cubicBezTo>
                  <a:pt x="132650" y="4633913"/>
                  <a:pt x="-80604" y="4743980"/>
                  <a:pt x="31579" y="5113338"/>
                </a:cubicBezTo>
                <a:cubicBezTo>
                  <a:pt x="143762" y="5482696"/>
                  <a:pt x="313625" y="6244167"/>
                  <a:pt x="930104" y="6510338"/>
                </a:cubicBezTo>
                <a:cubicBezTo>
                  <a:pt x="1546583" y="6776509"/>
                  <a:pt x="2805471" y="6681788"/>
                  <a:pt x="3730454" y="6710363"/>
                </a:cubicBezTo>
                <a:cubicBezTo>
                  <a:pt x="4655437" y="6738938"/>
                  <a:pt x="5498929" y="6695017"/>
                  <a:pt x="6480004" y="6681788"/>
                </a:cubicBezTo>
                <a:cubicBezTo>
                  <a:pt x="7461079" y="6668559"/>
                  <a:pt x="8971321" y="6804555"/>
                  <a:pt x="9616904" y="6630988"/>
                </a:cubicBezTo>
                <a:cubicBezTo>
                  <a:pt x="10262487" y="6457421"/>
                  <a:pt x="10388641" y="6039168"/>
                  <a:pt x="10353504" y="5640388"/>
                </a:cubicBezTo>
                <a:cubicBezTo>
                  <a:pt x="10318367" y="5241608"/>
                  <a:pt x="9387034" y="4572741"/>
                  <a:pt x="9406084" y="4238308"/>
                </a:cubicBezTo>
                <a:cubicBezTo>
                  <a:pt x="9425134" y="3751475"/>
                  <a:pt x="9567797" y="3735811"/>
                  <a:pt x="9774384" y="3489008"/>
                </a:cubicBezTo>
                <a:close/>
              </a:path>
            </a:pathLst>
          </a:custGeom>
          <a:solidFill>
            <a:srgbClr val="DAE4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38200" y="6263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 b="1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Char char="•"/>
              <a:defRPr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•"/>
              <a:defRPr>
                <a:solidFill>
                  <a:schemeClr val="accent4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  <a:defRPr>
                <a:solidFill>
                  <a:schemeClr val="accent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•"/>
              <a:defRPr>
                <a:solidFill>
                  <a:schemeClr val="accent4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•"/>
              <a:defRPr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60000" y="0"/>
            <a:ext cx="2184400" cy="21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bg>
      <p:bgPr>
        <a:solidFill>
          <a:srgbClr val="DAE4F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 b="1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800"/>
              <a:buChar char="•"/>
              <a:defRPr>
                <a:solidFill>
                  <a:schemeClr val="accent4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•"/>
              <a:defRPr>
                <a:solidFill>
                  <a:schemeClr val="accent4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  <a:defRPr>
                <a:solidFill>
                  <a:schemeClr val="accent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•"/>
              <a:defRPr>
                <a:solidFill>
                  <a:schemeClr val="accent4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•"/>
              <a:defRPr>
                <a:solidFill>
                  <a:schemeClr val="accent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60000" y="0"/>
            <a:ext cx="2184400" cy="21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6"/>
          <p:cNvSpPr/>
          <p:nvPr/>
        </p:nvSpPr>
        <p:spPr>
          <a:xfrm>
            <a:off x="-130629" y="-328551"/>
            <a:ext cx="12479098" cy="7600208"/>
          </a:xfrm>
          <a:custGeom>
            <a:avLst/>
            <a:gdLst/>
            <a:ahLst/>
            <a:cxnLst/>
            <a:rect l="l" t="t" r="r" b="b"/>
            <a:pathLst>
              <a:path w="11033919" h="6720043" extrusionOk="0">
                <a:moveTo>
                  <a:pt x="9774384" y="3489008"/>
                </a:moveTo>
                <a:cubicBezTo>
                  <a:pt x="9980971" y="3242205"/>
                  <a:pt x="10436901" y="3084725"/>
                  <a:pt x="10645604" y="2757488"/>
                </a:cubicBezTo>
                <a:cubicBezTo>
                  <a:pt x="10854307" y="2430251"/>
                  <a:pt x="11077404" y="1838855"/>
                  <a:pt x="11026604" y="1525588"/>
                </a:cubicBezTo>
                <a:cubicBezTo>
                  <a:pt x="10975804" y="1212321"/>
                  <a:pt x="10776837" y="1013355"/>
                  <a:pt x="10340804" y="877888"/>
                </a:cubicBezTo>
                <a:cubicBezTo>
                  <a:pt x="9904771" y="742421"/>
                  <a:pt x="8897766" y="848255"/>
                  <a:pt x="8410404" y="712788"/>
                </a:cubicBezTo>
                <a:cubicBezTo>
                  <a:pt x="7923042" y="577321"/>
                  <a:pt x="7697616" y="174625"/>
                  <a:pt x="7416629" y="65088"/>
                </a:cubicBezTo>
                <a:cubicBezTo>
                  <a:pt x="7135642" y="-44449"/>
                  <a:pt x="6971600" y="6880"/>
                  <a:pt x="6724479" y="55563"/>
                </a:cubicBezTo>
                <a:cubicBezTo>
                  <a:pt x="6477358" y="104246"/>
                  <a:pt x="6287917" y="156634"/>
                  <a:pt x="5933904" y="357188"/>
                </a:cubicBezTo>
                <a:cubicBezTo>
                  <a:pt x="5579892" y="557742"/>
                  <a:pt x="5118987" y="1165755"/>
                  <a:pt x="4600404" y="1258888"/>
                </a:cubicBezTo>
                <a:cubicBezTo>
                  <a:pt x="4081821" y="1352021"/>
                  <a:pt x="3347337" y="1030288"/>
                  <a:pt x="2822404" y="915988"/>
                </a:cubicBezTo>
                <a:cubicBezTo>
                  <a:pt x="2297471" y="801688"/>
                  <a:pt x="1848737" y="477838"/>
                  <a:pt x="1450804" y="573088"/>
                </a:cubicBezTo>
                <a:cubicBezTo>
                  <a:pt x="1052871" y="668338"/>
                  <a:pt x="546987" y="1070505"/>
                  <a:pt x="434804" y="1487488"/>
                </a:cubicBezTo>
                <a:cubicBezTo>
                  <a:pt x="322621" y="1904471"/>
                  <a:pt x="807337" y="2607205"/>
                  <a:pt x="777704" y="3074988"/>
                </a:cubicBezTo>
                <a:cubicBezTo>
                  <a:pt x="748071" y="3542771"/>
                  <a:pt x="381358" y="3954463"/>
                  <a:pt x="257004" y="4294188"/>
                </a:cubicBezTo>
                <a:cubicBezTo>
                  <a:pt x="132650" y="4633913"/>
                  <a:pt x="-80604" y="4743980"/>
                  <a:pt x="31579" y="5113338"/>
                </a:cubicBezTo>
                <a:cubicBezTo>
                  <a:pt x="143762" y="5482696"/>
                  <a:pt x="313625" y="6244167"/>
                  <a:pt x="930104" y="6510338"/>
                </a:cubicBezTo>
                <a:cubicBezTo>
                  <a:pt x="1546583" y="6776509"/>
                  <a:pt x="2805471" y="6681788"/>
                  <a:pt x="3730454" y="6710363"/>
                </a:cubicBezTo>
                <a:cubicBezTo>
                  <a:pt x="4655437" y="6738938"/>
                  <a:pt x="5498929" y="6695017"/>
                  <a:pt x="6480004" y="6681788"/>
                </a:cubicBezTo>
                <a:cubicBezTo>
                  <a:pt x="7461079" y="6668559"/>
                  <a:pt x="8971321" y="6804555"/>
                  <a:pt x="9616904" y="6630988"/>
                </a:cubicBezTo>
                <a:cubicBezTo>
                  <a:pt x="10262487" y="6457421"/>
                  <a:pt x="10388641" y="6039168"/>
                  <a:pt x="10353504" y="5640388"/>
                </a:cubicBezTo>
                <a:cubicBezTo>
                  <a:pt x="10318367" y="5241608"/>
                  <a:pt x="9387034" y="4572741"/>
                  <a:pt x="9406084" y="4238308"/>
                </a:cubicBezTo>
                <a:cubicBezTo>
                  <a:pt x="9425134" y="3751475"/>
                  <a:pt x="9567797" y="3735811"/>
                  <a:pt x="9774384" y="3489008"/>
                </a:cubicBezTo>
                <a:close/>
              </a:path>
            </a:pathLst>
          </a:custGeom>
          <a:solidFill>
            <a:srgbClr val="DAE4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" name="Google Shape;11;p1">
            <a:hlinkClick r:id="rId14"/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1620688" y="45855"/>
            <a:ext cx="757762" cy="7577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promo/nmaps/get-app/?lang=ru" TargetMode="External"/><Relationship Id="rId3" Type="http://schemas.openxmlformats.org/officeDocument/2006/relationships/hyperlink" Target="http://3dpano.pindora.com/ptgui.html" TargetMode="External"/><Relationship Id="rId7" Type="http://schemas.openxmlformats.org/officeDocument/2006/relationships/hyperlink" Target="http://www.canonoutsideofauto.ca/play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irpano.ru/" TargetMode="External"/><Relationship Id="rId5" Type="http://schemas.openxmlformats.org/officeDocument/2006/relationships/hyperlink" Target="https://revclub.ru/kak-snimat-sfericheskie-panoramy/" TargetMode="External"/><Relationship Id="rId10" Type="http://schemas.openxmlformats.org/officeDocument/2006/relationships/hyperlink" Target="https://www.zik.ru/about/virtualnyy-muzey/" TargetMode="External"/><Relationship Id="rId4" Type="http://schemas.openxmlformats.org/officeDocument/2006/relationships/hyperlink" Target="http://3dpano.pindora.com/spherical-panoramas-equipment.html" TargetMode="External"/><Relationship Id="rId9" Type="http://schemas.openxmlformats.org/officeDocument/2006/relationships/hyperlink" Target="https://mycity.panoquiz.ru/quests/quests/quest_dobro_pozhalovat_v_mozdok_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144000" cy="238760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800"/>
              <a:buFont typeface="Calibri"/>
              <a:buNone/>
            </a:pPr>
            <a:r>
              <a:rPr lang="ru-RU" sz="8800" dirty="0">
                <a:solidFill>
                  <a:srgbClr val="4548ED"/>
                </a:solidFill>
                <a:latin typeface="Arial Black" panose="020B0A04020102020204" pitchFamily="34" charset="0"/>
              </a:rPr>
              <a:t>3</a:t>
            </a:r>
            <a:r>
              <a:rPr lang="en-US" sz="8800" dirty="0">
                <a:solidFill>
                  <a:srgbClr val="4548ED"/>
                </a:solidFill>
                <a:latin typeface="Arial Black" panose="020B0A04020102020204" pitchFamily="34" charset="0"/>
              </a:rPr>
              <a:t>D</a:t>
            </a:r>
            <a:r>
              <a:rPr lang="ru-RU" sz="8800" dirty="0">
                <a:solidFill>
                  <a:srgbClr val="4548ED"/>
                </a:solidFill>
                <a:latin typeface="Arial Black" panose="020B0A04020102020204" pitchFamily="34" charset="0"/>
              </a:rPr>
              <a:t> панорамы </a:t>
            </a:r>
            <a:endParaRPr dirty="0">
              <a:solidFill>
                <a:srgbClr val="4548ED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3D панорамы">
            <a:extLst>
              <a:ext uri="{FF2B5EF4-FFF2-40B4-BE49-F238E27FC236}">
                <a16:creationId xmlns:a16="http://schemas.microsoft.com/office/drawing/2014/main" id="{8C0E29A8-A423-5FD3-833A-D96F91336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761" y="4042015"/>
            <a:ext cx="1504822" cy="148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к сделать виртуальный 3D тур сферических панорам">
            <a:extLst>
              <a:ext uri="{FF2B5EF4-FFF2-40B4-BE49-F238E27FC236}">
                <a16:creationId xmlns:a16="http://schemas.microsoft.com/office/drawing/2014/main" id="{759FE5C8-DD7F-68A4-E666-2B0070E83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08" y="2630063"/>
            <a:ext cx="4564498" cy="282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838200" y="6263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</a:pPr>
            <a:r>
              <a:rPr lang="ru-RU" dirty="0"/>
              <a:t>Фотография</a:t>
            </a:r>
            <a:endParaRPr dirty="0"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00776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</a:pPr>
            <a:r>
              <a:rPr lang="ru-RU" dirty="0">
                <a:solidFill>
                  <a:srgbClr val="242D33"/>
                </a:solidFill>
                <a:latin typeface="+mn-lt"/>
              </a:rPr>
              <a:t>с</a:t>
            </a:r>
            <a:r>
              <a:rPr lang="ru-RU" b="0" i="0" dirty="0">
                <a:solidFill>
                  <a:srgbClr val="242D33"/>
                </a:solidFill>
                <a:effectLst/>
                <a:latin typeface="+mn-lt"/>
              </a:rPr>
              <a:t>пособ получения видимого изображения предметов на светочувствительных материалах с помощью специального оптического аппарата.</a:t>
            </a:r>
            <a:endParaRPr dirty="0">
              <a:latin typeface="+mn-lt"/>
            </a:endParaRPr>
          </a:p>
        </p:txBody>
      </p:sp>
      <p:pic>
        <p:nvPicPr>
          <p:cNvPr id="3074" name="Picture 2" descr="Фотообои Панорама Киева на стену. Купить фотообои Панорама Киева в  интернет-магазине WallArt">
            <a:extLst>
              <a:ext uri="{FF2B5EF4-FFF2-40B4-BE49-F238E27FC236}">
                <a16:creationId xmlns:a16="http://schemas.microsoft.com/office/drawing/2014/main" id="{831DE475-659C-D45F-99EE-92710DAC4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45" y="3429000"/>
            <a:ext cx="4731327" cy="244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очи зимой. Панорама, которую можно рассмотреть в деталях - AirGorod">
            <a:extLst>
              <a:ext uri="{FF2B5EF4-FFF2-40B4-BE49-F238E27FC236}">
                <a16:creationId xmlns:a16="http://schemas.microsoft.com/office/drawing/2014/main" id="{676516AE-519B-B803-733D-B73BE5687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725" y="3425825"/>
            <a:ext cx="5421609" cy="244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2E1C77-3306-A266-87FF-6A3DC2290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382"/>
            <a:ext cx="8887691" cy="1325563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56595E"/>
                </a:solidFill>
                <a:effectLst/>
                <a:latin typeface="Arial Black" panose="020B0A04020102020204" pitchFamily="34" charset="0"/>
              </a:rPr>
              <a:t>Какое оборудование нужно для съемки 3d панорам ?</a:t>
            </a:r>
            <a:br>
              <a:rPr lang="ru-RU" b="0" i="0" dirty="0">
                <a:solidFill>
                  <a:srgbClr val="56595E"/>
                </a:solidFill>
                <a:effectLst/>
                <a:latin typeface="PatuaOneRegular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F8C241-8F88-8AF0-C541-03A2CB3D8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091" y="1880280"/>
            <a:ext cx="8887691" cy="4351338"/>
          </a:xfrm>
        </p:spPr>
        <p:txBody>
          <a:bodyPr>
            <a:normAutofit fontScale="62500" lnSpcReduction="20000"/>
          </a:bodyPr>
          <a:lstStyle/>
          <a:p>
            <a:pPr marL="50800" indent="0" algn="l">
              <a:buNone/>
            </a:pPr>
            <a:r>
              <a:rPr lang="ru-RU" b="1" i="0" dirty="0">
                <a:solidFill>
                  <a:srgbClr val="509123"/>
                </a:solidFill>
                <a:effectLst/>
                <a:latin typeface="PatuaOneRegular"/>
              </a:rPr>
              <a:t>1.Фотоаппарат</a:t>
            </a:r>
          </a:p>
          <a:p>
            <a:pPr marL="50800" indent="0" algn="just">
              <a:buNone/>
            </a:pP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Можете использовать любой цифровой фотоаппарат, но идеальной для съемки 3d панорам является цифровая зеркальная камера. </a:t>
            </a:r>
          </a:p>
          <a:p>
            <a:pPr marL="50800" indent="0" algn="just">
              <a:buNone/>
            </a:pPr>
            <a:r>
              <a:rPr lang="ru-RU" b="1" i="0" dirty="0">
                <a:solidFill>
                  <a:srgbClr val="509123"/>
                </a:solidFill>
                <a:effectLst/>
                <a:latin typeface="PatuaOneRegular"/>
              </a:rPr>
              <a:t>2. Объектив</a:t>
            </a:r>
          </a:p>
          <a:p>
            <a:pPr marL="50800" indent="0" algn="just">
              <a:buNone/>
            </a:pP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Для создания сферических панорам чаше всего используются </a:t>
            </a:r>
            <a:r>
              <a:rPr lang="ru-RU" b="0" i="0" dirty="0" err="1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сверхширокоугольные</a:t>
            </a: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 и </a:t>
            </a:r>
            <a:r>
              <a:rPr lang="ru-RU" b="0" i="0" dirty="0" err="1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фишай</a:t>
            </a: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 (</a:t>
            </a:r>
            <a:r>
              <a:rPr lang="ru-RU" b="0" i="0" dirty="0" err="1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FishEye</a:t>
            </a: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) объективы. От фокусного расстояния объектива зависит количество кадров, необходимое для смыкания сферы. </a:t>
            </a:r>
          </a:p>
          <a:p>
            <a:pPr marL="50800" indent="0" algn="just">
              <a:buNone/>
            </a:pPr>
            <a:r>
              <a:rPr lang="ru-RU" b="1" i="0" dirty="0">
                <a:solidFill>
                  <a:srgbClr val="509123"/>
                </a:solidFill>
                <a:effectLst/>
                <a:latin typeface="PatuaOneRegular"/>
              </a:rPr>
              <a:t>3. Панорамная головка</a:t>
            </a:r>
          </a:p>
          <a:p>
            <a:pPr marL="50800" indent="0" algn="just">
              <a:buNone/>
            </a:pP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Для предотвращения параллакса камеру необходимо установить на специальную панорамную головку. Существуют два основных вида панорамных головок – однорядные и многорядные (сферические). </a:t>
            </a:r>
          </a:p>
          <a:p>
            <a:pPr marL="50800" indent="0" algn="just">
              <a:buNone/>
            </a:pPr>
            <a:r>
              <a:rPr lang="ru-RU" b="1" i="0" dirty="0">
                <a:solidFill>
                  <a:srgbClr val="509123"/>
                </a:solidFill>
                <a:effectLst/>
                <a:latin typeface="PatuaOneRegular"/>
              </a:rPr>
              <a:t>4. Уровневая платформа</a:t>
            </a:r>
          </a:p>
          <a:p>
            <a:pPr marL="50800" indent="0" algn="l">
              <a:buNone/>
            </a:pPr>
            <a:r>
              <a:rPr lang="ru-RU" b="1" i="0" dirty="0">
                <a:solidFill>
                  <a:srgbClr val="509123"/>
                </a:solidFill>
                <a:effectLst/>
                <a:latin typeface="PatuaOneRegular"/>
              </a:rPr>
              <a:t>5. Штатив</a:t>
            </a:r>
          </a:p>
          <a:p>
            <a:pPr marL="50800" indent="0" algn="l">
              <a:buNone/>
            </a:pPr>
            <a: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  <a:t>Устойчивый штатив обеспечивает стабильную фиксацию сферической панорамной головки с камерой.</a:t>
            </a:r>
            <a:br>
              <a:rPr lang="ru-RU" b="0" i="0" dirty="0">
                <a:solidFill>
                  <a:srgbClr val="56595E"/>
                </a:solidFill>
                <a:effectLst/>
                <a:latin typeface="Trebuchet MS" panose="020B0603020202020204" pitchFamily="34" charset="0"/>
              </a:rPr>
            </a:br>
            <a:endParaRPr lang="ru-RU" dirty="0"/>
          </a:p>
        </p:txBody>
      </p:sp>
      <p:pic>
        <p:nvPicPr>
          <p:cNvPr id="1026" name="Picture 2" descr="Оборудование для создания 3d панорам">
            <a:extLst>
              <a:ext uri="{FF2B5EF4-FFF2-40B4-BE49-F238E27FC236}">
                <a16:creationId xmlns:a16="http://schemas.microsoft.com/office/drawing/2014/main" id="{16154619-77FE-878A-153E-764C8DDFC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0"/>
            <a:ext cx="2179782" cy="217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1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1CB8D-E7BE-53D9-CE1A-223713C75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0" i="0" dirty="0">
                <a:solidFill>
                  <a:srgbClr val="56595E"/>
                </a:solidFill>
                <a:effectLst/>
                <a:latin typeface="Arial Black" panose="020B0A04020102020204" pitchFamily="34" charset="0"/>
              </a:rPr>
              <a:t>Условия успешной съемки сферической панорамы</a:t>
            </a:r>
            <a:b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2A644D-FED8-8D19-F565-8613C27235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fontAlgn="base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Съемка из одной точки.</a:t>
            </a:r>
            <a:endParaRPr lang="ru-RU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marL="50800" indent="0" fontAlgn="base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Снимая панораму необходимо вращать фотоаппарат не вокруг себя, а вокруг специальной точки, называемой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нодальной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 </a:t>
            </a:r>
          </a:p>
          <a:p>
            <a:pPr marL="50800" indent="0" fontAlgn="base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Кадры должны перекрывать друг друга на 20% — 30%</a:t>
            </a:r>
            <a:endParaRPr lang="ru-RU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r>
              <a:rPr lang="en-US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Raw </a:t>
            </a: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или </a:t>
            </a:r>
            <a:r>
              <a:rPr lang="en-US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JPEG?</a:t>
            </a: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– лучше снимать в </a:t>
            </a:r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RAW 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формате, для начинающих и отработки навыков можно снимать в </a:t>
            </a:r>
            <a:r>
              <a:rPr lang="en-US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JPEG</a:t>
            </a:r>
          </a:p>
          <a:p>
            <a:pPr marL="50800" indent="0" algn="l" fontAlgn="base">
              <a:buNone/>
            </a:pPr>
            <a:endParaRPr lang="en-US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marL="508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260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582493E-CED3-EBF0-6D16-3437BE053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868218"/>
            <a:ext cx="9303326" cy="5615710"/>
          </a:xfrm>
        </p:spPr>
        <p:txBody>
          <a:bodyPr>
            <a:normAutofit/>
          </a:bodyPr>
          <a:lstStyle/>
          <a:p>
            <a:pPr marL="50800" indent="0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Фокусировка. 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(проводим в ручном режиме). </a:t>
            </a:r>
          </a:p>
          <a:p>
            <a:pPr marL="50800" indent="0" algn="l" fontAlgn="base">
              <a:buNone/>
            </a:pPr>
            <a:endParaRPr lang="ru-RU" b="1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endParaRPr lang="ru-RU" b="1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endParaRPr lang="ru-RU" b="1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endParaRPr lang="ru-RU" b="1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endParaRPr lang="ru-RU" b="1" dirty="0">
              <a:solidFill>
                <a:srgbClr val="000000"/>
              </a:solidFill>
              <a:latin typeface="Roboto" panose="02000000000000000000" pitchFamily="2" charset="0"/>
            </a:endParaRPr>
          </a:p>
          <a:p>
            <a:pPr marL="50800" indent="0" algn="l" fontAlgn="base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Настройка экспозиции 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- снимаем с одинаковыми значениями выдержки и диафрагмы.</a:t>
            </a:r>
          </a:p>
          <a:p>
            <a:pPr marL="50800" indent="0">
              <a:buNone/>
            </a:pPr>
            <a:endParaRPr lang="ru-RU" dirty="0"/>
          </a:p>
        </p:txBody>
      </p:sp>
      <p:pic>
        <p:nvPicPr>
          <p:cNvPr id="2050" name="Picture 2" descr="Зачем нужна ручная фокусировка? | Статьи | «Фотосфера»">
            <a:extLst>
              <a:ext uri="{FF2B5EF4-FFF2-40B4-BE49-F238E27FC236}">
                <a16:creationId xmlns:a16="http://schemas.microsoft.com/office/drawing/2014/main" id="{A5B628EA-A0A4-082F-0A60-E3005A08E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599320"/>
            <a:ext cx="3136900" cy="20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равильная фокусировка! | Пикабу">
            <a:extLst>
              <a:ext uri="{FF2B5EF4-FFF2-40B4-BE49-F238E27FC236}">
                <a16:creationId xmlns:a16="http://schemas.microsoft.com/office/drawing/2014/main" id="{F9ABD26A-2DAF-D2E3-58CA-08E07517A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914" y="1599320"/>
            <a:ext cx="3136900" cy="20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окусировка и пейзаж">
            <a:extLst>
              <a:ext uri="{FF2B5EF4-FFF2-40B4-BE49-F238E27FC236}">
                <a16:creationId xmlns:a16="http://schemas.microsoft.com/office/drawing/2014/main" id="{A5D6B729-5FA6-93F1-9F3F-9DF0DE899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605" y="1599320"/>
            <a:ext cx="3715924" cy="20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Экспозиция камеры: диафрагма, выдержка и светочувствительность ISO">
            <a:extLst>
              <a:ext uri="{FF2B5EF4-FFF2-40B4-BE49-F238E27FC236}">
                <a16:creationId xmlns:a16="http://schemas.microsoft.com/office/drawing/2014/main" id="{A129B193-2531-A72B-1CB3-068133187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14" y="5119255"/>
            <a:ext cx="20764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elichtung">
            <a:extLst>
              <a:ext uri="{FF2B5EF4-FFF2-40B4-BE49-F238E27FC236}">
                <a16:creationId xmlns:a16="http://schemas.microsoft.com/office/drawing/2014/main" id="{20052AB2-796F-8E68-59E6-6A5735F36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880" y="4638675"/>
            <a:ext cx="304800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9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3" descr="Изображение выглядит как текст, внутренний, пол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28" y="-1217432"/>
            <a:ext cx="12192000" cy="812509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 txBox="1"/>
          <p:nvPr/>
        </p:nvSpPr>
        <p:spPr>
          <a:xfrm>
            <a:off x="3288643" y="190500"/>
            <a:ext cx="5233058" cy="95976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223B4F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3B4F"/>
              </a:buClr>
              <a:buSzPts val="6600"/>
              <a:buFont typeface="Calibri"/>
              <a:buNone/>
            </a:pPr>
            <a:r>
              <a:rPr lang="en-US" sz="6600" b="1">
                <a:solidFill>
                  <a:srgbClr val="223B4F"/>
                </a:solidFill>
                <a:latin typeface="Calibri"/>
                <a:ea typeface="Calibri"/>
                <a:cs typeface="Calibri"/>
                <a:sym typeface="Calibri"/>
              </a:rPr>
              <a:t>СПАСИБО</a:t>
            </a:r>
            <a:endParaRPr/>
          </a:p>
        </p:txBody>
      </p:sp>
      <p:pic>
        <p:nvPicPr>
          <p:cNvPr id="197" name="Google Shape;19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62372" y="5571212"/>
            <a:ext cx="630000" cy="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2372" y="5567141"/>
            <a:ext cx="630000" cy="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62372" y="5567141"/>
            <a:ext cx="630000" cy="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262372" y="5567141"/>
            <a:ext cx="630000" cy="63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</a:pPr>
            <a:r>
              <a:rPr lang="en-US"/>
              <a:t>РЕСУРСЫ</a:t>
            </a:r>
            <a:endParaRPr/>
          </a:p>
        </p:txBody>
      </p:sp>
      <p:sp>
        <p:nvSpPr>
          <p:cNvPr id="207" name="Google Shape;207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3"/>
              </a:rPr>
              <a:t>http://3dpano.pindora.com/ptgui.html</a:t>
            </a:r>
            <a:endParaRPr lang="ru-RU" dirty="0"/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4"/>
              </a:rPr>
              <a:t>http://3dpano.pindora.com/spherical-panoramas-equipment.html</a:t>
            </a:r>
            <a:endParaRPr lang="ru-RU" sz="2800" dirty="0"/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5"/>
              </a:rPr>
              <a:t>https://revclub.ru/kak-snimat-sfericheskie-panoramy/</a:t>
            </a:r>
            <a:r>
              <a:rPr lang="ru-RU" dirty="0"/>
              <a:t> </a:t>
            </a:r>
            <a:r>
              <a:rPr lang="ru-RU" sz="2800" dirty="0"/>
              <a:t> </a:t>
            </a:r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6"/>
              </a:rPr>
              <a:t>https://www.airpano.ru/</a:t>
            </a:r>
            <a:endParaRPr lang="ru-RU" dirty="0"/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7"/>
              </a:rPr>
              <a:t>http://www.canonoutsideofauto.ca/play/</a:t>
            </a:r>
            <a:r>
              <a:rPr lang="ru-RU" sz="2800" dirty="0"/>
              <a:t> - </a:t>
            </a:r>
            <a:r>
              <a:rPr lang="ru-RU" sz="2800" dirty="0">
                <a:solidFill>
                  <a:srgbClr val="56595E"/>
                </a:solidFill>
              </a:rPr>
              <a:t>онлайн фото-тренажер</a:t>
            </a:r>
            <a:endParaRPr lang="en-US" sz="2800" dirty="0">
              <a:solidFill>
                <a:srgbClr val="56595E"/>
              </a:solidFill>
            </a:endParaRPr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en-US" sz="2800" dirty="0">
                <a:hlinkClick r:id="rId8"/>
              </a:rPr>
              <a:t>https://yandex.ru/promo/nmaps/get-app/?lang=ru</a:t>
            </a:r>
            <a:r>
              <a:rPr lang="en-US" sz="2800" dirty="0"/>
              <a:t> </a:t>
            </a:r>
            <a:r>
              <a:rPr lang="ru-RU" dirty="0">
                <a:solidFill>
                  <a:srgbClr val="56595E"/>
                </a:solidFill>
                <a:latin typeface="YS Text"/>
              </a:rPr>
              <a:t>в</a:t>
            </a:r>
            <a:r>
              <a:rPr lang="ru-RU" b="0" i="0" dirty="0">
                <a:solidFill>
                  <a:srgbClr val="56595E"/>
                </a:solidFill>
                <a:effectLst/>
                <a:latin typeface="YS Text"/>
              </a:rPr>
              <a:t>аши снимки в Яндекс Картах</a:t>
            </a:r>
            <a:endParaRPr lang="ru-RU" sz="2800" dirty="0">
              <a:solidFill>
                <a:srgbClr val="56595E"/>
              </a:solidFill>
            </a:endParaRPr>
          </a:p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AutoNum type="arabicPeriod"/>
            </a:pPr>
            <a:r>
              <a:rPr lang="ru-RU" dirty="0"/>
              <a:t>Примеры проектов: </a:t>
            </a:r>
            <a:r>
              <a:rPr lang="en-US" sz="2800" dirty="0"/>
              <a:t> </a:t>
            </a:r>
            <a:r>
              <a:rPr lang="en-US" sz="2800" dirty="0">
                <a:hlinkClick r:id="rId9"/>
              </a:rPr>
              <a:t>https://mycity.panoquiz.ru/quests/quests/quest_dobro_pozhalovat_v_mozdok_/</a:t>
            </a:r>
            <a:r>
              <a:rPr lang="en-US" sz="2800" dirty="0"/>
              <a:t> </a:t>
            </a:r>
            <a:endParaRPr lang="ru-RU" sz="28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</a:pPr>
            <a:r>
              <a:rPr lang="ru-RU" dirty="0"/>
              <a:t>      </a:t>
            </a:r>
            <a:r>
              <a:rPr lang="en-US" dirty="0">
                <a:hlinkClick r:id="rId10"/>
              </a:rPr>
              <a:t>https://www.zik.ru/about/virtualnyy-muzey/</a:t>
            </a:r>
            <a:r>
              <a:rPr lang="ru-RU" dirty="0"/>
              <a:t> </a:t>
            </a:r>
            <a:endParaRPr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Школа искусст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4EFEB"/>
      </a:accent1>
      <a:accent2>
        <a:srgbClr val="FF887A"/>
      </a:accent2>
      <a:accent3>
        <a:srgbClr val="F9BF75"/>
      </a:accent3>
      <a:accent4>
        <a:srgbClr val="46779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314</Words>
  <Application>Microsoft Office PowerPoint</Application>
  <PresentationFormat>Широкоэкранный</PresentationFormat>
  <Paragraphs>35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PatuaOneRegular</vt:lpstr>
      <vt:lpstr>Roboto</vt:lpstr>
      <vt:lpstr>Trebuchet MS</vt:lpstr>
      <vt:lpstr>YS Text</vt:lpstr>
      <vt:lpstr>Тема Office</vt:lpstr>
      <vt:lpstr>3D панорамы </vt:lpstr>
      <vt:lpstr>Фотография</vt:lpstr>
      <vt:lpstr>Какое оборудование нужно для съемки 3d панорам ? </vt:lpstr>
      <vt:lpstr>Условия успешной съемки сферической панорамы </vt:lpstr>
      <vt:lpstr>Презентация PowerPoint</vt:lpstr>
      <vt:lpstr>Презентация PowerPoint</vt:lpstr>
      <vt:lpstr>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панорамы </dc:title>
  <dc:creator>BLAYZ</dc:creator>
  <cp:lastModifiedBy>Нина Зубкова</cp:lastModifiedBy>
  <cp:revision>2</cp:revision>
  <dcterms:modified xsi:type="dcterms:W3CDTF">2022-10-14T08:17:05Z</dcterms:modified>
</cp:coreProperties>
</file>