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91" r:id="rId5"/>
    <p:sldId id="257" r:id="rId6"/>
    <p:sldId id="265" r:id="rId7"/>
    <p:sldId id="266" r:id="rId8"/>
    <p:sldId id="267" r:id="rId9"/>
    <p:sldId id="279" r:id="rId10"/>
    <p:sldId id="281" r:id="rId11"/>
    <p:sldId id="261" r:id="rId12"/>
    <p:sldId id="285" r:id="rId13"/>
    <p:sldId id="273" r:id="rId14"/>
    <p:sldId id="274" r:id="rId15"/>
    <p:sldId id="275" r:id="rId16"/>
    <p:sldId id="283" r:id="rId17"/>
    <p:sldId id="284" r:id="rId18"/>
    <p:sldId id="282" r:id="rId19"/>
    <p:sldId id="276" r:id="rId20"/>
    <p:sldId id="262" r:id="rId21"/>
    <p:sldId id="286" r:id="rId22"/>
    <p:sldId id="259" r:id="rId23"/>
    <p:sldId id="278" r:id="rId24"/>
    <p:sldId id="271" r:id="rId25"/>
    <p:sldId id="277" r:id="rId26"/>
    <p:sldId id="287" r:id="rId27"/>
    <p:sldId id="288" r:id="rId28"/>
    <p:sldId id="290" r:id="rId29"/>
    <p:sldId id="27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ИСПОЛЬЗОВАНИЕ ИГРОВЫХ ТЕХНОЛОГИЙ на уроках в начальной школе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9424" y="4149080"/>
            <a:ext cx="51845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90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Наумова Н. А.</a:t>
            </a:r>
          </a:p>
          <a:p>
            <a:r>
              <a:rPr lang="ru-RU" sz="2800" b="1" cap="none" spc="0" dirty="0">
                <a:ln w="190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Гр. ЗФ-209-072-4-1 ВУ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"/>
          </a:xfrm>
        </p:spPr>
        <p:txBody>
          <a:bodyPr numCol="2">
            <a:noAutofit/>
          </a:bodyPr>
          <a:lstStyle/>
          <a:p>
            <a:r>
              <a:rPr lang="ru-RU" sz="4000" b="1" dirty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Плюсы                  Минусы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 numCol="2"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повышению интереса к предмету, активизации деятельности учащихся, развитию мышления и внимания;     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несёт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здоровьесберегающий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фактор в развитии и обучении;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является естественной формой труда ребёнка;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 объединению коллектива и формированию ответственности;   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преодолению пассивности учеников;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способствует усилению работоспособности учащихся.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сложность в организации и проблемы с дисциплиной;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требует больших затрат времени, нежели её проведение;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увлекаясь игрой можно потерять образовательное содержание;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невозможность  использования на любом материале;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сложность в оценке учащихся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12968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на уроках </a:t>
            </a:r>
            <a:r>
              <a:rPr lang="ru-RU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математики.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1. Игра «Засели домик»,</a:t>
            </a:r>
          </a:p>
          <a:p>
            <a:pPr>
              <a:buNone/>
            </a:pPr>
            <a:r>
              <a:rPr lang="ru-RU" dirty="0"/>
              <a:t>2. Игра «Кто скорее?»,</a:t>
            </a:r>
          </a:p>
          <a:p>
            <a:pPr>
              <a:buNone/>
            </a:pPr>
            <a:r>
              <a:rPr lang="ru-RU" dirty="0"/>
              <a:t>3. Игра «Назови соседей числа»,</a:t>
            </a:r>
          </a:p>
          <a:p>
            <a:pPr>
              <a:buNone/>
            </a:pPr>
            <a:r>
              <a:rPr lang="ru-RU" dirty="0"/>
              <a:t>4. Игра «Забей мяч в корзину»,</a:t>
            </a:r>
          </a:p>
          <a:p>
            <a:pPr>
              <a:buNone/>
            </a:pPr>
            <a:r>
              <a:rPr lang="ru-RU" dirty="0"/>
              <a:t>5. Игра«Набери число»,</a:t>
            </a:r>
          </a:p>
          <a:p>
            <a:pPr>
              <a:buNone/>
            </a:pPr>
            <a:r>
              <a:rPr lang="ru-RU" dirty="0"/>
              <a:t>6. Игра«Кто быстрее», </a:t>
            </a:r>
          </a:p>
          <a:p>
            <a:pPr>
              <a:buNone/>
            </a:pPr>
            <a:r>
              <a:rPr lang="ru-RU" dirty="0"/>
              <a:t>7. Игра «Лесенка»,</a:t>
            </a:r>
          </a:p>
          <a:p>
            <a:pPr>
              <a:buNone/>
            </a:pPr>
            <a:r>
              <a:rPr lang="ru-RU" dirty="0"/>
              <a:t>8. Игра «Не зевай»,</a:t>
            </a:r>
          </a:p>
          <a:p>
            <a:pPr>
              <a:buNone/>
            </a:pPr>
            <a:r>
              <a:rPr lang="ru-RU" dirty="0"/>
              <a:t>9. Игра «Лото»</a:t>
            </a:r>
          </a:p>
          <a:p>
            <a:pPr>
              <a:buNone/>
            </a:pPr>
            <a:r>
              <a:rPr lang="ru-RU" dirty="0"/>
              <a:t>10. Рифмованные задачи</a:t>
            </a: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0008-008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848871" cy="5505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88640"/>
            <a:ext cx="4788024" cy="2996952"/>
          </a:xfrm>
        </p:spPr>
        <p:txBody>
          <a:bodyPr>
            <a:no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Игровые упражнения к устному счёту:</a:t>
            </a:r>
            <a:b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составь и реши примеры;</a:t>
            </a:r>
            <a:b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реши «цепочку» примеров.</a:t>
            </a:r>
          </a:p>
        </p:txBody>
      </p:sp>
      <p:pic>
        <p:nvPicPr>
          <p:cNvPr id="4" name="Picture 7" descr="устный счет 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3744416" cy="2880320"/>
          </a:xfrm>
          <a:noFill/>
          <a:ln w="76200">
            <a:solidFill>
              <a:srgbClr val="FF0000"/>
            </a:solidFill>
          </a:ln>
        </p:spPr>
      </p:pic>
      <p:pic>
        <p:nvPicPr>
          <p:cNvPr id="5" name="Picture 4" descr="устный сче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356992"/>
            <a:ext cx="3888432" cy="324008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7" name="Picture 10" descr="устный счет 0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032374" cy="324008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устный счет 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412776"/>
            <a:ext cx="3384376" cy="4248472"/>
          </a:xfrm>
          <a:noFill/>
          <a:ln w="76200">
            <a:solidFill>
              <a:srgbClr val="80008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2132856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Выполнить сложение чисел в горизонтальных и вертикальных столбиках, по диагонали, найти сумму всех чисел;</a:t>
            </a: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Детям очень нравятся упражнения с геометрическими фигурами, графические диктанты, рисование по клеткам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Picture 4" descr="а 03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844824"/>
            <a:ext cx="3168352" cy="2088232"/>
          </a:xfrm>
          <a:noFill/>
          <a:ln w="76200">
            <a:solidFill>
              <a:srgbClr val="FF0000"/>
            </a:solidFill>
          </a:ln>
        </p:spPr>
      </p:pic>
      <p:pic>
        <p:nvPicPr>
          <p:cNvPr id="5" name="Picture 10" descr="а 0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4221088"/>
            <a:ext cx="3240359" cy="2304256"/>
          </a:xfrm>
          <a:prstGeom prst="rect">
            <a:avLst/>
          </a:prstGeom>
          <a:noFill/>
          <a:ln w="76200">
            <a:solidFill>
              <a:srgbClr val="800080"/>
            </a:solidFill>
          </a:ln>
        </p:spPr>
      </p:pic>
      <p:pic>
        <p:nvPicPr>
          <p:cNvPr id="6" name="Picture 7" descr="а 0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92080" y="1844824"/>
            <a:ext cx="3311600" cy="2087563"/>
          </a:xfrm>
          <a:prstGeom prst="rect">
            <a:avLst/>
          </a:prstGeom>
          <a:noFill/>
          <a:ln w="76200">
            <a:solidFill>
              <a:srgbClr val="FF00FF"/>
            </a:solidFill>
          </a:ln>
        </p:spPr>
      </p:pic>
      <p:pic>
        <p:nvPicPr>
          <p:cNvPr id="7" name="Picture 13" descr="а 0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4293096"/>
            <a:ext cx="3384104" cy="2252144"/>
          </a:xfrm>
          <a:prstGeom prst="rect">
            <a:avLst/>
          </a:prstGeom>
          <a:noFill/>
          <a:ln w="76200">
            <a:solidFill>
              <a:srgbClr val="800000"/>
            </a:solidFill>
          </a:ln>
        </p:spPr>
      </p:pic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Посчитай треугольники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Реши правильно и прочти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1484781"/>
          <a:ext cx="3048000" cy="4896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 –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 +</a:t>
                      </a:r>
                      <a:r>
                        <a:rPr lang="ru-RU" baseline="0" dirty="0"/>
                        <a:t> 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 –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 + 2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 –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 + 3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 + 5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48064" y="1484784"/>
          <a:ext cx="3048000" cy="4896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23224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Многие дидактические игры и упражнения носят интегрированный характер: так, например, на уроке чтения или русского языка можно использовать упражнение с числами, примерами, различными арифметическими заданиями: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764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Расположите данные числа в порядке возрастания:</a:t>
            </a: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>
              <a:buNone/>
            </a:pPr>
            <a:r>
              <a:rPr lang="ru-RU" b="1" dirty="0"/>
              <a:t>*Прочитайте слово, которое у вас получилось.</a:t>
            </a: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base"/>
            <a:endParaRPr lang="ru-RU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spcBef>
                <a:spcPct val="50000"/>
              </a:spcBef>
              <a:buNone/>
            </a:pP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3068961"/>
          <a:ext cx="7128792" cy="2542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  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err="1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6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Autofit/>
          </a:bodyPr>
          <a:lstStyle/>
          <a:p>
            <a:pPr>
              <a:tabLst>
                <a:tab pos="3790950" algn="l"/>
                <a:tab pos="3886200" algn="l"/>
                <a:tab pos="5940425" algn="r"/>
              </a:tabLst>
              <a:defRPr/>
            </a:pPr>
            <a:r>
              <a:rPr lang="ru-RU" sz="4800" b="1" i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Скажи мне, и я забуду. </a:t>
            </a:r>
            <a:br>
              <a:rPr lang="ru-RU" sz="4800" b="1" i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800" b="1" i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Покажи мне, и я запомню.</a:t>
            </a:r>
            <a:br>
              <a:rPr lang="ru-RU" sz="48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</a:rPr>
            </a:br>
            <a:r>
              <a:rPr lang="ru-RU" sz="4800" b="1" i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Дай мне действовать самому и я научусь.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501008"/>
            <a:ext cx="8229600" cy="3051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Древнекитайская мудрость</a:t>
            </a:r>
          </a:p>
          <a:p>
            <a:pPr>
              <a:buNone/>
            </a:pPr>
            <a:endParaRPr lang="ru-RU" dirty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«…ребёнок должен играть, даже когда делает серьёзное дело. Вся его жизнь – это игра»</a:t>
            </a:r>
          </a:p>
          <a:p>
            <a:pPr>
              <a:buNone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                              А.С. Макаренко      </a:t>
            </a:r>
            <a:endParaRPr lang="ru-RU" dirty="0">
              <a:ln>
                <a:solidFill>
                  <a:sysClr val="windowText" lastClr="000000"/>
                </a:solidFill>
              </a:ln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Дидактические игры на уроках </a:t>
            </a:r>
            <a:r>
              <a:rPr lang="ru-RU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русского языка</a:t>
            </a:r>
            <a:endParaRPr lang="ru-RU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Игра</a:t>
            </a:r>
            <a:r>
              <a:rPr lang="ru-RU" b="1" dirty="0"/>
              <a:t>"Чей голосок" </a:t>
            </a:r>
            <a:r>
              <a:rPr lang="ru-RU" dirty="0"/>
              <a:t>(установление изучаемого звука в словах);</a:t>
            </a:r>
          </a:p>
          <a:p>
            <a:r>
              <a:rPr lang="ru-RU" dirty="0"/>
              <a:t>Игра</a:t>
            </a:r>
            <a:r>
              <a:rPr lang="ru-RU" b="1" dirty="0"/>
              <a:t>"Где спрятался звук ?"</a:t>
            </a:r>
            <a:r>
              <a:rPr lang="ru-RU" dirty="0"/>
              <a:t>(определение места звука );</a:t>
            </a:r>
          </a:p>
          <a:p>
            <a:r>
              <a:rPr lang="ru-RU" dirty="0"/>
              <a:t>Придумывание слов на заданный слог в определенной позиции (</a:t>
            </a:r>
            <a:r>
              <a:rPr lang="ru-RU" dirty="0" err="1"/>
              <a:t>ра</a:t>
            </a:r>
            <a:r>
              <a:rPr lang="ru-RU" dirty="0"/>
              <a:t> </a:t>
            </a:r>
            <a:r>
              <a:rPr lang="ru-RU" dirty="0" err="1"/>
              <a:t>ма</a:t>
            </a:r>
            <a:r>
              <a:rPr lang="ru-RU" dirty="0"/>
              <a:t>; </a:t>
            </a:r>
            <a:r>
              <a:rPr lang="ru-RU" dirty="0" err="1"/>
              <a:t>ра</a:t>
            </a:r>
            <a:r>
              <a:rPr lang="ru-RU" dirty="0"/>
              <a:t> на; по </a:t>
            </a:r>
            <a:r>
              <a:rPr lang="ru-RU" dirty="0" err="1"/>
              <a:t>ра</a:t>
            </a:r>
            <a:r>
              <a:rPr lang="ru-RU" dirty="0"/>
              <a:t>; ко </a:t>
            </a:r>
            <a:r>
              <a:rPr lang="ru-RU" dirty="0" err="1"/>
              <a:t>ра</a:t>
            </a:r>
            <a:r>
              <a:rPr lang="ru-RU" dirty="0"/>
              <a:t>)</a:t>
            </a:r>
          </a:p>
          <a:p>
            <a:r>
              <a:rPr lang="ru-RU" dirty="0"/>
              <a:t> Игра </a:t>
            </a:r>
            <a:r>
              <a:rPr lang="ru-RU" b="1" dirty="0"/>
              <a:t>"Кто быстрее, кто больше ?"</a:t>
            </a:r>
            <a:r>
              <a:rPr lang="ru-RU" dirty="0"/>
              <a:t>(из каждой буквы данного слова придумать другие слова: ослик, оса, слон, лось, иволга, корова);</a:t>
            </a:r>
          </a:p>
          <a:p>
            <a:r>
              <a:rPr lang="ru-RU" dirty="0"/>
              <a:t>Игра "</a:t>
            </a:r>
            <a:r>
              <a:rPr lang="ru-RU" b="1" dirty="0"/>
              <a:t>Кто больше придумает слов из данного слова, используя только эти буквы ?« (</a:t>
            </a:r>
            <a:r>
              <a:rPr lang="ru-RU" dirty="0"/>
              <a:t>например: грамотей (герой, море, тема, март, гора, рот, маг, торг, гам).</a:t>
            </a:r>
          </a:p>
          <a:p>
            <a:r>
              <a:rPr lang="ru-RU" b="1" dirty="0"/>
              <a:t>Скороговорки, </a:t>
            </a:r>
            <a:r>
              <a:rPr lang="ru-RU" b="1" dirty="0" err="1"/>
              <a:t>чистоговорки</a:t>
            </a:r>
            <a:r>
              <a:rPr lang="ru-RU" b="1" dirty="0"/>
              <a:t>, считалки, веселые стихи (</a:t>
            </a:r>
            <a:r>
              <a:rPr lang="ru-RU" dirty="0"/>
              <a:t>закрепляют правильное произношение детьми звуков, отрабатывают дикцию)</a:t>
            </a:r>
          </a:p>
          <a:p>
            <a:r>
              <a:rPr lang="ru-RU" b="1" dirty="0"/>
              <a:t>Игра « Шифровальщики»;</a:t>
            </a:r>
          </a:p>
          <a:p>
            <a:r>
              <a:rPr lang="ru-RU" b="1" dirty="0"/>
              <a:t>Ребусы, кроссворды</a:t>
            </a:r>
            <a:r>
              <a:rPr lang="ru-RU" dirty="0"/>
              <a:t> ;</a:t>
            </a:r>
          </a:p>
          <a:p>
            <a:r>
              <a:rPr lang="ru-RU" dirty="0"/>
              <a:t> </a:t>
            </a:r>
            <a:r>
              <a:rPr lang="ru-RU" b="1" dirty="0"/>
              <a:t>Рифмованные стихотворения на запоминание правил.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Кто быстрее и без ошибок выпишет слова с безударной гласной – </a:t>
            </a:r>
            <a:r>
              <a:rPr lang="ru-RU" dirty="0">
                <a:solidFill>
                  <a:srgbClr val="FF0000"/>
                </a:solidFill>
              </a:rPr>
              <a:t>о </a:t>
            </a:r>
            <a:r>
              <a:rPr lang="ru-RU" dirty="0"/>
              <a:t>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20891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432048"/>
          </a:xfrm>
        </p:spPr>
        <p:txBody>
          <a:bodyPr>
            <a:no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 разделам «Фонетика» и «Графика»</a:t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865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Расшифруйте анаграммы ( греч.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»- пере, «грамма» буква): «липа»- «пила».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Придумайте новые слова, состоящие из этих же букв в другом порядке: атлас (салат), акт (так), адрес (среда), рад (дар), армия (Мария, мир), автор (товар, отвар, вор), образ ( бор, роза, раб), слово ( волос, вол ), чувство (ус, вот). 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Игра  развивает находчивость, смекалку, логику у учащихся;  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сплочение коллектива; развитие коллективизма у учащихся;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воспитания у учащихся чувства языка.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581128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разделам «Лексикология и фразеология»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301209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Собери фразеологизм.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Собери пословицу.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Угадай слово по его описанию. </a:t>
            </a:r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на уроках </a:t>
            </a:r>
            <a:r>
              <a:rPr lang="ru-RU" sz="40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окружающего мира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125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«ЧЕТВЁРТЫЙ ЛИШНИЙ» Определите, какое слово лишнее. Почему? Запишите в тетрадь это слово и подберите к нему ещё три, чтобы получилась смысловая группа.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Осень, зима, январь, лето. (Лишнее слово «январь», его записывают в тетради дети и подбирают к нему слова «февраль, март, август»)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Девочка, кукла, мальчик, мама. (Лишнее слово «кукла», к нему подбираем слова, называющие игрушки)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Тарелка, кастрюля, стул, чайник.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Тетрадь, пенал. учебник, топор.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Роза, лиса, колокольчик, ландыш.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Курица, овца, корова, лошадь.</a:t>
            </a:r>
          </a:p>
        </p:txBody>
      </p:sp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на уроках </a:t>
            </a:r>
            <a:r>
              <a:rPr lang="ru-RU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окружающего мира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«Пятый лишний»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Тюльпан, лилия, фасоль, ромашка, фиалка.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Река, озеро, море, мост, болото.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Кукла, медвежонок, песок, мяч, лопата и т.д.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Метла, лопата… Июнь, июль …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Дерево, цветок… Окунь, карась… и т.д.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быстрее»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Отвечать, не задумываясь, молниеносно.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Кто это? Что это?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Зелёный, продолговатый, сочный -…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Маленькая. серенькая, пугливая -…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Белое, пушистое, лёгкое -…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Ветвистая, зелёная, колючая -...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Белый, душистый, лесной -…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Чистое, голубое, горное -…</a:t>
            </a:r>
          </a:p>
        </p:txBody>
      </p:sp>
    </p:spTree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на уроках </a:t>
            </a:r>
            <a:r>
              <a:rPr lang="ru-RU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литературного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 </a:t>
            </a:r>
            <a:r>
              <a:rPr lang="ru-RU" sz="2400" b="1" dirty="0"/>
              <a:t>Соедини половинки слов.</a:t>
            </a:r>
            <a:endParaRPr lang="ru-RU" sz="2400" dirty="0"/>
          </a:p>
          <a:p>
            <a:pPr>
              <a:buNone/>
            </a:pPr>
            <a:r>
              <a:rPr lang="ru-RU" sz="2400" dirty="0" err="1"/>
              <a:t>Пету</a:t>
            </a:r>
            <a:r>
              <a:rPr lang="ru-RU" sz="2400" dirty="0"/>
              <a:t>               </a:t>
            </a:r>
            <a:r>
              <a:rPr lang="ru-RU" sz="2400" dirty="0" err="1"/>
              <a:t>ка</a:t>
            </a:r>
            <a:endParaRPr lang="ru-RU" sz="2400" dirty="0"/>
          </a:p>
          <a:p>
            <a:pPr>
              <a:buNone/>
            </a:pPr>
            <a:r>
              <a:rPr lang="ru-RU" sz="2400" dirty="0"/>
              <a:t>Бел                 то</a:t>
            </a:r>
          </a:p>
          <a:p>
            <a:pPr>
              <a:buNone/>
            </a:pPr>
            <a:r>
              <a:rPr lang="ru-RU" sz="2400" dirty="0"/>
              <a:t>Коры              шок</a:t>
            </a:r>
          </a:p>
          <a:p>
            <a:pPr>
              <a:buNone/>
            </a:pPr>
            <a:r>
              <a:rPr lang="ru-RU" sz="2400" dirty="0"/>
              <a:t>Вол                 </a:t>
            </a:r>
            <a:r>
              <a:rPr lang="ru-RU" sz="2400" dirty="0" err="1"/>
              <a:t>рик</a:t>
            </a:r>
            <a:endParaRPr lang="ru-RU" sz="2400" dirty="0"/>
          </a:p>
          <a:p>
            <a:pPr>
              <a:buNone/>
            </a:pPr>
            <a:r>
              <a:rPr lang="ru-RU" sz="2400" dirty="0"/>
              <a:t>Ста                  на.</a:t>
            </a:r>
          </a:p>
          <a:p>
            <a:pPr>
              <a:buNone/>
            </a:pPr>
            <a:r>
              <a:rPr lang="ru-RU" sz="2400" b="1" dirty="0"/>
              <a:t>“Найди лишнее”. (сказки А.Пушкина и В.Жуковского).</a:t>
            </a:r>
            <a:endParaRPr lang="ru-RU" sz="2400" dirty="0"/>
          </a:p>
          <a:p>
            <a:r>
              <a:rPr lang="ru-RU" sz="2600" dirty="0"/>
              <a:t>Князь, волна, лебедь, петушок, белка.</a:t>
            </a:r>
          </a:p>
          <a:p>
            <a:r>
              <a:rPr lang="ru-RU" sz="2600" dirty="0"/>
              <a:t>Иван-царевич, Кощей </a:t>
            </a:r>
            <a:r>
              <a:rPr lang="ru-RU" sz="2600" dirty="0" err="1"/>
              <a:t>Бесмертный</a:t>
            </a:r>
            <a:r>
              <a:rPr lang="ru-RU" sz="2600" dirty="0"/>
              <a:t>, царь </a:t>
            </a:r>
            <a:r>
              <a:rPr lang="ru-RU" sz="2600" dirty="0" err="1"/>
              <a:t>Додон</a:t>
            </a:r>
            <a:r>
              <a:rPr lang="ru-RU" sz="2600" dirty="0"/>
              <a:t>, Марья- царевна.</a:t>
            </a:r>
          </a:p>
        </p:txBody>
      </p:sp>
    </p:spTree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/>
              <a:t>Игра “Слово”</a:t>
            </a:r>
          </a:p>
          <a:p>
            <a:pPr>
              <a:buNone/>
            </a:pPr>
            <a:r>
              <a:rPr lang="ru-RU" sz="2000" dirty="0"/>
              <a:t>Записать(назвать) как можно больше слов, относящихся к темам.</a:t>
            </a:r>
          </a:p>
          <a:p>
            <a:r>
              <a:rPr lang="ru-RU" sz="2000" dirty="0"/>
              <a:t>М.М Зощенко “Золотые слова” - “волшебные” слова</a:t>
            </a:r>
          </a:p>
          <a:p>
            <a:r>
              <a:rPr lang="ru-RU" sz="2000" dirty="0"/>
              <a:t>А.П. Платонов “Еще мама” - ласковые слова для мамы</a:t>
            </a:r>
          </a:p>
          <a:p>
            <a:pPr>
              <a:buNone/>
            </a:pPr>
            <a:endParaRPr lang="ru-RU" sz="2000" b="1" dirty="0"/>
          </a:p>
          <a:p>
            <a:pPr>
              <a:buNone/>
            </a:pPr>
            <a:r>
              <a:rPr lang="ru-RU" sz="2000" b="1" dirty="0"/>
              <a:t>Игра “Путаница”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К рассказу М. Пришвина “Выскочка”</a:t>
            </a:r>
          </a:p>
          <a:p>
            <a:pPr>
              <a:buNone/>
            </a:pPr>
            <a:r>
              <a:rPr lang="ru-RU" sz="2000" dirty="0"/>
              <a:t>На доске записаны слова с измененным порядком слогов. Нужно записать слова, восстановив порядок слогов.</a:t>
            </a:r>
          </a:p>
          <a:p>
            <a:pPr>
              <a:buNone/>
            </a:pPr>
            <a:r>
              <a:rPr lang="ru-RU" sz="2000" dirty="0"/>
              <a:t>Ки-зуб, </a:t>
            </a:r>
            <a:r>
              <a:rPr lang="ru-RU" sz="2000" dirty="0" err="1"/>
              <a:t>ки</a:t>
            </a:r>
            <a:r>
              <a:rPr lang="ru-RU" sz="2000" dirty="0"/>
              <a:t>- </a:t>
            </a:r>
            <a:r>
              <a:rPr lang="ru-RU" sz="2000" dirty="0" err="1"/>
              <a:t>уш</a:t>
            </a:r>
            <a:r>
              <a:rPr lang="ru-RU" sz="2000" dirty="0"/>
              <a:t>, </a:t>
            </a:r>
            <a:r>
              <a:rPr lang="ru-RU" sz="2000" dirty="0" err="1"/>
              <a:t>ком-ко-леч</a:t>
            </a:r>
            <a:r>
              <a:rPr lang="ru-RU" sz="2000" dirty="0"/>
              <a:t>, </a:t>
            </a:r>
            <a:r>
              <a:rPr lang="ru-RU" sz="2000" dirty="0" err="1"/>
              <a:t>ка-лай</a:t>
            </a:r>
            <a:r>
              <a:rPr lang="ru-RU" sz="2000" dirty="0"/>
              <a:t>, </a:t>
            </a:r>
            <a:r>
              <a:rPr lang="ru-RU" sz="2000" dirty="0" err="1"/>
              <a:t>ка-со-бач</a:t>
            </a:r>
            <a:r>
              <a:rPr lang="ru-RU" sz="2000" dirty="0"/>
              <a:t>.</a:t>
            </a:r>
          </a:p>
          <a:p>
            <a:r>
              <a:rPr lang="ru-RU" sz="2000" dirty="0"/>
              <a:t>Опиши Вьюшку по получившимся опорным словам.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933056"/>
            <a:ext cx="87849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sz="2000" b="1" dirty="0"/>
          </a:p>
          <a:p>
            <a:pPr>
              <a:buNone/>
            </a:pPr>
            <a:r>
              <a:rPr lang="ru-RU" sz="2000" b="1" dirty="0"/>
              <a:t>Анаграммы “Звери”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Игра проводится при изучении рассказа </a:t>
            </a:r>
            <a:r>
              <a:rPr lang="ru-RU" sz="2000" dirty="0" err="1"/>
              <a:t>Е.Чарушина</a:t>
            </a:r>
            <a:r>
              <a:rPr lang="ru-RU" sz="2000" dirty="0"/>
              <a:t> “Кабан”.</a:t>
            </a:r>
          </a:p>
          <a:p>
            <a:pPr>
              <a:buNone/>
            </a:pPr>
            <a:r>
              <a:rPr lang="ru-RU" sz="2000" dirty="0"/>
              <a:t> Буквы в словах поменялись местами. Расположите буквы в нужной последовательности, прочти слова :</a:t>
            </a:r>
          </a:p>
          <a:p>
            <a:pPr>
              <a:buNone/>
            </a:pPr>
            <a:r>
              <a:rPr lang="ru-RU" sz="2000" dirty="0"/>
              <a:t> а у г я </a:t>
            </a:r>
            <a:r>
              <a:rPr lang="ru-RU" sz="2000" dirty="0" err="1"/>
              <a:t>р</a:t>
            </a:r>
            <a:r>
              <a:rPr lang="ru-RU" sz="2000" dirty="0"/>
              <a:t>, </a:t>
            </a:r>
            <a:r>
              <a:rPr lang="ru-RU" sz="2000" dirty="0" err="1"/>
              <a:t>д</a:t>
            </a:r>
            <a:r>
              <a:rPr lang="ru-RU" sz="2000" dirty="0"/>
              <a:t> е м </a:t>
            </a:r>
            <a:r>
              <a:rPr lang="ru-RU" sz="2000" dirty="0" err="1"/>
              <a:t>ь</a:t>
            </a:r>
            <a:r>
              <a:rPr lang="ru-RU" sz="2000" dirty="0"/>
              <a:t> е в </a:t>
            </a:r>
            <a:r>
              <a:rPr lang="ru-RU" sz="2000" dirty="0" err="1"/>
              <a:t>д</a:t>
            </a:r>
            <a:r>
              <a:rPr lang="ru-RU" sz="2000" dirty="0"/>
              <a:t>, и л в к о, е л </a:t>
            </a:r>
            <a:r>
              <a:rPr lang="ru-RU" sz="2000" dirty="0" err="1"/>
              <a:t>ь</a:t>
            </a:r>
            <a:r>
              <a:rPr lang="ru-RU" sz="2000" dirty="0"/>
              <a:t> </a:t>
            </a:r>
            <a:r>
              <a:rPr lang="ru-RU" sz="2000" dirty="0" err="1"/>
              <a:t>н</a:t>
            </a:r>
            <a:r>
              <a:rPr lang="ru-RU" sz="2000" dirty="0"/>
              <a:t> о, а к а </a:t>
            </a:r>
            <a:r>
              <a:rPr lang="ru-RU" sz="2000" dirty="0" err="1"/>
              <a:t>н</a:t>
            </a:r>
            <a:r>
              <a:rPr lang="ru-RU" sz="2000" dirty="0"/>
              <a:t> б.</a:t>
            </a:r>
          </a:p>
        </p:txBody>
      </p:sp>
    </p:spTree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Игра “Эстафета”.</a:t>
            </a:r>
            <a:endParaRPr lang="ru-RU" dirty="0"/>
          </a:p>
          <a:p>
            <a:pPr>
              <a:buNone/>
            </a:pPr>
            <a:r>
              <a:rPr lang="ru-RU" u="sng" dirty="0"/>
              <a:t>П.Бажов “Серебряное копытце”</a:t>
            </a:r>
          </a:p>
          <a:p>
            <a:r>
              <a:rPr lang="ru-RU" dirty="0"/>
              <a:t>Какой характер у </a:t>
            </a:r>
            <a:r>
              <a:rPr lang="ru-RU" dirty="0" err="1"/>
              <a:t>Даренки</a:t>
            </a:r>
            <a:r>
              <a:rPr lang="ru-RU" dirty="0"/>
              <a:t>? (</a:t>
            </a:r>
            <a:r>
              <a:rPr lang="ru-RU" dirty="0" err="1"/>
              <a:t>Коковани</a:t>
            </a:r>
            <a:r>
              <a:rPr lang="ru-RU" dirty="0"/>
              <a:t>?)</a:t>
            </a:r>
          </a:p>
          <a:p>
            <a:pPr>
              <a:buNone/>
            </a:pPr>
            <a:r>
              <a:rPr lang="ru-RU" dirty="0"/>
              <a:t>     Класс делится на две команды. Первые участники игры от каждой команды одновременно подходят к доске, записывают слово, затем возвращаются на места, отдав мел второму члену своей команды. Он также идет к доске и передает эстафету дальше.</a:t>
            </a:r>
          </a:p>
          <a:p>
            <a:pPr>
              <a:buNone/>
            </a:pPr>
            <a:r>
              <a:rPr lang="ru-RU" dirty="0"/>
              <a:t>     Выигрывает та команда, которая быстрее и без ошибок выполнит задание.</a:t>
            </a:r>
          </a:p>
          <a:p>
            <a:pPr>
              <a:buNone/>
            </a:pPr>
            <a:r>
              <a:rPr lang="ru-RU" u="sng" dirty="0"/>
              <a:t>Слова для справок: </a:t>
            </a:r>
            <a:r>
              <a:rPr lang="ru-RU" dirty="0"/>
              <a:t>вежливый, добрый, смелый, ленивый, отзывчивый, злой, умный, мудрый, сердечный, скромный, застенчивый, упрямый, трудолюбивый, честный, лживый, самолюбивый, справедливый, внимательный, ласковый, упрямый.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 внимание!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из эффективных средств развития интереса к учебному предмету – </a:t>
            </a:r>
            <a:r>
              <a:rPr lang="ru-RU" sz="4000" b="1" i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</a:t>
            </a:r>
            <a:r>
              <a:rPr lang="ru-RU" sz="40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363272" cy="2404864"/>
          </a:xfrm>
        </p:spPr>
        <p:txBody>
          <a:bodyPr>
            <a:noAutofit/>
          </a:bodyPr>
          <a:lstStyle/>
          <a:p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Помогает снять чувство усталости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Усиливает непроизвольное запоминание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Раскрывает способности детей, их индивидуальность 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 Игровые технологии являются составной частью педагогических технологий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Согласно классификации </a:t>
            </a:r>
            <a:r>
              <a:rPr lang="ru-RU" dirty="0" err="1"/>
              <a:t>Г.К.Селевко</a:t>
            </a:r>
            <a:r>
              <a:rPr lang="ru-RU" dirty="0"/>
              <a:t>, педагогические технологии по преобладающему (доминирующему) методу делятся  на :</a:t>
            </a:r>
          </a:p>
          <a:p>
            <a:r>
              <a:rPr lang="ru-RU" dirty="0"/>
              <a:t>1. Игровые</a:t>
            </a:r>
          </a:p>
          <a:p>
            <a:r>
              <a:rPr lang="ru-RU" dirty="0"/>
              <a:t>2. Догматические, репродуктивные</a:t>
            </a:r>
          </a:p>
          <a:p>
            <a:r>
              <a:rPr lang="ru-RU" dirty="0"/>
              <a:t>3. Объяснительно-иллюстративные</a:t>
            </a:r>
          </a:p>
          <a:p>
            <a:r>
              <a:rPr lang="ru-RU" dirty="0"/>
              <a:t>4. Развивающее обучение</a:t>
            </a:r>
          </a:p>
          <a:p>
            <a:r>
              <a:rPr lang="ru-RU" dirty="0"/>
              <a:t>5. Проблемные, поисковые</a:t>
            </a:r>
          </a:p>
          <a:p>
            <a:r>
              <a:rPr lang="ru-RU" dirty="0"/>
              <a:t>6. Программированное обучение</a:t>
            </a:r>
          </a:p>
          <a:p>
            <a:r>
              <a:rPr lang="ru-RU" dirty="0"/>
              <a:t>7. Диалогические</a:t>
            </a:r>
          </a:p>
          <a:p>
            <a:r>
              <a:rPr lang="ru-RU" dirty="0"/>
              <a:t>8. Творческие</a:t>
            </a:r>
          </a:p>
          <a:p>
            <a:r>
              <a:rPr lang="ru-RU" dirty="0"/>
              <a:t>9. </a:t>
            </a:r>
            <a:r>
              <a:rPr lang="ru-RU" dirty="0" err="1"/>
              <a:t>Саморазвивающее</a:t>
            </a:r>
            <a:r>
              <a:rPr lang="ru-RU" dirty="0"/>
              <a:t> обучение</a:t>
            </a:r>
          </a:p>
          <a:p>
            <a:r>
              <a:rPr lang="ru-RU" dirty="0"/>
              <a:t>10. Информационные (компьютерные)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достаточно разнообразны по: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712968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дидактическим целям;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организационной структуре;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возрастным возможностям их использования;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специфике содержания.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 характеру педагогического процесса бывают: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обучающие, тренировочные, контролирующие, обобщающие;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познавательные, воспитательные, развивающие;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репродуктивные, продуктивные, творческие;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коммуникативные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 характеру игровой методики делятся на: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845024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предметные,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сюжетные,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ролевые,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деловые,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имитационные,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 – драматизации;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интеллектуальные игры.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22413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По игровой среде, которая в значительной степени определяет специфику игровой технологии: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7403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различают игры с предметами и без них (например: сопровождаемые передачей мяча);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настольные (ребусы, кроссворды, чайнворды и т.д.);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комнатные;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уличные;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местности;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компьютерные и с ТСО;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 различными средствами передвижения (сюжетные игры с личным участием детей)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476673"/>
          <a:ext cx="8784976" cy="5688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12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Компонент игровой технологии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Структурные элементы игры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127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Мотивационный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Установочный момент, игровая ситуация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934"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itchFamily="18" charset="0"/>
                          <a:cs typeface="Times New Roman" pitchFamily="18" charset="0"/>
                        </a:rPr>
                        <a:t>Ориентационно-целевой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Задачи игры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127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Содержательно -операционный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Правила игры, игровое действие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93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Ценностно-волевой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Игровое состояние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93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Оценочный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Результат игры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1582</Words>
  <Application>Microsoft Office PowerPoint</Application>
  <PresentationFormat>Экран (4:3)</PresentationFormat>
  <Paragraphs>232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Arial Black</vt:lpstr>
      <vt:lpstr>Calibri</vt:lpstr>
      <vt:lpstr>Georgia</vt:lpstr>
      <vt:lpstr>Times New Roman</vt:lpstr>
      <vt:lpstr>Тема Office</vt:lpstr>
      <vt:lpstr>ИСПОЛЬЗОВАНИЕ ИГРОВЫХ ТЕХНОЛОГИЙ на уроках в начальной школе</vt:lpstr>
      <vt:lpstr>Скажи мне, и я забуду.  Покажи мне, и я запомню. Дай мне действовать самому и я научусь.</vt:lpstr>
      <vt:lpstr>Одно из эффективных средств развития интереса к учебному предмету – дидактическая игра </vt:lpstr>
      <vt:lpstr> Игровые технологии являются составной частью педагогических технологий</vt:lpstr>
      <vt:lpstr> 1. Игры достаточно разнообразны по: </vt:lpstr>
      <vt:lpstr>2. По характеру педагогического процесса бывают: </vt:lpstr>
      <vt:lpstr>3. По характеру игровой методики делятся на:</vt:lpstr>
      <vt:lpstr>4. По игровой среде, которая в значительной степени определяет специфику игровой технологии: </vt:lpstr>
      <vt:lpstr>Презентация PowerPoint</vt:lpstr>
      <vt:lpstr>Плюсы                  Минусы</vt:lpstr>
      <vt:lpstr>Дидактические игры на уроках математики. </vt:lpstr>
      <vt:lpstr>Презентация PowerPoint</vt:lpstr>
      <vt:lpstr>Игровые упражнения к устному счёту: - составь и реши примеры; - реши «цепочку» примеров.</vt:lpstr>
      <vt:lpstr>Презентация PowerPoint</vt:lpstr>
      <vt:lpstr>Детям очень нравятся упражнения с геометрическими фигурами, графические диктанты, рисование по клеткам</vt:lpstr>
      <vt:lpstr>Презентация PowerPoint</vt:lpstr>
      <vt:lpstr>Посчитай треугольники</vt:lpstr>
      <vt:lpstr>Презентация PowerPoint</vt:lpstr>
      <vt:lpstr>Многие дидактические игры и упражнения носят интегрированный характер: так, например, на уроке чтения или русского языка можно использовать упражнение с числами, примерами, различными арифметическими заданиями:</vt:lpstr>
      <vt:lpstr>Дидактические игры на уроках русского языка</vt:lpstr>
      <vt:lpstr>Кто быстрее и без ошибок выпишет слова с безударной гласной – о ?</vt:lpstr>
      <vt:lpstr> К разделам «Фонетика» и «Графика»  </vt:lpstr>
      <vt:lpstr>Дидактические игры на уроках окружающего мира</vt:lpstr>
      <vt:lpstr>Дидактические игры на уроках окружающего мира</vt:lpstr>
      <vt:lpstr>«Кто быстрее»</vt:lpstr>
      <vt:lpstr>Дидактические игры на уроках литературного чтения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Наумова Наталья Александровна</cp:lastModifiedBy>
  <cp:revision>74</cp:revision>
  <dcterms:created xsi:type="dcterms:W3CDTF">2015-03-24T19:10:24Z</dcterms:created>
  <dcterms:modified xsi:type="dcterms:W3CDTF">2022-11-29T15:19:15Z</dcterms:modified>
</cp:coreProperties>
</file>