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73" r:id="rId10"/>
    <p:sldId id="264" r:id="rId11"/>
    <p:sldId id="265" r:id="rId12"/>
    <p:sldId id="270" r:id="rId13"/>
    <p:sldId id="269" r:id="rId14"/>
    <p:sldId id="268" r:id="rId15"/>
    <p:sldId id="267" r:id="rId16"/>
    <p:sldId id="266" r:id="rId17"/>
    <p:sldId id="272" r:id="rId18"/>
    <p:sldId id="271" r:id="rId1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Светлый стиль 1 — акцент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BC89EF96-8CEA-46FF-86C4-4CE0E7609802}" styleName="Светлый стиль 3 — акцент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112" d="100"/>
          <a:sy n="112" d="100"/>
        </p:scale>
        <p:origin x="468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1" i="0" u="none" strike="noStrike" kern="1200" spc="0" baseline="0">
                <a:solidFill>
                  <a:srgbClr val="C00000"/>
                </a:solidFill>
                <a:latin typeface="Times New Roman" panose="02020603050405020304" pitchFamily="18" charset="0"/>
                <a:ea typeface="+mn-ea"/>
                <a:cs typeface="+mn-cs"/>
              </a:defRPr>
            </a:pPr>
            <a:r>
              <a:rPr lang="ru-RU" b="1" i="0" baseline="0" dirty="0">
                <a:solidFill>
                  <a:srgbClr val="C00000"/>
                </a:solidFill>
                <a:latin typeface="Times New Roman" panose="02020603050405020304" pitchFamily="18" charset="0"/>
              </a:rPr>
              <a:t>Социально-коммуникативное развитие  (%)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1" i="0" u="none" strike="noStrike" kern="1200" spc="0" baseline="0">
              <a:solidFill>
                <a:srgbClr val="C00000"/>
              </a:solidFill>
              <a:latin typeface="Times New Roman" panose="02020603050405020304" pitchFamily="18" charset="0"/>
              <a:ea typeface="+mn-ea"/>
              <a:cs typeface="+mn-cs"/>
            </a:defRPr>
          </a:pPr>
          <a:endParaRPr lang="ru-RU"/>
        </a:p>
      </c:txPr>
    </c:title>
    <c:autoTitleDeleted val="0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Начало года</c:v>
                </c:pt>
              </c:strCache>
            </c:strRef>
          </c:tx>
          <c:spPr>
            <a:solidFill>
              <a:srgbClr val="0070C0"/>
            </a:solidFill>
            <a:ln>
              <a:noFill/>
            </a:ln>
            <a:effectLst/>
            <a:sp3d/>
          </c:spPr>
          <c:invertIfNegative val="0"/>
          <c:dLbls>
            <c:dLbl>
              <c:idx val="0"/>
              <c:layout>
                <c:manualLayout>
                  <c:x val="-4.6874999999999998E-3"/>
                  <c:y val="-7.031249567467431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10D1-4B21-83B6-C7D06F5DAFF1}"/>
                </c:ext>
              </c:extLst>
            </c:dLbl>
            <c:dLbl>
              <c:idx val="1"/>
              <c:layout>
                <c:manualLayout>
                  <c:x val="-3.4375000000000003E-2"/>
                  <c:y val="-4.687499711644949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10D1-4B21-83B6-C7D06F5DAFF1}"/>
                </c:ext>
              </c:extLst>
            </c:dLbl>
            <c:dLbl>
              <c:idx val="2"/>
              <c:layout>
                <c:manualLayout>
                  <c:x val="-3.209906242587212E-2"/>
                  <c:y val="-3.91729484434228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10D1-4B21-83B6-C7D06F5DAFF1}"/>
                </c:ext>
              </c:extLst>
            </c:dLbl>
            <c:dLbl>
              <c:idx val="3"/>
              <c:layout>
                <c:manualLayout>
                  <c:x val="-3.1250000000000056E-2"/>
                  <c:y val="-2.343749855822474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10D1-4B21-83B6-C7D06F5DAFF1}"/>
                </c:ext>
              </c:extLst>
            </c:dLbl>
            <c:dLbl>
              <c:idx val="4"/>
              <c:layout>
                <c:manualLayout>
                  <c:x val="-2.8125000000000001E-2"/>
                  <c:y val="-2.343749855822474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10D1-4B21-83B6-C7D06F5DAFF1}"/>
                </c:ext>
              </c:extLst>
            </c:dLbl>
            <c:dLbl>
              <c:idx val="5"/>
              <c:layout>
                <c:manualLayout>
                  <c:x val="-2.8125000000000115E-2"/>
                  <c:y val="-3.749999769315967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10D1-4B21-83B6-C7D06F5DAFF1}"/>
                </c:ext>
              </c:extLst>
            </c:dLbl>
            <c:numFmt formatCode="General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rgbClr val="0070C0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Лист1!$A$2:$A$7</c:f>
              <c:strCache>
                <c:ptCount val="6"/>
                <c:pt idx="0">
                  <c:v>Высокий</c:v>
                </c:pt>
                <c:pt idx="1">
                  <c:v>Средне-высокий</c:v>
                </c:pt>
                <c:pt idx="2">
                  <c:v>Средний</c:v>
                </c:pt>
                <c:pt idx="3">
                  <c:v>Низко-средний</c:v>
                </c:pt>
                <c:pt idx="4">
                  <c:v>Низкий</c:v>
                </c:pt>
                <c:pt idx="5">
                  <c:v>Низший</c:v>
                </c:pt>
              </c:strCache>
            </c:strRef>
          </c:cat>
          <c:val>
            <c:numRef>
              <c:f>Лист1!$B$2:$B$7</c:f>
              <c:numCache>
                <c:formatCode>General</c:formatCode>
                <c:ptCount val="6"/>
                <c:pt idx="0">
                  <c:v>0</c:v>
                </c:pt>
                <c:pt idx="1">
                  <c:v>36.700000000000003</c:v>
                </c:pt>
                <c:pt idx="2">
                  <c:v>41.9</c:v>
                </c:pt>
                <c:pt idx="3">
                  <c:v>9.5</c:v>
                </c:pt>
                <c:pt idx="4">
                  <c:v>11.7</c:v>
                </c:pt>
                <c:pt idx="5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0D1-4B21-83B6-C7D06F5DAFF1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Конец года</c:v>
                </c:pt>
              </c:strCache>
            </c:strRef>
          </c:tx>
          <c:spPr>
            <a:solidFill>
              <a:srgbClr val="FF0000"/>
            </a:solidFill>
            <a:ln>
              <a:noFill/>
            </a:ln>
            <a:effectLst/>
            <a:sp3d/>
          </c:spPr>
          <c:invertIfNegative val="0"/>
          <c:dLbls>
            <c:dLbl>
              <c:idx val="0"/>
              <c:layout>
                <c:manualLayout>
                  <c:x val="2.6636224468287477E-3"/>
                  <c:y val="-4.635761891573362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10D1-4B21-83B6-C7D06F5DAFF1}"/>
                </c:ext>
              </c:extLst>
            </c:dLbl>
            <c:dLbl>
              <c:idx val="1"/>
              <c:layout>
                <c:manualLayout>
                  <c:x val="2.9299846915116227E-2"/>
                  <c:y val="-3.090507927715581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A-10D1-4B21-83B6-C7D06F5DAFF1}"/>
                </c:ext>
              </c:extLst>
            </c:dLbl>
            <c:dLbl>
              <c:idx val="2"/>
              <c:layout>
                <c:manualLayout>
                  <c:x val="3.8622525479016845E-2"/>
                  <c:y val="-5.794702364466702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10D1-4B21-83B6-C7D06F5DAFF1}"/>
                </c:ext>
              </c:extLst>
            </c:dLbl>
            <c:dLbl>
              <c:idx val="3"/>
              <c:layout>
                <c:manualLayout>
                  <c:x val="-3.9954336702431219E-3"/>
                  <c:y val="-5.022075382537809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C-10D1-4B21-83B6-C7D06F5DAFF1}"/>
                </c:ext>
              </c:extLst>
            </c:dLbl>
            <c:dLbl>
              <c:idx val="4"/>
              <c:layout>
                <c:manualLayout>
                  <c:x val="3.5958903032187996E-2"/>
                  <c:y val="-3.283664673197798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D-10D1-4B21-83B6-C7D06F5DAFF1}"/>
                </c:ext>
              </c:extLst>
            </c:dLbl>
            <c:dLbl>
              <c:idx val="5"/>
              <c:layout>
                <c:manualLayout>
                  <c:x val="2.1308979574629981E-2"/>
                  <c:y val="-5.022075382537809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E-10D1-4B21-83B6-C7D06F5DAFF1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rgbClr val="FF0000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Лист1!$A$2:$A$7</c:f>
              <c:strCache>
                <c:ptCount val="6"/>
                <c:pt idx="0">
                  <c:v>Высокий</c:v>
                </c:pt>
                <c:pt idx="1">
                  <c:v>Средне-высокий</c:v>
                </c:pt>
                <c:pt idx="2">
                  <c:v>Средний</c:v>
                </c:pt>
                <c:pt idx="3">
                  <c:v>Низко-средний</c:v>
                </c:pt>
                <c:pt idx="4">
                  <c:v>Низкий</c:v>
                </c:pt>
                <c:pt idx="5">
                  <c:v>Низший</c:v>
                </c:pt>
              </c:strCache>
            </c:strRef>
          </c:cat>
          <c:val>
            <c:numRef>
              <c:f>Лист1!$C$2:$C$7</c:f>
              <c:numCache>
                <c:formatCode>General</c:formatCode>
                <c:ptCount val="6"/>
                <c:pt idx="0">
                  <c:v>23.2</c:v>
                </c:pt>
                <c:pt idx="1">
                  <c:v>58</c:v>
                </c:pt>
                <c:pt idx="2">
                  <c:v>11.6</c:v>
                </c:pt>
                <c:pt idx="3">
                  <c:v>7.1</c:v>
                </c:pt>
                <c:pt idx="4">
                  <c:v>0</c:v>
                </c:pt>
                <c:pt idx="5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10D1-4B21-83B6-C7D06F5DAFF1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Столбец1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  <a:sp3d/>
          </c:spPr>
          <c:invertIfNegative val="0"/>
          <c:cat>
            <c:strRef>
              <c:f>Лист1!$A$2:$A$7</c:f>
              <c:strCache>
                <c:ptCount val="6"/>
                <c:pt idx="0">
                  <c:v>Высокий</c:v>
                </c:pt>
                <c:pt idx="1">
                  <c:v>Средне-высокий</c:v>
                </c:pt>
                <c:pt idx="2">
                  <c:v>Средний</c:v>
                </c:pt>
                <c:pt idx="3">
                  <c:v>Низко-средний</c:v>
                </c:pt>
                <c:pt idx="4">
                  <c:v>Низкий</c:v>
                </c:pt>
                <c:pt idx="5">
                  <c:v>Низший</c:v>
                </c:pt>
              </c:strCache>
            </c:strRef>
          </c:cat>
          <c:val>
            <c:numRef>
              <c:f>Лист1!$D$2:$D$7</c:f>
              <c:numCache>
                <c:formatCode>General</c:formatCode>
                <c:ptCount val="6"/>
              </c:numCache>
            </c:numRef>
          </c:val>
          <c:extLst>
            <c:ext xmlns:c16="http://schemas.microsoft.com/office/drawing/2014/chart" uri="{C3380CC4-5D6E-409C-BE32-E72D297353CC}">
              <c16:uniqueId val="{00000002-10D1-4B21-83B6-C7D06F5DAFF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359883456"/>
        <c:axId val="359896904"/>
        <c:axId val="0"/>
      </c:bar3DChart>
      <c:catAx>
        <c:axId val="35988345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500" b="0" i="0" u="none" strike="noStrik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pPr>
            <a:endParaRPr lang="ru-RU"/>
          </a:p>
        </c:txPr>
        <c:crossAx val="359896904"/>
        <c:crossesAt val="0"/>
        <c:auto val="1"/>
        <c:lblAlgn val="ctr"/>
        <c:lblOffset val="100"/>
        <c:noMultiLvlLbl val="0"/>
      </c:catAx>
      <c:valAx>
        <c:axId val="359896904"/>
        <c:scaling>
          <c:orientation val="minMax"/>
          <c:max val="1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35988345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legendEntry>
        <c:idx val="2"/>
        <c:delete val="1"/>
      </c:legendEntry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 sz="1800" b="1" i="0" baseline="0" dirty="0">
                <a:solidFill>
                  <a:srgbClr val="C00000"/>
                </a:solidFill>
                <a:latin typeface="Times New Roman" panose="02020603050405020304" pitchFamily="18" charset="0"/>
              </a:rPr>
              <a:t>Познавательное развитие (%)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Начало года</c:v>
                </c:pt>
              </c:strCache>
            </c:strRef>
          </c:tx>
          <c:spPr>
            <a:solidFill>
              <a:srgbClr val="0070C0"/>
            </a:solidFill>
            <a:ln>
              <a:noFill/>
            </a:ln>
            <a:effectLst/>
            <a:sp3d/>
          </c:spPr>
          <c:invertIfNegative val="0"/>
          <c:dLbls>
            <c:dLbl>
              <c:idx val="0"/>
              <c:layout>
                <c:manualLayout>
                  <c:x val="-1.2500000000000001E-2"/>
                  <c:y val="-5.624999653973947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4A3B-44D5-AAC4-778CCADF6BBF}"/>
                </c:ext>
              </c:extLst>
            </c:dLbl>
            <c:dLbl>
              <c:idx val="1"/>
              <c:layout>
                <c:manualLayout>
                  <c:x val="-2.8125000000000028E-2"/>
                  <c:y val="-3.98437475489821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4A3B-44D5-AAC4-778CCADF6BBF}"/>
                </c:ext>
              </c:extLst>
            </c:dLbl>
            <c:dLbl>
              <c:idx val="2"/>
              <c:layout>
                <c:manualLayout>
                  <c:x val="-4.0625000000000001E-2"/>
                  <c:y val="-3.046874812569216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4A3B-44D5-AAC4-778CCADF6BBF}"/>
                </c:ext>
              </c:extLst>
            </c:dLbl>
            <c:dLbl>
              <c:idx val="3"/>
              <c:layout>
                <c:manualLayout>
                  <c:x val="-3.125E-2"/>
                  <c:y val="-2.109374870240227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4A3B-44D5-AAC4-778CCADF6BBF}"/>
                </c:ext>
              </c:extLst>
            </c:dLbl>
            <c:dLbl>
              <c:idx val="4"/>
              <c:layout>
                <c:manualLayout>
                  <c:x val="-2.6562500000000114E-2"/>
                  <c:y val="-2.812499826986969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4A3B-44D5-AAC4-778CCADF6BBF}"/>
                </c:ext>
              </c:extLst>
            </c:dLbl>
            <c:dLbl>
              <c:idx val="5"/>
              <c:layout>
                <c:manualLayout>
                  <c:x val="-1.4062500000000115E-2"/>
                  <c:y val="-3.749999769315959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4A3B-44D5-AAC4-778CCADF6BBF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rgbClr val="0070C0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Лист1!$A$2:$A$7</c:f>
              <c:strCache>
                <c:ptCount val="6"/>
                <c:pt idx="0">
                  <c:v>Высокий </c:v>
                </c:pt>
                <c:pt idx="1">
                  <c:v>Средне-высокий</c:v>
                </c:pt>
                <c:pt idx="2">
                  <c:v>Средний</c:v>
                </c:pt>
                <c:pt idx="3">
                  <c:v>Низко-средний</c:v>
                </c:pt>
                <c:pt idx="4">
                  <c:v>Низкий</c:v>
                </c:pt>
                <c:pt idx="5">
                  <c:v>Низший</c:v>
                </c:pt>
              </c:strCache>
            </c:strRef>
          </c:cat>
          <c:val>
            <c:numRef>
              <c:f>Лист1!$B$2:$B$7</c:f>
              <c:numCache>
                <c:formatCode>General</c:formatCode>
                <c:ptCount val="6"/>
                <c:pt idx="0">
                  <c:v>0</c:v>
                </c:pt>
                <c:pt idx="1">
                  <c:v>13.9</c:v>
                </c:pt>
                <c:pt idx="2">
                  <c:v>55</c:v>
                </c:pt>
                <c:pt idx="3">
                  <c:v>10.6</c:v>
                </c:pt>
                <c:pt idx="4">
                  <c:v>20.3</c:v>
                </c:pt>
                <c:pt idx="5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A3B-44D5-AAC4-778CCADF6BBF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Конец года</c:v>
                </c:pt>
              </c:strCache>
            </c:strRef>
          </c:tx>
          <c:spPr>
            <a:solidFill>
              <a:srgbClr val="FF0000"/>
            </a:solidFill>
            <a:ln>
              <a:noFill/>
            </a:ln>
            <a:effectLst/>
            <a:sp3d/>
          </c:spPr>
          <c:invertIfNegative val="0"/>
          <c:dLbls>
            <c:dLbl>
              <c:idx val="0"/>
              <c:layout>
                <c:manualLayout>
                  <c:x val="7.8125E-3"/>
                  <c:y val="-6.328124610720681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4A3B-44D5-AAC4-778CCADF6BBF}"/>
                </c:ext>
              </c:extLst>
            </c:dLbl>
            <c:dLbl>
              <c:idx val="1"/>
              <c:layout>
                <c:manualLayout>
                  <c:x val="1.236984559658777E-2"/>
                  <c:y val="-5.187101776058573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A-4A3B-44D5-AAC4-778CCADF6BBF}"/>
                </c:ext>
              </c:extLst>
            </c:dLbl>
            <c:dLbl>
              <c:idx val="2"/>
              <c:layout>
                <c:manualLayout>
                  <c:x val="2.5037315632812706E-2"/>
                  <c:y val="-3.984381981452244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4A3B-44D5-AAC4-778CCADF6BBF}"/>
                </c:ext>
              </c:extLst>
            </c:dLbl>
            <c:dLbl>
              <c:idx val="3"/>
              <c:layout>
                <c:manualLayout>
                  <c:x val="-5.729100483608997E-17"/>
                  <c:y val="-3.98437475489821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C-4A3B-44D5-AAC4-778CCADF6BBF}"/>
                </c:ext>
              </c:extLst>
            </c:dLbl>
            <c:dLbl>
              <c:idx val="4"/>
              <c:layout>
                <c:manualLayout>
                  <c:x val="3.7499999999999999E-2"/>
                  <c:y val="-2.812499826986969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D-4A3B-44D5-AAC4-778CCADF6BBF}"/>
                </c:ext>
              </c:extLst>
            </c:dLbl>
            <c:dLbl>
              <c:idx val="5"/>
              <c:layout>
                <c:manualLayout>
                  <c:x val="2.9687499999999999E-2"/>
                  <c:y val="-3.515624783733720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E-4A3B-44D5-AAC4-778CCADF6BBF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rgbClr val="FF0000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Лист1!$A$2:$A$7</c:f>
              <c:strCache>
                <c:ptCount val="6"/>
                <c:pt idx="0">
                  <c:v>Высокий </c:v>
                </c:pt>
                <c:pt idx="1">
                  <c:v>Средне-высокий</c:v>
                </c:pt>
                <c:pt idx="2">
                  <c:v>Средний</c:v>
                </c:pt>
                <c:pt idx="3">
                  <c:v>Низко-средний</c:v>
                </c:pt>
                <c:pt idx="4">
                  <c:v>Низкий</c:v>
                </c:pt>
                <c:pt idx="5">
                  <c:v>Низший</c:v>
                </c:pt>
              </c:strCache>
            </c:strRef>
          </c:cat>
          <c:val>
            <c:numRef>
              <c:f>Лист1!$C$2:$C$7</c:f>
              <c:numCache>
                <c:formatCode>General</c:formatCode>
                <c:ptCount val="6"/>
                <c:pt idx="0">
                  <c:v>5.8</c:v>
                </c:pt>
                <c:pt idx="1">
                  <c:v>37</c:v>
                </c:pt>
                <c:pt idx="2">
                  <c:v>32.5</c:v>
                </c:pt>
                <c:pt idx="3">
                  <c:v>18.8</c:v>
                </c:pt>
                <c:pt idx="4">
                  <c:v>5.8</c:v>
                </c:pt>
                <c:pt idx="5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4A3B-44D5-AAC4-778CCADF6BBF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Столбец1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  <a:sp3d/>
          </c:spPr>
          <c:invertIfNegative val="0"/>
          <c:cat>
            <c:strRef>
              <c:f>Лист1!$A$2:$A$7</c:f>
              <c:strCache>
                <c:ptCount val="6"/>
                <c:pt idx="0">
                  <c:v>Высокий </c:v>
                </c:pt>
                <c:pt idx="1">
                  <c:v>Средне-высокий</c:v>
                </c:pt>
                <c:pt idx="2">
                  <c:v>Средний</c:v>
                </c:pt>
                <c:pt idx="3">
                  <c:v>Низко-средний</c:v>
                </c:pt>
                <c:pt idx="4">
                  <c:v>Низкий</c:v>
                </c:pt>
                <c:pt idx="5">
                  <c:v>Низший</c:v>
                </c:pt>
              </c:strCache>
            </c:strRef>
          </c:cat>
          <c:val>
            <c:numRef>
              <c:f>Лист1!$D$2:$D$7</c:f>
              <c:numCache>
                <c:formatCode>General</c:formatCode>
                <c:ptCount val="6"/>
              </c:numCache>
            </c:numRef>
          </c:val>
          <c:extLst>
            <c:ext xmlns:c16="http://schemas.microsoft.com/office/drawing/2014/chart" uri="{C3380CC4-5D6E-409C-BE32-E72D297353CC}">
              <c16:uniqueId val="{00000002-4A3B-44D5-AAC4-778CCADF6BB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364540344"/>
        <c:axId val="364540672"/>
        <c:axId val="0"/>
      </c:bar3DChart>
      <c:catAx>
        <c:axId val="36454034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500" b="0" i="0" u="none" strike="noStrik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pPr>
            <a:endParaRPr lang="ru-RU"/>
          </a:p>
        </c:txPr>
        <c:crossAx val="364540672"/>
        <c:crossesAt val="0"/>
        <c:auto val="1"/>
        <c:lblAlgn val="ctr"/>
        <c:lblOffset val="100"/>
        <c:noMultiLvlLbl val="0"/>
      </c:catAx>
      <c:valAx>
        <c:axId val="364540672"/>
        <c:scaling>
          <c:orientation val="minMax"/>
          <c:max val="1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36454034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legendEntry>
        <c:idx val="2"/>
        <c:delete val="1"/>
      </c:legendEntry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/>
              </a:solidFill>
              <a:latin typeface="Times New Roman" panose="02020603050405020304" pitchFamily="18" charset="0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 b="1" dirty="0">
                <a:solidFill>
                  <a:srgbClr val="C00000"/>
                </a:solidFill>
              </a:rPr>
              <a:t>Речевое</a:t>
            </a:r>
            <a:r>
              <a:rPr lang="ru-RU" b="1" baseline="0" dirty="0">
                <a:solidFill>
                  <a:srgbClr val="C00000"/>
                </a:solidFill>
              </a:rPr>
              <a:t> развитие (%)</a:t>
            </a:r>
            <a:endParaRPr lang="ru-RU" b="1" dirty="0">
              <a:solidFill>
                <a:srgbClr val="C00000"/>
              </a:solidFill>
            </a:endParaRP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Начало года</c:v>
                </c:pt>
              </c:strCache>
            </c:strRef>
          </c:tx>
          <c:spPr>
            <a:solidFill>
              <a:srgbClr val="0070C0"/>
            </a:solidFill>
            <a:ln>
              <a:noFill/>
            </a:ln>
            <a:effectLst/>
            <a:sp3d/>
          </c:spPr>
          <c:invertIfNegative val="0"/>
          <c:dLbls>
            <c:dLbl>
              <c:idx val="0"/>
              <c:layout>
                <c:manualLayout>
                  <c:x val="-2.1874999999999999E-2"/>
                  <c:y val="-3.984374754898206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4103-482B-99BA-3DADEAA1D9D2}"/>
                </c:ext>
              </c:extLst>
            </c:dLbl>
            <c:dLbl>
              <c:idx val="1"/>
              <c:layout>
                <c:manualLayout>
                  <c:x val="-3.2812500000000001E-2"/>
                  <c:y val="-5.15624968280944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4103-482B-99BA-3DADEAA1D9D2}"/>
                </c:ext>
              </c:extLst>
            </c:dLbl>
            <c:dLbl>
              <c:idx val="2"/>
              <c:layout>
                <c:manualLayout>
                  <c:x val="-3.9409772578226469E-2"/>
                  <c:y val="-4.308888552392503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4103-482B-99BA-3DADEAA1D9D2}"/>
                </c:ext>
              </c:extLst>
            </c:dLbl>
            <c:dLbl>
              <c:idx val="3"/>
              <c:layout>
                <c:manualLayout>
                  <c:x val="-2.9687500000000058E-2"/>
                  <c:y val="-3.749999769315959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4103-482B-99BA-3DADEAA1D9D2}"/>
                </c:ext>
              </c:extLst>
            </c:dLbl>
            <c:dLbl>
              <c:idx val="4"/>
              <c:layout>
                <c:manualLayout>
                  <c:x val="-3.7499999999999999E-2"/>
                  <c:y val="-2.57812484140472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4103-482B-99BA-3DADEAA1D9D2}"/>
                </c:ext>
              </c:extLst>
            </c:dLbl>
            <c:dLbl>
              <c:idx val="5"/>
              <c:layout>
                <c:manualLayout>
                  <c:x val="5.7677324253587571E-3"/>
                  <c:y val="-6.652649909145971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4103-482B-99BA-3DADEAA1D9D2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rgbClr val="0070C0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Лист1!$A$2:$A$7</c:f>
              <c:strCache>
                <c:ptCount val="6"/>
                <c:pt idx="0">
                  <c:v>Высокий</c:v>
                </c:pt>
                <c:pt idx="1">
                  <c:v>Средне-высокий</c:v>
                </c:pt>
                <c:pt idx="2">
                  <c:v>Средний</c:v>
                </c:pt>
                <c:pt idx="3">
                  <c:v>Низко-средний</c:v>
                </c:pt>
                <c:pt idx="4">
                  <c:v>Низкий</c:v>
                </c:pt>
                <c:pt idx="5">
                  <c:v>Низший</c:v>
                </c:pt>
              </c:strCache>
            </c:strRef>
          </c:cat>
          <c:val>
            <c:numRef>
              <c:f>Лист1!$B$2:$B$7</c:f>
              <c:numCache>
                <c:formatCode>General</c:formatCode>
                <c:ptCount val="6"/>
                <c:pt idx="0">
                  <c:v>0</c:v>
                </c:pt>
                <c:pt idx="1">
                  <c:v>27.9</c:v>
                </c:pt>
                <c:pt idx="2">
                  <c:v>36.700000000000003</c:v>
                </c:pt>
                <c:pt idx="3">
                  <c:v>23.5</c:v>
                </c:pt>
                <c:pt idx="4">
                  <c:v>11.7</c:v>
                </c:pt>
                <c:pt idx="5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103-482B-99BA-3DADEAA1D9D2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Конец года</c:v>
                </c:pt>
              </c:strCache>
            </c:strRef>
          </c:tx>
          <c:spPr>
            <a:solidFill>
              <a:srgbClr val="FF0000"/>
            </a:solidFill>
            <a:ln>
              <a:noFill/>
            </a:ln>
            <a:effectLst/>
            <a:sp3d/>
          </c:spPr>
          <c:invertIfNegative val="0"/>
          <c:dLbls>
            <c:dLbl>
              <c:idx val="0"/>
              <c:layout>
                <c:manualLayout>
                  <c:x val="1.5625000000000001E-3"/>
                  <c:y val="-5.15624968280944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4103-482B-99BA-3DADEAA1D9D2}"/>
                </c:ext>
              </c:extLst>
            </c:dLbl>
            <c:dLbl>
              <c:idx val="1"/>
              <c:layout>
                <c:manualLayout>
                  <c:x val="1.4062499999999943E-2"/>
                  <c:y val="-5.859374639556186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A-4103-482B-99BA-3DADEAA1D9D2}"/>
                </c:ext>
              </c:extLst>
            </c:dLbl>
            <c:dLbl>
              <c:idx val="2"/>
              <c:layout>
                <c:manualLayout>
                  <c:x val="1.7187500000000001E-2"/>
                  <c:y val="-3.046874812569216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4103-482B-99BA-3DADEAA1D9D2}"/>
                </c:ext>
              </c:extLst>
            </c:dLbl>
            <c:dLbl>
              <c:idx val="3"/>
              <c:layout>
                <c:manualLayout>
                  <c:x val="2.5655867315041717E-2"/>
                  <c:y val="-4.218746214415512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C-4103-482B-99BA-3DADEAA1D9D2}"/>
                </c:ext>
              </c:extLst>
            </c:dLbl>
            <c:dLbl>
              <c:idx val="4"/>
              <c:layout>
                <c:manualLayout>
                  <c:x val="0.05"/>
                  <c:y val="-2.109374870240227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D-4103-482B-99BA-3DADEAA1D9D2}"/>
                </c:ext>
              </c:extLst>
            </c:dLbl>
            <c:dLbl>
              <c:idx val="5"/>
              <c:layout>
                <c:manualLayout>
                  <c:x val="1.7187499999999887E-2"/>
                  <c:y val="-5.624999653973938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E-4103-482B-99BA-3DADEAA1D9D2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rgbClr val="FF0000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Лист1!$A$2:$A$7</c:f>
              <c:strCache>
                <c:ptCount val="6"/>
                <c:pt idx="0">
                  <c:v>Высокий</c:v>
                </c:pt>
                <c:pt idx="1">
                  <c:v>Средне-высокий</c:v>
                </c:pt>
                <c:pt idx="2">
                  <c:v>Средний</c:v>
                </c:pt>
                <c:pt idx="3">
                  <c:v>Низко-средний</c:v>
                </c:pt>
                <c:pt idx="4">
                  <c:v>Низкий</c:v>
                </c:pt>
                <c:pt idx="5">
                  <c:v>Низший</c:v>
                </c:pt>
              </c:strCache>
            </c:strRef>
          </c:cat>
          <c:val>
            <c:numRef>
              <c:f>Лист1!$C$2:$C$7</c:f>
              <c:numCache>
                <c:formatCode>General</c:formatCode>
                <c:ptCount val="6"/>
                <c:pt idx="0">
                  <c:v>7.1</c:v>
                </c:pt>
                <c:pt idx="1">
                  <c:v>37.5</c:v>
                </c:pt>
                <c:pt idx="2">
                  <c:v>37.5</c:v>
                </c:pt>
                <c:pt idx="3">
                  <c:v>16.100000000000001</c:v>
                </c:pt>
                <c:pt idx="4">
                  <c:v>9.6</c:v>
                </c:pt>
                <c:pt idx="5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4103-482B-99BA-3DADEAA1D9D2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Столбец1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  <a:sp3d/>
          </c:spPr>
          <c:invertIfNegative val="0"/>
          <c:cat>
            <c:strRef>
              <c:f>Лист1!$A$2:$A$7</c:f>
              <c:strCache>
                <c:ptCount val="6"/>
                <c:pt idx="0">
                  <c:v>Высокий</c:v>
                </c:pt>
                <c:pt idx="1">
                  <c:v>Средне-высокий</c:v>
                </c:pt>
                <c:pt idx="2">
                  <c:v>Средний</c:v>
                </c:pt>
                <c:pt idx="3">
                  <c:v>Низко-средний</c:v>
                </c:pt>
                <c:pt idx="4">
                  <c:v>Низкий</c:v>
                </c:pt>
                <c:pt idx="5">
                  <c:v>Низший</c:v>
                </c:pt>
              </c:strCache>
            </c:strRef>
          </c:cat>
          <c:val>
            <c:numRef>
              <c:f>Лист1!$D$2:$D$7</c:f>
              <c:numCache>
                <c:formatCode>General</c:formatCode>
                <c:ptCount val="6"/>
              </c:numCache>
            </c:numRef>
          </c:val>
          <c:extLst>
            <c:ext xmlns:c16="http://schemas.microsoft.com/office/drawing/2014/chart" uri="{C3380CC4-5D6E-409C-BE32-E72D297353CC}">
              <c16:uniqueId val="{00000002-4103-482B-99BA-3DADEAA1D9D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410159048"/>
        <c:axId val="410160688"/>
        <c:axId val="0"/>
      </c:bar3DChart>
      <c:catAx>
        <c:axId val="41015904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pPr>
            <a:endParaRPr lang="ru-RU"/>
          </a:p>
        </c:txPr>
        <c:crossAx val="410160688"/>
        <c:crossesAt val="0"/>
        <c:auto val="1"/>
        <c:lblAlgn val="ctr"/>
        <c:lblOffset val="100"/>
        <c:noMultiLvlLbl val="0"/>
      </c:catAx>
      <c:valAx>
        <c:axId val="410160688"/>
        <c:scaling>
          <c:orientation val="minMax"/>
          <c:max val="1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41015904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legendEntry>
        <c:idx val="2"/>
        <c:delete val="1"/>
      </c:legendEntry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/>
              </a:solidFill>
              <a:latin typeface="Times New Roman" panose="02020603050405020304" pitchFamily="18" charset="0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 b="1" dirty="0">
                <a:solidFill>
                  <a:srgbClr val="C00000"/>
                </a:solidFill>
              </a:rPr>
              <a:t>Художественно-эстетическое</a:t>
            </a:r>
            <a:r>
              <a:rPr lang="ru-RU" b="1" baseline="0" dirty="0">
                <a:solidFill>
                  <a:srgbClr val="C00000"/>
                </a:solidFill>
              </a:rPr>
              <a:t> развитие (%)</a:t>
            </a:r>
            <a:endParaRPr lang="ru-RU" b="1" dirty="0">
              <a:solidFill>
                <a:srgbClr val="C00000"/>
              </a:solidFill>
            </a:endParaRP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Начало года</c:v>
                </c:pt>
              </c:strCache>
            </c:strRef>
          </c:tx>
          <c:spPr>
            <a:solidFill>
              <a:srgbClr val="0070C0"/>
            </a:solidFill>
            <a:ln>
              <a:noFill/>
            </a:ln>
            <a:effectLst/>
            <a:sp3d/>
          </c:spPr>
          <c:invertIfNegative val="0"/>
          <c:dLbls>
            <c:dLbl>
              <c:idx val="0"/>
              <c:layout>
                <c:manualLayout>
                  <c:x val="-1.7187500000000015E-2"/>
                  <c:y val="-2.812499826986969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AF18-455B-9814-0999D66DC920}"/>
                </c:ext>
              </c:extLst>
            </c:dLbl>
            <c:dLbl>
              <c:idx val="1"/>
              <c:layout>
                <c:manualLayout>
                  <c:x val="-2.968750000000003E-2"/>
                  <c:y val="-2.343749855822482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AF18-455B-9814-0999D66DC920}"/>
                </c:ext>
              </c:extLst>
            </c:dLbl>
            <c:dLbl>
              <c:idx val="2"/>
              <c:layout>
                <c:manualLayout>
                  <c:x val="-3.125E-2"/>
                  <c:y val="-4.218749740480462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AF18-455B-9814-0999D66DC920}"/>
                </c:ext>
              </c:extLst>
            </c:dLbl>
            <c:dLbl>
              <c:idx val="3"/>
              <c:layout>
                <c:manualLayout>
                  <c:x val="-1.3601014162838515E-2"/>
                  <c:y val="-4.093187212718035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AF18-455B-9814-0999D66DC920}"/>
                </c:ext>
              </c:extLst>
            </c:dLbl>
            <c:dLbl>
              <c:idx val="4"/>
              <c:layout>
                <c:manualLayout>
                  <c:x val="-1.40625E-2"/>
                  <c:y val="-4.218749740480458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AF18-455B-9814-0999D66DC920}"/>
                </c:ext>
              </c:extLst>
            </c:dLbl>
            <c:dLbl>
              <c:idx val="5"/>
              <c:layout>
                <c:manualLayout>
                  <c:x val="-6.2500000000000003E-3"/>
                  <c:y val="-5.859374639556177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AF18-455B-9814-0999D66DC920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rgbClr val="0070C0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Лист1!$A$2:$A$7</c:f>
              <c:strCache>
                <c:ptCount val="6"/>
                <c:pt idx="0">
                  <c:v>Высокий</c:v>
                </c:pt>
                <c:pt idx="1">
                  <c:v>Средне-высокий</c:v>
                </c:pt>
                <c:pt idx="2">
                  <c:v>Средний</c:v>
                </c:pt>
                <c:pt idx="3">
                  <c:v>Низко-средний</c:v>
                </c:pt>
                <c:pt idx="4">
                  <c:v>Низкий</c:v>
                </c:pt>
                <c:pt idx="5">
                  <c:v>Низший</c:v>
                </c:pt>
              </c:strCache>
            </c:strRef>
          </c:cat>
          <c:val>
            <c:numRef>
              <c:f>Лист1!$B$2:$B$7</c:f>
              <c:numCache>
                <c:formatCode>General</c:formatCode>
                <c:ptCount val="6"/>
                <c:pt idx="0">
                  <c:v>0</c:v>
                </c:pt>
                <c:pt idx="1">
                  <c:v>5.04</c:v>
                </c:pt>
                <c:pt idx="2">
                  <c:v>27.7</c:v>
                </c:pt>
                <c:pt idx="3">
                  <c:v>36.9</c:v>
                </c:pt>
                <c:pt idx="4">
                  <c:v>30.2</c:v>
                </c:pt>
                <c:pt idx="5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F18-455B-9814-0999D66DC920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Конец года</c:v>
                </c:pt>
              </c:strCache>
            </c:strRef>
          </c:tx>
          <c:spPr>
            <a:solidFill>
              <a:srgbClr val="FF0000"/>
            </a:solidFill>
            <a:ln>
              <a:noFill/>
            </a:ln>
            <a:effectLst/>
            <a:sp3d/>
          </c:spPr>
          <c:invertIfNegative val="0"/>
          <c:dLbls>
            <c:dLbl>
              <c:idx val="0"/>
              <c:layout>
                <c:manualLayout>
                  <c:x val="-1.8750000000000013E-2"/>
                  <c:y val="-4.218749740480462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AF18-455B-9814-0999D66DC920}"/>
                </c:ext>
              </c:extLst>
            </c:dLbl>
            <c:dLbl>
              <c:idx val="1"/>
              <c:layout>
                <c:manualLayout>
                  <c:x val="-4.6875000000000284E-3"/>
                  <c:y val="-6.093749625138442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A-AF18-455B-9814-0999D66DC920}"/>
                </c:ext>
              </c:extLst>
            </c:dLbl>
            <c:dLbl>
              <c:idx val="2"/>
              <c:layout>
                <c:manualLayout>
                  <c:x val="2.4182876460244494E-2"/>
                  <c:y val="-5.332010862331738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AF18-455B-9814-0999D66DC920}"/>
                </c:ext>
              </c:extLst>
            </c:dLbl>
            <c:dLbl>
              <c:idx val="3"/>
              <c:layout>
                <c:manualLayout>
                  <c:x val="1.3849320483635618E-2"/>
                  <c:y val="-9.542331654019514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C-AF18-455B-9814-0999D66DC920}"/>
                </c:ext>
              </c:extLst>
            </c:dLbl>
            <c:dLbl>
              <c:idx val="4"/>
              <c:layout>
                <c:manualLayout>
                  <c:x val="2.6562499999999999E-2"/>
                  <c:y val="-3.046874812569225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D-AF18-455B-9814-0999D66DC920}"/>
                </c:ext>
              </c:extLst>
            </c:dLbl>
            <c:dLbl>
              <c:idx val="5"/>
              <c:layout>
                <c:manualLayout>
                  <c:x val="1.2499999999999886E-2"/>
                  <c:y val="-4.921874697227196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E-AF18-455B-9814-0999D66DC920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rgbClr val="FF0000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Лист1!$A$2:$A$7</c:f>
              <c:strCache>
                <c:ptCount val="6"/>
                <c:pt idx="0">
                  <c:v>Высокий</c:v>
                </c:pt>
                <c:pt idx="1">
                  <c:v>Средне-высокий</c:v>
                </c:pt>
                <c:pt idx="2">
                  <c:v>Средний</c:v>
                </c:pt>
                <c:pt idx="3">
                  <c:v>Низко-средний</c:v>
                </c:pt>
                <c:pt idx="4">
                  <c:v>Низкий</c:v>
                </c:pt>
                <c:pt idx="5">
                  <c:v>Низший</c:v>
                </c:pt>
              </c:strCache>
            </c:strRef>
          </c:cat>
          <c:val>
            <c:numRef>
              <c:f>Лист1!$C$2:$C$7</c:f>
              <c:numCache>
                <c:formatCode>General</c:formatCode>
                <c:ptCount val="6"/>
                <c:pt idx="0">
                  <c:v>4.0999999999999996</c:v>
                </c:pt>
                <c:pt idx="1">
                  <c:v>23.5</c:v>
                </c:pt>
                <c:pt idx="2">
                  <c:v>41.8</c:v>
                </c:pt>
                <c:pt idx="3">
                  <c:v>26.5</c:v>
                </c:pt>
                <c:pt idx="4">
                  <c:v>4.0999999999999996</c:v>
                </c:pt>
                <c:pt idx="5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AF18-455B-9814-0999D66DC92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310034112"/>
        <c:axId val="310032472"/>
        <c:axId val="0"/>
      </c:bar3DChart>
      <c:catAx>
        <c:axId val="31003411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pPr>
            <a:endParaRPr lang="ru-RU"/>
          </a:p>
        </c:txPr>
        <c:crossAx val="310032472"/>
        <c:crossesAt val="0"/>
        <c:auto val="1"/>
        <c:lblAlgn val="ctr"/>
        <c:lblOffset val="100"/>
        <c:noMultiLvlLbl val="0"/>
      </c:catAx>
      <c:valAx>
        <c:axId val="310032472"/>
        <c:scaling>
          <c:orientation val="minMax"/>
          <c:max val="1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31003411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/>
              </a:solidFill>
              <a:latin typeface="Times New Roman" panose="02020603050405020304" pitchFamily="18" charset="0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 b="1" i="0" baseline="0" dirty="0">
                <a:solidFill>
                  <a:srgbClr val="C00000"/>
                </a:solidFill>
              </a:rPr>
              <a:t>Физическое развитие (%)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Начало года</c:v>
                </c:pt>
              </c:strCache>
            </c:strRef>
          </c:tx>
          <c:spPr>
            <a:solidFill>
              <a:srgbClr val="0070C0"/>
            </a:solidFill>
            <a:ln>
              <a:noFill/>
            </a:ln>
            <a:effectLst/>
            <a:sp3d/>
          </c:spPr>
          <c:invertIfNegative val="0"/>
          <c:dLbls>
            <c:dLbl>
              <c:idx val="0"/>
              <c:layout>
                <c:manualLayout>
                  <c:x val="-1.0670732187622992E-2"/>
                  <c:y val="-3.837718884069916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7C95-4B3D-8094-D34E02502006}"/>
                </c:ext>
              </c:extLst>
            </c:dLbl>
            <c:dLbl>
              <c:idx val="1"/>
              <c:layout>
                <c:manualLayout>
                  <c:x val="-2.5342988945604602E-2"/>
                  <c:y val="-2.686403218848941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7C95-4B3D-8094-D34E02502006}"/>
                </c:ext>
              </c:extLst>
            </c:dLbl>
            <c:dLbl>
              <c:idx val="2"/>
              <c:layout>
                <c:manualLayout>
                  <c:x val="-3.7347562656680433E-2"/>
                  <c:y val="-3.645832939866420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7C95-4B3D-8094-D34E02502006}"/>
                </c:ext>
              </c:extLst>
            </c:dLbl>
            <c:dLbl>
              <c:idx val="3"/>
              <c:layout>
                <c:manualLayout>
                  <c:x val="-3.3346038086321861E-2"/>
                  <c:y val="-9.5942972101747907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7C95-4B3D-8094-D34E02502006}"/>
                </c:ext>
              </c:extLst>
            </c:dLbl>
            <c:dLbl>
              <c:idx val="4"/>
              <c:layout>
                <c:manualLayout>
                  <c:x val="-2.9344513515963292E-2"/>
                  <c:y val="-2.686403218848941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7C95-4B3D-8094-D34E02502006}"/>
                </c:ext>
              </c:extLst>
            </c:dLbl>
            <c:dLbl>
              <c:idx val="5"/>
              <c:layout>
                <c:manualLayout>
                  <c:x val="-1.2004573711075852E-2"/>
                  <c:y val="-3.453946995662924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7C95-4B3D-8094-D34E02502006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rgbClr val="0070C0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Лист1!$A$2:$A$7</c:f>
              <c:strCache>
                <c:ptCount val="6"/>
                <c:pt idx="0">
                  <c:v>Высший</c:v>
                </c:pt>
                <c:pt idx="1">
                  <c:v>Средне-высокий</c:v>
                </c:pt>
                <c:pt idx="2">
                  <c:v>Средний</c:v>
                </c:pt>
                <c:pt idx="3">
                  <c:v>Низко-средний</c:v>
                </c:pt>
                <c:pt idx="4">
                  <c:v>Низкий</c:v>
                </c:pt>
                <c:pt idx="5">
                  <c:v>Низший</c:v>
                </c:pt>
              </c:strCache>
            </c:strRef>
          </c:cat>
          <c:val>
            <c:numRef>
              <c:f>Лист1!$B$2:$B$7</c:f>
              <c:numCache>
                <c:formatCode>General</c:formatCode>
                <c:ptCount val="6"/>
                <c:pt idx="0">
                  <c:v>0</c:v>
                </c:pt>
                <c:pt idx="1">
                  <c:v>20.5</c:v>
                </c:pt>
                <c:pt idx="2">
                  <c:v>50</c:v>
                </c:pt>
                <c:pt idx="3">
                  <c:v>20.5</c:v>
                </c:pt>
                <c:pt idx="4">
                  <c:v>8.8000000000000007</c:v>
                </c:pt>
                <c:pt idx="5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C95-4B3D-8094-D34E02502006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Конец года</c:v>
                </c:pt>
              </c:strCache>
            </c:strRef>
          </c:tx>
          <c:spPr>
            <a:solidFill>
              <a:srgbClr val="FF0000"/>
            </a:solidFill>
            <a:ln>
              <a:noFill/>
            </a:ln>
            <a:effectLst/>
            <a:sp3d/>
          </c:spPr>
          <c:invertIfNegative val="0"/>
          <c:dLbls>
            <c:dLbl>
              <c:idx val="0"/>
              <c:layout>
                <c:manualLayout>
                  <c:x val="5.3353660938114901E-3"/>
                  <c:y val="-3.645832939866420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7C95-4B3D-8094-D34E02502006}"/>
                </c:ext>
              </c:extLst>
            </c:dLbl>
            <c:dLbl>
              <c:idx val="1"/>
              <c:layout>
                <c:manualLayout>
                  <c:x val="0"/>
                  <c:y val="-4.605262660883899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A-7C95-4B3D-8094-D34E02502006}"/>
                </c:ext>
              </c:extLst>
            </c:dLbl>
            <c:dLbl>
              <c:idx val="2"/>
              <c:layout>
                <c:manualLayout>
                  <c:x val="3.6013721133227511E-2"/>
                  <c:y val="-5.180920493494393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7C95-4B3D-8094-D34E02502006}"/>
                </c:ext>
              </c:extLst>
            </c:dLbl>
            <c:dLbl>
              <c:idx val="3"/>
              <c:layout>
                <c:manualLayout>
                  <c:x val="1.8673781328340217E-2"/>
                  <c:y val="-4.989034549290891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C-7C95-4B3D-8094-D34E02502006}"/>
                </c:ext>
              </c:extLst>
            </c:dLbl>
            <c:dLbl>
              <c:idx val="4"/>
              <c:layout>
                <c:manualLayout>
                  <c:x val="3.3346038086321812E-2"/>
                  <c:y val="-3.262061051459428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D-7C95-4B3D-8094-D34E02502006}"/>
                </c:ext>
              </c:extLst>
            </c:dLbl>
            <c:dLbl>
              <c:idx val="5"/>
              <c:layout>
                <c:manualLayout>
                  <c:x val="1.4672256757981597E-2"/>
                  <c:y val="-3.645832939866420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E-7C95-4B3D-8094-D34E02502006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rgbClr val="FF0000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Лист1!$A$2:$A$7</c:f>
              <c:strCache>
                <c:ptCount val="6"/>
                <c:pt idx="0">
                  <c:v>Высший</c:v>
                </c:pt>
                <c:pt idx="1">
                  <c:v>Средне-высокий</c:v>
                </c:pt>
                <c:pt idx="2">
                  <c:v>Средний</c:v>
                </c:pt>
                <c:pt idx="3">
                  <c:v>Низко-средний</c:v>
                </c:pt>
                <c:pt idx="4">
                  <c:v>Низкий</c:v>
                </c:pt>
                <c:pt idx="5">
                  <c:v>Низший</c:v>
                </c:pt>
              </c:strCache>
            </c:strRef>
          </c:cat>
          <c:val>
            <c:numRef>
              <c:f>Лист1!$C$2:$C$7</c:f>
              <c:numCache>
                <c:formatCode>General</c:formatCode>
                <c:ptCount val="6"/>
                <c:pt idx="0">
                  <c:v>14.3</c:v>
                </c:pt>
                <c:pt idx="1">
                  <c:v>42.9</c:v>
                </c:pt>
                <c:pt idx="2">
                  <c:v>32.1</c:v>
                </c:pt>
                <c:pt idx="3">
                  <c:v>10.7</c:v>
                </c:pt>
                <c:pt idx="4">
                  <c:v>0</c:v>
                </c:pt>
                <c:pt idx="5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7C95-4B3D-8094-D34E02502006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Столбец1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  <a:sp3d/>
          </c:spPr>
          <c:invertIfNegative val="0"/>
          <c:cat>
            <c:strRef>
              <c:f>Лист1!$A$2:$A$7</c:f>
              <c:strCache>
                <c:ptCount val="6"/>
                <c:pt idx="0">
                  <c:v>Высший</c:v>
                </c:pt>
                <c:pt idx="1">
                  <c:v>Средне-высокий</c:v>
                </c:pt>
                <c:pt idx="2">
                  <c:v>Средний</c:v>
                </c:pt>
                <c:pt idx="3">
                  <c:v>Низко-средний</c:v>
                </c:pt>
                <c:pt idx="4">
                  <c:v>Низкий</c:v>
                </c:pt>
                <c:pt idx="5">
                  <c:v>Низший</c:v>
                </c:pt>
              </c:strCache>
            </c:strRef>
          </c:cat>
          <c:val>
            <c:numRef>
              <c:f>Лист1!$D$2:$D$7</c:f>
              <c:numCache>
                <c:formatCode>General</c:formatCode>
                <c:ptCount val="6"/>
              </c:numCache>
            </c:numRef>
          </c:val>
          <c:extLst>
            <c:ext xmlns:c16="http://schemas.microsoft.com/office/drawing/2014/chart" uri="{C3380CC4-5D6E-409C-BE32-E72D297353CC}">
              <c16:uniqueId val="{00000002-7C95-4B3D-8094-D34E0250200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413487880"/>
        <c:axId val="413491160"/>
        <c:axId val="0"/>
      </c:bar3DChart>
      <c:catAx>
        <c:axId val="41348788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pPr>
            <a:endParaRPr lang="ru-RU"/>
          </a:p>
        </c:txPr>
        <c:crossAx val="413491160"/>
        <c:crossesAt val="0"/>
        <c:auto val="1"/>
        <c:lblAlgn val="ctr"/>
        <c:lblOffset val="100"/>
        <c:noMultiLvlLbl val="0"/>
      </c:catAx>
      <c:valAx>
        <c:axId val="413491160"/>
        <c:scaling>
          <c:orientation val="minMax"/>
          <c:max val="1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41348788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legendEntry>
        <c:idx val="2"/>
        <c:delete val="1"/>
      </c:legendEntry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/>
              </a:solidFill>
              <a:latin typeface="Times New Roman" panose="02020603050405020304" pitchFamily="18" charset="0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8374C7-F81A-4B9D-8125-EC35016ADBBE}" type="datetimeFigureOut">
              <a:rPr lang="ru-RU" smtClean="0"/>
              <a:t>29.11.2022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E59BC314-702C-4DC1-A6FE-7910CA06FC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1656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8374C7-F81A-4B9D-8125-EC35016ADBBE}" type="datetimeFigureOut">
              <a:rPr lang="ru-RU" smtClean="0"/>
              <a:t>29.11.2022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E59BC314-702C-4DC1-A6FE-7910CA06FC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88884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8374C7-F81A-4B9D-8125-EC35016ADBBE}" type="datetimeFigureOut">
              <a:rPr lang="ru-RU" smtClean="0"/>
              <a:t>29.11.2022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E59BC314-702C-4DC1-A6FE-7910CA06FCF4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15303378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8374C7-F81A-4B9D-8125-EC35016ADBBE}" type="datetimeFigureOut">
              <a:rPr lang="ru-RU" smtClean="0"/>
              <a:t>29.11.2022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E59BC314-702C-4DC1-A6FE-7910CA06FC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54851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8374C7-F81A-4B9D-8125-EC35016ADBBE}" type="datetimeFigureOut">
              <a:rPr lang="ru-RU" smtClean="0"/>
              <a:t>29.11.2022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E59BC314-702C-4DC1-A6FE-7910CA06FCF4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0504233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8374C7-F81A-4B9D-8125-EC35016ADBBE}" type="datetimeFigureOut">
              <a:rPr lang="ru-RU" smtClean="0"/>
              <a:t>29.11.2022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E59BC314-702C-4DC1-A6FE-7910CA06FC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314962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8374C7-F81A-4B9D-8125-EC35016ADBBE}" type="datetimeFigureOut">
              <a:rPr lang="ru-RU" smtClean="0"/>
              <a:t>29.11.2022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9BC314-702C-4DC1-A6FE-7910CA06FC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641622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8374C7-F81A-4B9D-8125-EC35016ADBBE}" type="datetimeFigureOut">
              <a:rPr lang="ru-RU" smtClean="0"/>
              <a:t>29.11.2022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9BC314-702C-4DC1-A6FE-7910CA06FC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60818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8374C7-F81A-4B9D-8125-EC35016ADBBE}" type="datetimeFigureOut">
              <a:rPr lang="ru-RU" smtClean="0"/>
              <a:t>29.11.2022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9BC314-702C-4DC1-A6FE-7910CA06FC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97452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8374C7-F81A-4B9D-8125-EC35016ADBBE}" type="datetimeFigureOut">
              <a:rPr lang="ru-RU" smtClean="0"/>
              <a:t>29.11.2022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E59BC314-702C-4DC1-A6FE-7910CA06FC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35177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8374C7-F81A-4B9D-8125-EC35016ADBBE}" type="datetimeFigureOut">
              <a:rPr lang="ru-RU" smtClean="0"/>
              <a:t>29.11.2022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E59BC314-702C-4DC1-A6FE-7910CA06FC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21174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8374C7-F81A-4B9D-8125-EC35016ADBBE}" type="datetimeFigureOut">
              <a:rPr lang="ru-RU" smtClean="0"/>
              <a:t>29.11.2022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E59BC314-702C-4DC1-A6FE-7910CA06FC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98101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8374C7-F81A-4B9D-8125-EC35016ADBBE}" type="datetimeFigureOut">
              <a:rPr lang="ru-RU" smtClean="0"/>
              <a:t>29.11.2022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9BC314-702C-4DC1-A6FE-7910CA06FC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62626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8374C7-F81A-4B9D-8125-EC35016ADBBE}" type="datetimeFigureOut">
              <a:rPr lang="ru-RU" smtClean="0"/>
              <a:t>29.11.2022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9BC314-702C-4DC1-A6FE-7910CA06FC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88375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8374C7-F81A-4B9D-8125-EC35016ADBBE}" type="datetimeFigureOut">
              <a:rPr lang="ru-RU" smtClean="0"/>
              <a:t>29.11.2022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9BC314-702C-4DC1-A6FE-7910CA06FC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34625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8374C7-F81A-4B9D-8125-EC35016ADBBE}" type="datetimeFigureOut">
              <a:rPr lang="ru-RU" smtClean="0"/>
              <a:t>29.11.2022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E59BC314-702C-4DC1-A6FE-7910CA06FC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90592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8374C7-F81A-4B9D-8125-EC35016ADBBE}" type="datetimeFigureOut">
              <a:rPr lang="ru-RU" smtClean="0"/>
              <a:t>29.11.2022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E59BC314-702C-4DC1-A6FE-7910CA06FC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00409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g"/><Relationship Id="rId5" Type="http://schemas.openxmlformats.org/officeDocument/2006/relationships/image" Target="../media/image4.jpg"/><Relationship Id="rId4" Type="http://schemas.openxmlformats.org/officeDocument/2006/relationships/image" Target="../media/image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7" Type="http://schemas.openxmlformats.org/officeDocument/2006/relationships/image" Target="../media/image13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55336" y="2078182"/>
            <a:ext cx="9643096" cy="1689796"/>
          </a:xfrm>
        </p:spPr>
        <p:txBody>
          <a:bodyPr>
            <a:normAutofit fontScale="90000"/>
          </a:bodyPr>
          <a:lstStyle/>
          <a:p>
            <a:pPr lvl="0" algn="ctr">
              <a:lnSpc>
                <a:spcPct val="90000"/>
              </a:lnSpc>
              <a:spcBef>
                <a:spcPts val="1200"/>
              </a:spcBef>
              <a:buClr>
                <a:srgbClr val="D34817">
                  <a:lumMod val="75000"/>
                </a:srgbClr>
              </a:buClr>
              <a:buSzPct val="85000"/>
            </a:pPr>
            <a:r>
              <a:rPr lang="ru-RU" sz="36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Итоговый отчет работы </a:t>
            </a:r>
            <a:r>
              <a:rPr lang="ru-RU" sz="3600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подготовитеьной</a:t>
            </a:r>
            <a:r>
              <a:rPr lang="ru-RU" sz="36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группы № 1</a:t>
            </a:r>
            <a:br>
              <a:rPr lang="ru-RU" sz="36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«Цветик-Семицветик»</a:t>
            </a:r>
            <a:br>
              <a:rPr lang="ru-RU" sz="36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cap="none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 </a:t>
            </a:r>
            <a:r>
              <a:rPr lang="ru-RU" sz="2200" cap="none" dirty="0">
                <a:solidFill>
                  <a:srgbClr val="00B0F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2021 – 2022 учебный год</a:t>
            </a:r>
            <a:br>
              <a:rPr lang="ru-RU" sz="2200" cap="none" dirty="0">
                <a:solidFill>
                  <a:srgbClr val="00B0F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endParaRPr lang="ru-RU" sz="2200" dirty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729472" y="4219241"/>
            <a:ext cx="3226403" cy="1126283"/>
          </a:xfrm>
        </p:spPr>
        <p:txBody>
          <a:bodyPr>
            <a:normAutofit/>
          </a:bodyPr>
          <a:lstStyle/>
          <a:p>
            <a:pPr algn="r"/>
            <a:r>
              <a:rPr lang="ru-RU" sz="26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Воспитатель:</a:t>
            </a:r>
          </a:p>
          <a:p>
            <a:pPr algn="r"/>
            <a:r>
              <a:rPr lang="ru-RU" sz="20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Зыкова </a:t>
            </a:r>
            <a:r>
              <a:rPr lang="ru-RU" sz="200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Татьяна Сергеевна</a:t>
            </a:r>
            <a:endParaRPr lang="ru-RU" sz="20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866898" y="198865"/>
            <a:ext cx="10747169" cy="6704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Муниципальное бюджетное общеобразовательное учреждение «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Новозоринская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СОШ», дошкольное отделение детский сад «Родничок» Павловского района, Алтайского края</a:t>
            </a:r>
            <a:endParaRPr lang="ru-RU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803879" y="6347882"/>
            <a:ext cx="2346733" cy="3740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П. Новые Зори, 2022г.</a:t>
            </a:r>
            <a:endParaRPr lang="ru-RU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9249381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>
            <a:extLst>
              <a:ext uri="{FF2B5EF4-FFF2-40B4-BE49-F238E27FC236}">
                <a16:creationId xmlns:a16="http://schemas.microsoft.com/office/drawing/2014/main" id="{58312206-911C-4A39-BAE3-44F125AE6FA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20725074"/>
              </p:ext>
            </p:extLst>
          </p:nvPr>
        </p:nvGraphicFramePr>
        <p:xfrm>
          <a:off x="572567" y="321114"/>
          <a:ext cx="11323179" cy="6448832"/>
        </p:xfrm>
        <a:graphic>
          <a:graphicData uri="http://schemas.openxmlformats.org/drawingml/2006/table">
            <a:tbl>
              <a:tblPr firstRow="1" firstCol="1" bandRow="1"/>
              <a:tblGrid>
                <a:gridCol w="1431064">
                  <a:extLst>
                    <a:ext uri="{9D8B030D-6E8A-4147-A177-3AD203B41FA5}">
                      <a16:colId xmlns:a16="http://schemas.microsoft.com/office/drawing/2014/main" val="585114603"/>
                    </a:ext>
                  </a:extLst>
                </a:gridCol>
                <a:gridCol w="1112091">
                  <a:extLst>
                    <a:ext uri="{9D8B030D-6E8A-4147-A177-3AD203B41FA5}">
                      <a16:colId xmlns:a16="http://schemas.microsoft.com/office/drawing/2014/main" val="1725789233"/>
                    </a:ext>
                  </a:extLst>
                </a:gridCol>
                <a:gridCol w="1450295">
                  <a:extLst>
                    <a:ext uri="{9D8B030D-6E8A-4147-A177-3AD203B41FA5}">
                      <a16:colId xmlns:a16="http://schemas.microsoft.com/office/drawing/2014/main" val="565512751"/>
                    </a:ext>
                  </a:extLst>
                </a:gridCol>
                <a:gridCol w="1450295">
                  <a:extLst>
                    <a:ext uri="{9D8B030D-6E8A-4147-A177-3AD203B41FA5}">
                      <a16:colId xmlns:a16="http://schemas.microsoft.com/office/drawing/2014/main" val="3890857503"/>
                    </a:ext>
                  </a:extLst>
                </a:gridCol>
                <a:gridCol w="1431064">
                  <a:extLst>
                    <a:ext uri="{9D8B030D-6E8A-4147-A177-3AD203B41FA5}">
                      <a16:colId xmlns:a16="http://schemas.microsoft.com/office/drawing/2014/main" val="990374986"/>
                    </a:ext>
                  </a:extLst>
                </a:gridCol>
                <a:gridCol w="1431064">
                  <a:extLst>
                    <a:ext uri="{9D8B030D-6E8A-4147-A177-3AD203B41FA5}">
                      <a16:colId xmlns:a16="http://schemas.microsoft.com/office/drawing/2014/main" val="2972628957"/>
                    </a:ext>
                  </a:extLst>
                </a:gridCol>
                <a:gridCol w="1508653">
                  <a:extLst>
                    <a:ext uri="{9D8B030D-6E8A-4147-A177-3AD203B41FA5}">
                      <a16:colId xmlns:a16="http://schemas.microsoft.com/office/drawing/2014/main" val="547778666"/>
                    </a:ext>
                  </a:extLst>
                </a:gridCol>
                <a:gridCol w="1508653">
                  <a:extLst>
                    <a:ext uri="{9D8B030D-6E8A-4147-A177-3AD203B41FA5}">
                      <a16:colId xmlns:a16="http://schemas.microsoft.com/office/drawing/2014/main" val="2112631477"/>
                    </a:ext>
                  </a:extLst>
                </a:gridCol>
              </a:tblGrid>
              <a:tr h="121475"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сроки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123" marR="311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тема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123" marR="311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воспитательное событие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123" marR="311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задачи воспитания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123" marR="311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мероприятия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123" marR="311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РППС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123" marR="311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97344673"/>
                  </a:ext>
                </a:extLst>
              </a:tr>
              <a:tr h="12773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для детей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123" marR="311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для родителей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123" marR="311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для педагогов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123" marR="311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66921664"/>
                  </a:ext>
                </a:extLst>
              </a:tr>
              <a:tr h="1398802">
                <a:tc rowSpan="4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сентябрь</a:t>
                      </a:r>
                      <a:endParaRPr lang="ru-RU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123" marR="311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Герой нашего времени – кто он?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123" marR="311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1. Кто такой герой?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123" marR="311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Познакомить детей с  понятием «герой», формировать чувство уважения к  людям, совершающим хорошие поступки.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123" marR="311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Беседа 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123" marR="311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Консультация «Герой нашего времени»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123" marR="311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Подбор материала: альбомы, иллюстрации.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123" marR="311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Альбомы, иллюстрации по теме «Кто такой герой?»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123" marR="311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89574087"/>
                  </a:ext>
                </a:extLst>
              </a:tr>
              <a:tr h="203746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2. Как стать героем?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123" marR="311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Сформировать у детей понимание, что героем может стать каждый человек, который совершает добрые дела и  поступки на благо окружающих людей, воспитывать желание быть похожими на них.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123" marR="311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Этюды - рассуждения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123" marR="311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Папка-передвижка «Как вырастить героя»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123" marR="311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Подготовка конспекта беседы.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123" marR="311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Картотека этюды для рассуждений.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123" marR="311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31530700"/>
                  </a:ext>
                </a:extLst>
              </a:tr>
              <a:tr h="63240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 Награды за героизм.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123" marR="311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Познакомить детей с наградами за героизм и мужество.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123" marR="311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Просмотр альбома «Награды за героизм»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123" marR="311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Анкетирование «Воспитание нравственно-патриотических качеств»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123" marR="311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Создание альбома «Награды за героизм»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123" marR="311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Картотека наград за героизм.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123" marR="311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87949090"/>
                  </a:ext>
                </a:extLst>
              </a:tr>
              <a:tr h="127106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 Где человек может проявить свой героизм?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123" marR="311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Воспитание чувства патриотизма и гордости за смелость, отзывчивость и отвагу людей,  желание быть похожими на них.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123" marR="311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Виртуальная экскурсия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123" marR="311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Родительское собрание «Воспитание нравственно-патриотических качеств»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123" marR="311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Подготовка виртуальной экскурсии, конспект родительского собрания.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123" marR="311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Оформление центра «Патриотизма»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123" marR="311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4815826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8127765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>
            <a:extLst>
              <a:ext uri="{FF2B5EF4-FFF2-40B4-BE49-F238E27FC236}">
                <a16:creationId xmlns:a16="http://schemas.microsoft.com/office/drawing/2014/main" id="{A3A618CE-DA34-436C-B2E5-D38D49A121E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77570009"/>
              </p:ext>
            </p:extLst>
          </p:nvPr>
        </p:nvGraphicFramePr>
        <p:xfrm>
          <a:off x="473168" y="121157"/>
          <a:ext cx="11405487" cy="6615686"/>
        </p:xfrm>
        <a:graphic>
          <a:graphicData uri="http://schemas.openxmlformats.org/drawingml/2006/table">
            <a:tbl>
              <a:tblPr firstRow="1" firstCol="1" bandRow="1"/>
              <a:tblGrid>
                <a:gridCol w="1323375">
                  <a:extLst>
                    <a:ext uri="{9D8B030D-6E8A-4147-A177-3AD203B41FA5}">
                      <a16:colId xmlns:a16="http://schemas.microsoft.com/office/drawing/2014/main" val="1060051748"/>
                    </a:ext>
                  </a:extLst>
                </a:gridCol>
                <a:gridCol w="1133452">
                  <a:extLst>
                    <a:ext uri="{9D8B030D-6E8A-4147-A177-3AD203B41FA5}">
                      <a16:colId xmlns:a16="http://schemas.microsoft.com/office/drawing/2014/main" val="439663976"/>
                    </a:ext>
                  </a:extLst>
                </a:gridCol>
                <a:gridCol w="1478152">
                  <a:extLst>
                    <a:ext uri="{9D8B030D-6E8A-4147-A177-3AD203B41FA5}">
                      <a16:colId xmlns:a16="http://schemas.microsoft.com/office/drawing/2014/main" val="2003359032"/>
                    </a:ext>
                  </a:extLst>
                </a:gridCol>
                <a:gridCol w="1478152">
                  <a:extLst>
                    <a:ext uri="{9D8B030D-6E8A-4147-A177-3AD203B41FA5}">
                      <a16:colId xmlns:a16="http://schemas.microsoft.com/office/drawing/2014/main" val="2836214895"/>
                    </a:ext>
                  </a:extLst>
                </a:gridCol>
                <a:gridCol w="1458550">
                  <a:extLst>
                    <a:ext uri="{9D8B030D-6E8A-4147-A177-3AD203B41FA5}">
                      <a16:colId xmlns:a16="http://schemas.microsoft.com/office/drawing/2014/main" val="706405138"/>
                    </a:ext>
                  </a:extLst>
                </a:gridCol>
                <a:gridCol w="1458550">
                  <a:extLst>
                    <a:ext uri="{9D8B030D-6E8A-4147-A177-3AD203B41FA5}">
                      <a16:colId xmlns:a16="http://schemas.microsoft.com/office/drawing/2014/main" val="581141883"/>
                    </a:ext>
                  </a:extLst>
                </a:gridCol>
                <a:gridCol w="1537628">
                  <a:extLst>
                    <a:ext uri="{9D8B030D-6E8A-4147-A177-3AD203B41FA5}">
                      <a16:colId xmlns:a16="http://schemas.microsoft.com/office/drawing/2014/main" val="4053969543"/>
                    </a:ext>
                  </a:extLst>
                </a:gridCol>
                <a:gridCol w="1537628">
                  <a:extLst>
                    <a:ext uri="{9D8B030D-6E8A-4147-A177-3AD203B41FA5}">
                      <a16:colId xmlns:a16="http://schemas.microsoft.com/office/drawing/2014/main" val="2605049236"/>
                    </a:ext>
                  </a:extLst>
                </a:gridCol>
              </a:tblGrid>
              <a:tr h="1196886">
                <a:tc rowSpan="4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октябрь</a:t>
                      </a:r>
                      <a:endParaRPr lang="ru-RU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095" marR="350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Гордимся нашими спортсменами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095" marR="350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 Кто такие олимпийцы.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095" marR="350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Познакомить детей со знаменитыми спортсменами. Раскрыть понятие «защита чести страны». Формировать уважительное отношение к их спортивным достижениям. 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095" marR="350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Беседа с просмотром презентации «Олимпийцы»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095" marR="350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Консультация «Как вырастить будущего спортсмена»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095" marR="350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Подготовка беседы, презентации «Олимпийцы»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095" marR="350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Альбом «Олимпийцы»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095" marR="350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67760120"/>
                  </a:ext>
                </a:extLst>
              </a:tr>
              <a:tr h="179778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 Преодолей себя!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095" marR="350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Раскрыть понятие «параолимпиец». Познакомить детей со знаменитыми спортсменами-параолимпийцами. Подвести детей к  пониманию того, что эти люди ежедневно совершают подвиг, для того чтобы добиться высоких результатов.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095" marR="350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Просмотр альбома «Параолимпийцы»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095" marR="350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Оформление родительского уголка «Герои спорта»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095" marR="350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Подготовка альбома «Параолимпийцы» 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095" marR="350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Альбом «Параолимпийцы»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095" marR="350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13134829"/>
                  </a:ext>
                </a:extLst>
              </a:tr>
              <a:tr h="49584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 Мой любимый спортсмен.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095" marR="350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Воспитывать желание быть похожими на знаменитых спортсменов.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095" marR="350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Художественно-эстетическая деятельность (лепка)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095" marR="350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Папка-передвижка «Мы ими гордимся»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095" marR="350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Подготовить материал для продуктивной деятельности.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095" marR="350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Выставка детских работ.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095" marR="350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9017381"/>
                  </a:ext>
                </a:extLst>
              </a:tr>
              <a:tr h="39569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 Герои нашего двора.	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095" marR="350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Познакомить с детьми, которые добились успехов в спорте.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095" marR="350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Просмотр презентации «Маленькие спортсмены»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095" marR="350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Буклет «Детские виды спорта»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095" marR="350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Подготовка презентации.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095" marR="350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Альбом «Маленькие спортсмены»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095" marR="350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946715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3207699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>
            <a:extLst>
              <a:ext uri="{FF2B5EF4-FFF2-40B4-BE49-F238E27FC236}">
                <a16:creationId xmlns:a16="http://schemas.microsoft.com/office/drawing/2014/main" id="{D6782049-E823-4084-B0C5-CE8C28097B9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34970255"/>
              </p:ext>
            </p:extLst>
          </p:nvPr>
        </p:nvGraphicFramePr>
        <p:xfrm>
          <a:off x="650044" y="282724"/>
          <a:ext cx="11057693" cy="6292552"/>
        </p:xfrm>
        <a:graphic>
          <a:graphicData uri="http://schemas.openxmlformats.org/drawingml/2006/table">
            <a:tbl>
              <a:tblPr firstRow="1" firstCol="1" bandRow="1"/>
              <a:tblGrid>
                <a:gridCol w="1283020">
                  <a:extLst>
                    <a:ext uri="{9D8B030D-6E8A-4147-A177-3AD203B41FA5}">
                      <a16:colId xmlns:a16="http://schemas.microsoft.com/office/drawing/2014/main" val="1485188617"/>
                    </a:ext>
                  </a:extLst>
                </a:gridCol>
                <a:gridCol w="1098889">
                  <a:extLst>
                    <a:ext uri="{9D8B030D-6E8A-4147-A177-3AD203B41FA5}">
                      <a16:colId xmlns:a16="http://schemas.microsoft.com/office/drawing/2014/main" val="3775446085"/>
                    </a:ext>
                  </a:extLst>
                </a:gridCol>
                <a:gridCol w="1433077">
                  <a:extLst>
                    <a:ext uri="{9D8B030D-6E8A-4147-A177-3AD203B41FA5}">
                      <a16:colId xmlns:a16="http://schemas.microsoft.com/office/drawing/2014/main" val="173113675"/>
                    </a:ext>
                  </a:extLst>
                </a:gridCol>
                <a:gridCol w="1433077">
                  <a:extLst>
                    <a:ext uri="{9D8B030D-6E8A-4147-A177-3AD203B41FA5}">
                      <a16:colId xmlns:a16="http://schemas.microsoft.com/office/drawing/2014/main" val="4291808376"/>
                    </a:ext>
                  </a:extLst>
                </a:gridCol>
                <a:gridCol w="1414074">
                  <a:extLst>
                    <a:ext uri="{9D8B030D-6E8A-4147-A177-3AD203B41FA5}">
                      <a16:colId xmlns:a16="http://schemas.microsoft.com/office/drawing/2014/main" val="3588744161"/>
                    </a:ext>
                  </a:extLst>
                </a:gridCol>
                <a:gridCol w="1414074">
                  <a:extLst>
                    <a:ext uri="{9D8B030D-6E8A-4147-A177-3AD203B41FA5}">
                      <a16:colId xmlns:a16="http://schemas.microsoft.com/office/drawing/2014/main" val="26524863"/>
                    </a:ext>
                  </a:extLst>
                </a:gridCol>
                <a:gridCol w="1490741">
                  <a:extLst>
                    <a:ext uri="{9D8B030D-6E8A-4147-A177-3AD203B41FA5}">
                      <a16:colId xmlns:a16="http://schemas.microsoft.com/office/drawing/2014/main" val="651878194"/>
                    </a:ext>
                  </a:extLst>
                </a:gridCol>
                <a:gridCol w="1490741">
                  <a:extLst>
                    <a:ext uri="{9D8B030D-6E8A-4147-A177-3AD203B41FA5}">
                      <a16:colId xmlns:a16="http://schemas.microsoft.com/office/drawing/2014/main" val="2505264921"/>
                    </a:ext>
                  </a:extLst>
                </a:gridCol>
              </a:tblGrid>
              <a:tr h="1573138">
                <a:tc rowSpan="4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ноябрь</a:t>
                      </a:r>
                      <a:endParaRPr lang="ru-RU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09" marR="572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«Подвиг возраст не выбирает»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09" marR="572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 Юные герои.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09" marR="572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Познакомить детей с  добрыми поступками маленьких героев в  мирное время.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09" marR="572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Беседа с просмотром презентации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09" marR="572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Тематическая выставка в родительском уголке «Юные герои»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09" marR="572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Подготовка беседы, презентации «Юные герои»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09" marR="572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Альбом «Юные герои»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09" marR="572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91064161"/>
                  </a:ext>
                </a:extLst>
              </a:tr>
              <a:tr h="183748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 «Мальчиш – кибальчиш»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09" marR="572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Воспитывать чувство гордости за ребенка, который проявил честность, смелость и отвагу. 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09" marR="572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Просмотр мультфильма.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09" marR="572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Выставка художественной литературы А.П.Гайдара.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09" marR="572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Подготовка мультфильма и иллюстраций к нему.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09" marR="572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Оформление уголка творчества </a:t>
                      </a:r>
                      <a:r>
                        <a:rPr lang="ru-RU" sz="1200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А.П.Гайдара</a:t>
                      </a: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.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09" marR="572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5039504"/>
                  </a:ext>
                </a:extLst>
              </a:tr>
              <a:tr h="157313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 Дети-вундеркинды (изобретения, наука, музыке и т.д.)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09" marR="572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Познакомить с детьми, которые добились успехов в разных видах деятельности.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09" marR="572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Презентация «Дети-вундеркинды»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09" marR="572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Консультация «Как вырастить вундеркинда»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09" marR="572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Подготовка презентации.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09" marR="572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Альбом «Дети-вундеркинды»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09" marR="572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66662359"/>
                  </a:ext>
                </a:extLst>
              </a:tr>
              <a:tr h="130879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 «Как поступить?»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09" marR="572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Развивать умение делать правильный нравственный выбор.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09" marR="572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Этическая беседа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09" marR="572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Онлайн-опрос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«Как поступил бы ваш ребенок» 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09" marR="572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Подготовка картотеки с этическими беседами.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09" marR="572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Картотека этических бесед «Как поступить?»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09" marR="572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5287164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2643121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>
            <a:extLst>
              <a:ext uri="{FF2B5EF4-FFF2-40B4-BE49-F238E27FC236}">
                <a16:creationId xmlns:a16="http://schemas.microsoft.com/office/drawing/2014/main" id="{E6A4F8E6-AA2B-406E-B0B4-5977F48CD0C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87423457"/>
              </p:ext>
            </p:extLst>
          </p:nvPr>
        </p:nvGraphicFramePr>
        <p:xfrm>
          <a:off x="446918" y="102550"/>
          <a:ext cx="11602652" cy="6615686"/>
        </p:xfrm>
        <a:graphic>
          <a:graphicData uri="http://schemas.openxmlformats.org/drawingml/2006/table">
            <a:tbl>
              <a:tblPr firstRow="1" firstCol="1" bandRow="1"/>
              <a:tblGrid>
                <a:gridCol w="1346253">
                  <a:extLst>
                    <a:ext uri="{9D8B030D-6E8A-4147-A177-3AD203B41FA5}">
                      <a16:colId xmlns:a16="http://schemas.microsoft.com/office/drawing/2014/main" val="1960037704"/>
                    </a:ext>
                  </a:extLst>
                </a:gridCol>
                <a:gridCol w="1153045">
                  <a:extLst>
                    <a:ext uri="{9D8B030D-6E8A-4147-A177-3AD203B41FA5}">
                      <a16:colId xmlns:a16="http://schemas.microsoft.com/office/drawing/2014/main" val="1280808472"/>
                    </a:ext>
                  </a:extLst>
                </a:gridCol>
                <a:gridCol w="1503703">
                  <a:extLst>
                    <a:ext uri="{9D8B030D-6E8A-4147-A177-3AD203B41FA5}">
                      <a16:colId xmlns:a16="http://schemas.microsoft.com/office/drawing/2014/main" val="1168501929"/>
                    </a:ext>
                  </a:extLst>
                </a:gridCol>
                <a:gridCol w="1503703">
                  <a:extLst>
                    <a:ext uri="{9D8B030D-6E8A-4147-A177-3AD203B41FA5}">
                      <a16:colId xmlns:a16="http://schemas.microsoft.com/office/drawing/2014/main" val="1675309136"/>
                    </a:ext>
                  </a:extLst>
                </a:gridCol>
                <a:gridCol w="1483764">
                  <a:extLst>
                    <a:ext uri="{9D8B030D-6E8A-4147-A177-3AD203B41FA5}">
                      <a16:colId xmlns:a16="http://schemas.microsoft.com/office/drawing/2014/main" val="3108461671"/>
                    </a:ext>
                  </a:extLst>
                </a:gridCol>
                <a:gridCol w="1483764">
                  <a:extLst>
                    <a:ext uri="{9D8B030D-6E8A-4147-A177-3AD203B41FA5}">
                      <a16:colId xmlns:a16="http://schemas.microsoft.com/office/drawing/2014/main" val="2187860450"/>
                    </a:ext>
                  </a:extLst>
                </a:gridCol>
                <a:gridCol w="1564210">
                  <a:extLst>
                    <a:ext uri="{9D8B030D-6E8A-4147-A177-3AD203B41FA5}">
                      <a16:colId xmlns:a16="http://schemas.microsoft.com/office/drawing/2014/main" val="1011883724"/>
                    </a:ext>
                  </a:extLst>
                </a:gridCol>
                <a:gridCol w="1564210">
                  <a:extLst>
                    <a:ext uri="{9D8B030D-6E8A-4147-A177-3AD203B41FA5}">
                      <a16:colId xmlns:a16="http://schemas.microsoft.com/office/drawing/2014/main" val="3326011521"/>
                    </a:ext>
                  </a:extLst>
                </a:gridCol>
              </a:tblGrid>
              <a:tr h="1361301">
                <a:tc rowSpan="4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декабрь</a:t>
                      </a:r>
                      <a:endParaRPr lang="ru-RU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089" marR="310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Волонтер –герой нашего времени.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089" marR="310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 Какие бывают поступки.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089" marR="310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Раскрыть детям понятие «поступок». Воспитывать уважительное отношение к людям, совершающим поступки на благо общества.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089" marR="310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Беседа-рассуждение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089" marR="310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Анкетирование «Волонтерство в нашей жизни»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089" marR="310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Подготовка конспекта беседы и наглядный материал.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089" marR="310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Д/И «Что такое хорошо, что такое плохо»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089" marR="310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02861214"/>
                  </a:ext>
                </a:extLst>
              </a:tr>
              <a:tr h="163728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 Кто такой волонтер?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089" marR="310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Воспитание чуткого отношения к окружающему миру. Раскрыть опыт нравственного понятия «милосердие» на примере благотворительной деятельности.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089" marR="310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Просмотр презентации «Волонтер»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089" marR="310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Папка –передвижка «Волонтер»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089" marR="310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Подготовка презентации и папки –передвижки.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089" marR="310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Альбом «Волонтер»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089" marR="310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72844635"/>
                  </a:ext>
                </a:extLst>
              </a:tr>
              <a:tr h="108928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 «Тимур и его команда»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089" marR="310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Познакомить с рассказом о дружбе и взаимовыручке, об отзывчивости, доброте – помощи другим людям.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089" marR="310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Чтение сказки А. П. Гайдара «Тимур и его команда»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089" marR="310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Выставка литературы А. П. Гайдара.  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089" marR="310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Подборка литературы и сюжетных картинок к сказке «Тимур и его команда»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089" marR="310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Портрет А.П. Гайдара, сюжетные картинки к сказке.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089" marR="310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63310648"/>
                  </a:ext>
                </a:extLst>
              </a:tr>
              <a:tr h="191128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 Первые шаги в волонтерство «Кто если не мы»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089" marR="310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Воспитание духовно-нравственной личности с активной жизненной позицией и творческим потенциалом, способной к гармоничному взаимодействию с другими людьми.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089" marR="310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Помощь на участке дворнику.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089" marR="310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Оказание помощи в уборке снега на участке в рамках волонтерской помощи.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089" marR="310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Привлечение родителей, подборка инвентаря для уборки снега.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089" marR="310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Фотоотчет волонтерской помощи нашей группы.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089" marR="310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6868731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1790528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>
            <a:extLst>
              <a:ext uri="{FF2B5EF4-FFF2-40B4-BE49-F238E27FC236}">
                <a16:creationId xmlns:a16="http://schemas.microsoft.com/office/drawing/2014/main" id="{F6EC5CDF-F10C-4B04-93B9-7388C50E817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5104885"/>
              </p:ext>
            </p:extLst>
          </p:nvPr>
        </p:nvGraphicFramePr>
        <p:xfrm>
          <a:off x="376036" y="262071"/>
          <a:ext cx="11348793" cy="6343827"/>
        </p:xfrm>
        <a:graphic>
          <a:graphicData uri="http://schemas.openxmlformats.org/drawingml/2006/table">
            <a:tbl>
              <a:tblPr firstRow="1" firstCol="1" bandRow="1"/>
              <a:tblGrid>
                <a:gridCol w="1316795">
                  <a:extLst>
                    <a:ext uri="{9D8B030D-6E8A-4147-A177-3AD203B41FA5}">
                      <a16:colId xmlns:a16="http://schemas.microsoft.com/office/drawing/2014/main" val="1861192068"/>
                    </a:ext>
                  </a:extLst>
                </a:gridCol>
                <a:gridCol w="1127818">
                  <a:extLst>
                    <a:ext uri="{9D8B030D-6E8A-4147-A177-3AD203B41FA5}">
                      <a16:colId xmlns:a16="http://schemas.microsoft.com/office/drawing/2014/main" val="1094833040"/>
                    </a:ext>
                  </a:extLst>
                </a:gridCol>
                <a:gridCol w="1470804">
                  <a:extLst>
                    <a:ext uri="{9D8B030D-6E8A-4147-A177-3AD203B41FA5}">
                      <a16:colId xmlns:a16="http://schemas.microsoft.com/office/drawing/2014/main" val="833065252"/>
                    </a:ext>
                  </a:extLst>
                </a:gridCol>
                <a:gridCol w="1470804">
                  <a:extLst>
                    <a:ext uri="{9D8B030D-6E8A-4147-A177-3AD203B41FA5}">
                      <a16:colId xmlns:a16="http://schemas.microsoft.com/office/drawing/2014/main" val="4247079505"/>
                    </a:ext>
                  </a:extLst>
                </a:gridCol>
                <a:gridCol w="1451301">
                  <a:extLst>
                    <a:ext uri="{9D8B030D-6E8A-4147-A177-3AD203B41FA5}">
                      <a16:colId xmlns:a16="http://schemas.microsoft.com/office/drawing/2014/main" val="2310794348"/>
                    </a:ext>
                  </a:extLst>
                </a:gridCol>
                <a:gridCol w="1451301">
                  <a:extLst>
                    <a:ext uri="{9D8B030D-6E8A-4147-A177-3AD203B41FA5}">
                      <a16:colId xmlns:a16="http://schemas.microsoft.com/office/drawing/2014/main" val="756274701"/>
                    </a:ext>
                  </a:extLst>
                </a:gridCol>
                <a:gridCol w="1529985">
                  <a:extLst>
                    <a:ext uri="{9D8B030D-6E8A-4147-A177-3AD203B41FA5}">
                      <a16:colId xmlns:a16="http://schemas.microsoft.com/office/drawing/2014/main" val="405576008"/>
                    </a:ext>
                  </a:extLst>
                </a:gridCol>
                <a:gridCol w="1529985">
                  <a:extLst>
                    <a:ext uri="{9D8B030D-6E8A-4147-A177-3AD203B41FA5}">
                      <a16:colId xmlns:a16="http://schemas.microsoft.com/office/drawing/2014/main" val="3354012475"/>
                    </a:ext>
                  </a:extLst>
                </a:gridCol>
              </a:tblGrid>
              <a:tr h="1150839">
                <a:tc rowSpan="4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январь</a:t>
                      </a:r>
                      <a:endParaRPr lang="ru-RU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513" marR="415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Четвероногие герои.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513" marR="415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 Братья наши меньшие.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513" marR="415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Воспитывать чувство любви и гордости за животных, которые помогают людям.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513" marR="415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Презентация –беседа «Животные –помощники»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513" marR="415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Папка-передвижка «Животные –помощники»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513" marR="415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Подготовить презентацию, конспект беседы.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513" marR="415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Альбом 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«Животные –помощники»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513" marR="415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75654864"/>
                  </a:ext>
                </a:extLst>
              </a:tr>
              <a:tr h="153761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 «Рики-тикки-тави»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513" marR="415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Познакомить детей с храбростью и преданностью животного, готовностью защитить и помочь человеку. 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513" marR="415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Просмотр мультфильма.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513" marR="415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Организация беседы с детьми о мультфильме.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513" marR="415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Подготовить мультфильм, иллюстрации.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513" marR="415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Альбом с иллюстрациями к мультфильму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«Рики-тикки-тави».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513" marR="415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43789236"/>
                  </a:ext>
                </a:extLst>
              </a:tr>
              <a:tr h="211776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 «Пожарные собаки»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513" marR="415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Познакомить детей с героями – животными, собаками — верными друзьями человека, которые могут ради людей рисковать своей жизнью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513" marR="415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Чтение рассказа Л.Н. Толстого «Пожарные собаки»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513" marR="415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Выставка литературы 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Л.Н. Толстого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513" marR="415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Подготовить рассказ Л.Н. Толстого «Пожарные собаки» и иллюстрации к нему. 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513" marR="415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Портрет Л.Н.Толстого. Иллюстрированный альбом 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«Пожарные собаки»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513" marR="415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18408563"/>
                  </a:ext>
                </a:extLst>
              </a:tr>
              <a:tr h="153761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 «Мой любимый герой-животное»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513" marR="415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Воспитывать в детях любовь к животным, чувство гордости за братьев наших меньших.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513" marR="415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Художественно-эстетическое воспитание (рисование)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513" marR="415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Составление и оформление рассказа совместно с ребенком «Героический поступок моего питомца»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513" marR="415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Подготовка материалов для рисования.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513" marR="415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Выставка детских рисунков «Мой любимый герой-животное»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513" marR="415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9318502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7970225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>
            <a:extLst>
              <a:ext uri="{FF2B5EF4-FFF2-40B4-BE49-F238E27FC236}">
                <a16:creationId xmlns:a16="http://schemas.microsoft.com/office/drawing/2014/main" id="{1C1488EF-0A7B-46BD-A378-FCE1E0DA8D4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70948235"/>
              </p:ext>
            </p:extLst>
          </p:nvPr>
        </p:nvGraphicFramePr>
        <p:xfrm>
          <a:off x="479128" y="270617"/>
          <a:ext cx="11459346" cy="6352374"/>
        </p:xfrm>
        <a:graphic>
          <a:graphicData uri="http://schemas.openxmlformats.org/drawingml/2006/table">
            <a:tbl>
              <a:tblPr firstRow="1" firstCol="1" bandRow="1"/>
              <a:tblGrid>
                <a:gridCol w="1329623">
                  <a:extLst>
                    <a:ext uri="{9D8B030D-6E8A-4147-A177-3AD203B41FA5}">
                      <a16:colId xmlns:a16="http://schemas.microsoft.com/office/drawing/2014/main" val="764669795"/>
                    </a:ext>
                  </a:extLst>
                </a:gridCol>
                <a:gridCol w="1138805">
                  <a:extLst>
                    <a:ext uri="{9D8B030D-6E8A-4147-A177-3AD203B41FA5}">
                      <a16:colId xmlns:a16="http://schemas.microsoft.com/office/drawing/2014/main" val="1059294952"/>
                    </a:ext>
                  </a:extLst>
                </a:gridCol>
                <a:gridCol w="1485131">
                  <a:extLst>
                    <a:ext uri="{9D8B030D-6E8A-4147-A177-3AD203B41FA5}">
                      <a16:colId xmlns:a16="http://schemas.microsoft.com/office/drawing/2014/main" val="3322639920"/>
                    </a:ext>
                  </a:extLst>
                </a:gridCol>
                <a:gridCol w="1485131">
                  <a:extLst>
                    <a:ext uri="{9D8B030D-6E8A-4147-A177-3AD203B41FA5}">
                      <a16:colId xmlns:a16="http://schemas.microsoft.com/office/drawing/2014/main" val="2378952238"/>
                    </a:ext>
                  </a:extLst>
                </a:gridCol>
                <a:gridCol w="1465438">
                  <a:extLst>
                    <a:ext uri="{9D8B030D-6E8A-4147-A177-3AD203B41FA5}">
                      <a16:colId xmlns:a16="http://schemas.microsoft.com/office/drawing/2014/main" val="2265123176"/>
                    </a:ext>
                  </a:extLst>
                </a:gridCol>
                <a:gridCol w="1465438">
                  <a:extLst>
                    <a:ext uri="{9D8B030D-6E8A-4147-A177-3AD203B41FA5}">
                      <a16:colId xmlns:a16="http://schemas.microsoft.com/office/drawing/2014/main" val="941543221"/>
                    </a:ext>
                  </a:extLst>
                </a:gridCol>
                <a:gridCol w="1544890">
                  <a:extLst>
                    <a:ext uri="{9D8B030D-6E8A-4147-A177-3AD203B41FA5}">
                      <a16:colId xmlns:a16="http://schemas.microsoft.com/office/drawing/2014/main" val="454068763"/>
                    </a:ext>
                  </a:extLst>
                </a:gridCol>
                <a:gridCol w="1544890">
                  <a:extLst>
                    <a:ext uri="{9D8B030D-6E8A-4147-A177-3AD203B41FA5}">
                      <a16:colId xmlns:a16="http://schemas.microsoft.com/office/drawing/2014/main" val="174477992"/>
                    </a:ext>
                  </a:extLst>
                </a:gridCol>
              </a:tblGrid>
              <a:tr h="2121816">
                <a:tc rowSpan="4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февраль</a:t>
                      </a:r>
                      <a:endParaRPr lang="ru-RU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09" marR="572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Героические профессии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09" marR="572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 Где работают герои?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09" marR="572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Воспитывать уважительное отношение к профессиям, где человек проявляют свой героизм каждый день.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09" marR="572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Беседа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09" marR="572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Папка-передвижка «Героические профессии»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09" marR="572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Подготовка конспекта беседы и иллюстраций.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09" marR="572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Альбом с иллюстрациями «Героические профессии»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09" marR="572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29979516"/>
                  </a:ext>
                </a:extLst>
              </a:tr>
              <a:tr h="132123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 Мы ими гордимся!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09" marR="572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Воспитывать чувство гордости за людей сложных профессий.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09" marR="572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Презентация «Герой сложных профессий»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09" marR="572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Информационный стенд «Мы ими гордимся»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09" marR="572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Подготовка презентации.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09" marR="572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Альбом «Мы ими гордимся»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09" marR="572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12326532"/>
                  </a:ext>
                </a:extLst>
              </a:tr>
              <a:tr h="132123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 «Герой своей профессии»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09" marR="572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Расширять представления о героизме в разных профессиях.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09" marR="572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Игра-викторина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09" marR="572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Творческий конкурс на тему «Профессия родителей»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09" marR="572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Подготовка материалов для игры.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09" marR="572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Игра «Герой своей профессии»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09" marR="572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87326445"/>
                  </a:ext>
                </a:extLst>
              </a:tr>
              <a:tr h="158809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 Героические профессии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09" marR="572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Воспитывать уважительное отношение к людям-героям разных профессий.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09" marR="572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Сюжетно-ролевая игра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09" marR="572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Выставка творческих работ «Профессии родителей»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09" marR="572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Подготовка атрибутов к сюжетно-ролевой игре.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09" marR="572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Фотовыставка «Мы будущие герои разных профессий»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09" marR="572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1779687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4845470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>
            <a:extLst>
              <a:ext uri="{FF2B5EF4-FFF2-40B4-BE49-F238E27FC236}">
                <a16:creationId xmlns:a16="http://schemas.microsoft.com/office/drawing/2014/main" id="{BDF6F894-9681-41B4-976C-D5D40066FFE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08053221"/>
              </p:ext>
            </p:extLst>
          </p:nvPr>
        </p:nvGraphicFramePr>
        <p:xfrm>
          <a:off x="348444" y="264920"/>
          <a:ext cx="11590033" cy="6469166"/>
        </p:xfrm>
        <a:graphic>
          <a:graphicData uri="http://schemas.openxmlformats.org/drawingml/2006/table">
            <a:tbl>
              <a:tblPr firstRow="1" firstCol="1" bandRow="1"/>
              <a:tblGrid>
                <a:gridCol w="1344788">
                  <a:extLst>
                    <a:ext uri="{9D8B030D-6E8A-4147-A177-3AD203B41FA5}">
                      <a16:colId xmlns:a16="http://schemas.microsoft.com/office/drawing/2014/main" val="2162841432"/>
                    </a:ext>
                  </a:extLst>
                </a:gridCol>
                <a:gridCol w="1151791">
                  <a:extLst>
                    <a:ext uri="{9D8B030D-6E8A-4147-A177-3AD203B41FA5}">
                      <a16:colId xmlns:a16="http://schemas.microsoft.com/office/drawing/2014/main" val="3265890924"/>
                    </a:ext>
                  </a:extLst>
                </a:gridCol>
                <a:gridCol w="1502068">
                  <a:extLst>
                    <a:ext uri="{9D8B030D-6E8A-4147-A177-3AD203B41FA5}">
                      <a16:colId xmlns:a16="http://schemas.microsoft.com/office/drawing/2014/main" val="2880412425"/>
                    </a:ext>
                  </a:extLst>
                </a:gridCol>
                <a:gridCol w="1502068">
                  <a:extLst>
                    <a:ext uri="{9D8B030D-6E8A-4147-A177-3AD203B41FA5}">
                      <a16:colId xmlns:a16="http://schemas.microsoft.com/office/drawing/2014/main" val="34445041"/>
                    </a:ext>
                  </a:extLst>
                </a:gridCol>
                <a:gridCol w="1482151">
                  <a:extLst>
                    <a:ext uri="{9D8B030D-6E8A-4147-A177-3AD203B41FA5}">
                      <a16:colId xmlns:a16="http://schemas.microsoft.com/office/drawing/2014/main" val="2444968571"/>
                    </a:ext>
                  </a:extLst>
                </a:gridCol>
                <a:gridCol w="1482151">
                  <a:extLst>
                    <a:ext uri="{9D8B030D-6E8A-4147-A177-3AD203B41FA5}">
                      <a16:colId xmlns:a16="http://schemas.microsoft.com/office/drawing/2014/main" val="1397085499"/>
                    </a:ext>
                  </a:extLst>
                </a:gridCol>
                <a:gridCol w="1562508">
                  <a:extLst>
                    <a:ext uri="{9D8B030D-6E8A-4147-A177-3AD203B41FA5}">
                      <a16:colId xmlns:a16="http://schemas.microsoft.com/office/drawing/2014/main" val="2599428008"/>
                    </a:ext>
                  </a:extLst>
                </a:gridCol>
                <a:gridCol w="1562508">
                  <a:extLst>
                    <a:ext uri="{9D8B030D-6E8A-4147-A177-3AD203B41FA5}">
                      <a16:colId xmlns:a16="http://schemas.microsoft.com/office/drawing/2014/main" val="3238344612"/>
                    </a:ext>
                  </a:extLst>
                </a:gridCol>
              </a:tblGrid>
              <a:tr h="1168196">
                <a:tc rowSpan="4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март</a:t>
                      </a:r>
                      <a:endParaRPr lang="ru-RU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979" marR="489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Наука – территория героев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979" marR="489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 Что такое открытие?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979" marR="489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Познакомить детей с понятием «открытие».  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979" marR="489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Беседа -рассуждение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979" marR="489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Консультация «Совместное изобретение с ребенком»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979" marR="489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Подготовить конспект беседы, иллюстрации «Что такое открытие»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979" marR="489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Оформление центра «Наука- территория героев»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979" marR="489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25734127"/>
                  </a:ext>
                </a:extLst>
              </a:tr>
              <a:tr h="184431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 Гордимся их изобретениями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979" marR="489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Воспитывать чувство уважения к людям, совершающим научные открытия на благо людей.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979" marR="489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Презентация «Герои науки»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979" marR="489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Оформление родительского уголка «Наука – территория героев»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979" marR="489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Подготовить презентацию, оформить альбом «Герои науки»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979" marR="489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Презентация «Герои науки», альбом «Изобретения героев науки».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979" marR="489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86200010"/>
                  </a:ext>
                </a:extLst>
              </a:tr>
              <a:tr h="207626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 «Пичугин мост»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979" marR="489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Воспитывать в детях желание сделать что-то полезное для окружающих и дать понять, что это и есть настоящий подвиг. 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979" marR="489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Чтение рассказа Е.А Пермяка «Пичугин мост»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979" marR="489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Выставка литературы Е.А Пермяка 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979" marR="489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Подготовить рассказ Е.А. Пермяка «Пичугин мост» и иллюстраций к нему.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979" marR="489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Рассказ с иллюстрациями Е.А. Пермяка «Пичугин мост»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979" marR="489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71386892"/>
                  </a:ext>
                </a:extLst>
              </a:tr>
              <a:tr h="138039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 Моё первое изобретение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979" marR="489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Воспитывать желание что-то изобретать и воплощать свои изобретения в жизни.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979" marR="489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Презентация детьми своих изобретений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979" marR="489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Совместное творчество с детьми «Моё первое изобретение»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979" marR="489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Подготовка альбома «Детские изобретения»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979" marR="489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Выставка детских поделок.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979" marR="489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1901341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9221894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>
            <a:extLst>
              <a:ext uri="{FF2B5EF4-FFF2-40B4-BE49-F238E27FC236}">
                <a16:creationId xmlns:a16="http://schemas.microsoft.com/office/drawing/2014/main" id="{B29DE754-8464-4B36-9679-B53453BE5E6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30173014"/>
              </p:ext>
            </p:extLst>
          </p:nvPr>
        </p:nvGraphicFramePr>
        <p:xfrm>
          <a:off x="422228" y="191970"/>
          <a:ext cx="11567522" cy="6448112"/>
        </p:xfrm>
        <a:graphic>
          <a:graphicData uri="http://schemas.openxmlformats.org/drawingml/2006/table">
            <a:tbl>
              <a:tblPr firstRow="1" firstCol="1" bandRow="1"/>
              <a:tblGrid>
                <a:gridCol w="1342175">
                  <a:extLst>
                    <a:ext uri="{9D8B030D-6E8A-4147-A177-3AD203B41FA5}">
                      <a16:colId xmlns:a16="http://schemas.microsoft.com/office/drawing/2014/main" val="295985629"/>
                    </a:ext>
                  </a:extLst>
                </a:gridCol>
                <a:gridCol w="1149555">
                  <a:extLst>
                    <a:ext uri="{9D8B030D-6E8A-4147-A177-3AD203B41FA5}">
                      <a16:colId xmlns:a16="http://schemas.microsoft.com/office/drawing/2014/main" val="568349525"/>
                    </a:ext>
                  </a:extLst>
                </a:gridCol>
                <a:gridCol w="1499151">
                  <a:extLst>
                    <a:ext uri="{9D8B030D-6E8A-4147-A177-3AD203B41FA5}">
                      <a16:colId xmlns:a16="http://schemas.microsoft.com/office/drawing/2014/main" val="3482791311"/>
                    </a:ext>
                  </a:extLst>
                </a:gridCol>
                <a:gridCol w="1499151">
                  <a:extLst>
                    <a:ext uri="{9D8B030D-6E8A-4147-A177-3AD203B41FA5}">
                      <a16:colId xmlns:a16="http://schemas.microsoft.com/office/drawing/2014/main" val="2254732954"/>
                    </a:ext>
                  </a:extLst>
                </a:gridCol>
                <a:gridCol w="1479272">
                  <a:extLst>
                    <a:ext uri="{9D8B030D-6E8A-4147-A177-3AD203B41FA5}">
                      <a16:colId xmlns:a16="http://schemas.microsoft.com/office/drawing/2014/main" val="3285485725"/>
                    </a:ext>
                  </a:extLst>
                </a:gridCol>
                <a:gridCol w="1479272">
                  <a:extLst>
                    <a:ext uri="{9D8B030D-6E8A-4147-A177-3AD203B41FA5}">
                      <a16:colId xmlns:a16="http://schemas.microsoft.com/office/drawing/2014/main" val="3337547105"/>
                    </a:ext>
                  </a:extLst>
                </a:gridCol>
                <a:gridCol w="1559473">
                  <a:extLst>
                    <a:ext uri="{9D8B030D-6E8A-4147-A177-3AD203B41FA5}">
                      <a16:colId xmlns:a16="http://schemas.microsoft.com/office/drawing/2014/main" val="2578333826"/>
                    </a:ext>
                  </a:extLst>
                </a:gridCol>
                <a:gridCol w="1559473">
                  <a:extLst>
                    <a:ext uri="{9D8B030D-6E8A-4147-A177-3AD203B41FA5}">
                      <a16:colId xmlns:a16="http://schemas.microsoft.com/office/drawing/2014/main" val="1557357530"/>
                    </a:ext>
                  </a:extLst>
                </a:gridCol>
              </a:tblGrid>
              <a:tr h="1842722">
                <a:tc rowSpan="4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апрель</a:t>
                      </a:r>
                      <a:endParaRPr lang="ru-RU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988" marR="559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Герои в космическом пространстве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988" marR="559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 Что такое космос?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988" marR="559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Продолжить знакомство с понятием «Космос», «Космонавт», «Космическое пространство».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988" marR="559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Беседа-рассуждение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988" marR="559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Папка-передвижка «Космос и его герои»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988" marR="559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Подготовка конспекта беседы и иллюстраций.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988" marR="559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Оформление центра «Космос глазами детей»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988" marR="559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58810911"/>
                  </a:ext>
                </a:extLst>
              </a:tr>
              <a:tr h="104741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 Космические аппараты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988" marR="559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Расширять представление о космических аппаратах.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988" marR="559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Видеофильм «Космические аппараты»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988" marR="559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Творческий конкурс поделок «Космические аппараты»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988" marR="559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Подготовить видеофильм и иллюстрации.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988" marR="559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Выставка творческих поделок.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988" marR="559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57328344"/>
                  </a:ext>
                </a:extLst>
              </a:tr>
              <a:tr h="157762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 Первые в космосе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988" marR="559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Воспитывать чувство гордости за людей, покоривших космическое пространство.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988" marR="559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Презентация «Герои космоса»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988" marR="559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Информационный стенд 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«Мы первые в космосе»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988" marR="559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Подготовка презентации.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988" marR="559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Альбом «Герои космоса»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988" marR="559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56185132"/>
                  </a:ext>
                </a:extLst>
              </a:tr>
              <a:tr h="198034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 Мы будущие покорители космоса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988" marR="559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Воспитывать желание у детей быть похожими на людей, 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героической профессии космонавт.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988" marR="559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Спортивное развлечение «Юные космонавты»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988" marR="559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Библиотека для родителей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«Детям - всё о космосе»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988" marR="559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Подготовка оборудования к развлечению.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988" marR="559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Фотоотчет «Юные космонавты»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988" marR="559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8007173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7730182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>
            <a:extLst>
              <a:ext uri="{FF2B5EF4-FFF2-40B4-BE49-F238E27FC236}">
                <a16:creationId xmlns:a16="http://schemas.microsoft.com/office/drawing/2014/main" id="{68058B23-ACDB-420C-9A2B-3673DB97938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56628223"/>
              </p:ext>
            </p:extLst>
          </p:nvPr>
        </p:nvGraphicFramePr>
        <p:xfrm>
          <a:off x="837324" y="330428"/>
          <a:ext cx="11041329" cy="6275471"/>
        </p:xfrm>
        <a:graphic>
          <a:graphicData uri="http://schemas.openxmlformats.org/drawingml/2006/table">
            <a:tbl>
              <a:tblPr firstRow="1" firstCol="1" bandRow="1"/>
              <a:tblGrid>
                <a:gridCol w="1281122">
                  <a:extLst>
                    <a:ext uri="{9D8B030D-6E8A-4147-A177-3AD203B41FA5}">
                      <a16:colId xmlns:a16="http://schemas.microsoft.com/office/drawing/2014/main" val="396468167"/>
                    </a:ext>
                  </a:extLst>
                </a:gridCol>
                <a:gridCol w="1097263">
                  <a:extLst>
                    <a:ext uri="{9D8B030D-6E8A-4147-A177-3AD203B41FA5}">
                      <a16:colId xmlns:a16="http://schemas.microsoft.com/office/drawing/2014/main" val="3202134772"/>
                    </a:ext>
                  </a:extLst>
                </a:gridCol>
                <a:gridCol w="1430956">
                  <a:extLst>
                    <a:ext uri="{9D8B030D-6E8A-4147-A177-3AD203B41FA5}">
                      <a16:colId xmlns:a16="http://schemas.microsoft.com/office/drawing/2014/main" val="2163619375"/>
                    </a:ext>
                  </a:extLst>
                </a:gridCol>
                <a:gridCol w="1430956">
                  <a:extLst>
                    <a:ext uri="{9D8B030D-6E8A-4147-A177-3AD203B41FA5}">
                      <a16:colId xmlns:a16="http://schemas.microsoft.com/office/drawing/2014/main" val="3309896924"/>
                    </a:ext>
                  </a:extLst>
                </a:gridCol>
                <a:gridCol w="1411981">
                  <a:extLst>
                    <a:ext uri="{9D8B030D-6E8A-4147-A177-3AD203B41FA5}">
                      <a16:colId xmlns:a16="http://schemas.microsoft.com/office/drawing/2014/main" val="3752358786"/>
                    </a:ext>
                  </a:extLst>
                </a:gridCol>
                <a:gridCol w="1411981">
                  <a:extLst>
                    <a:ext uri="{9D8B030D-6E8A-4147-A177-3AD203B41FA5}">
                      <a16:colId xmlns:a16="http://schemas.microsoft.com/office/drawing/2014/main" val="573730188"/>
                    </a:ext>
                  </a:extLst>
                </a:gridCol>
                <a:gridCol w="1488535">
                  <a:extLst>
                    <a:ext uri="{9D8B030D-6E8A-4147-A177-3AD203B41FA5}">
                      <a16:colId xmlns:a16="http://schemas.microsoft.com/office/drawing/2014/main" val="1487668441"/>
                    </a:ext>
                  </a:extLst>
                </a:gridCol>
                <a:gridCol w="1488535">
                  <a:extLst>
                    <a:ext uri="{9D8B030D-6E8A-4147-A177-3AD203B41FA5}">
                      <a16:colId xmlns:a16="http://schemas.microsoft.com/office/drawing/2014/main" val="669948664"/>
                    </a:ext>
                  </a:extLst>
                </a:gridCol>
              </a:tblGrid>
              <a:tr h="1786688"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май</a:t>
                      </a:r>
                      <a:endParaRPr lang="ru-RU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588" marR="615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588" marR="615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 Итоговое занятие 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588" marR="615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Воспитывать чувство восхищения и гордости подвигами своего народа. 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588" marR="615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КВН «Человек с большой буквы»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588" marR="615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Открытое мероприятие с детьми «Человек с большой буквы»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588" marR="615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Подготовка конспекта занятия, иллюстраций, презентация.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588" marR="615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Оформление центра «Герои нашего времени» 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588" marR="615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83047945"/>
                  </a:ext>
                </a:extLst>
              </a:tr>
              <a:tr h="448878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2Педагогическая диагностика/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монитринг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588" marR="615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Выявить динамику в духовно-нравственном воспитании ребёнка для выстраивания дальнейшей работы с детьми.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588" marR="615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Беседы с детьми на темы нравственного содержания; · решение проблемных ситуаций; · наблюдение за поведением ребёнка в самостоятельной деятельности, в общении со взрослыми и сверстниками.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588" marR="615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Круглый стол  «Герои нашего времени»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588" marR="615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Подготовка бесед, проблемных ситуаций, иллюстраций.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588" marR="615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Картотека бесед, проблемных ситуаций на тему «Герои нашего времени» 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588" marR="615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0673488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986729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:p14="http://schemas.microsoft.com/office/powerpoint/2010/main" val="4205148655"/>
              </p:ext>
            </p:extLst>
          </p:nvPr>
        </p:nvGraphicFramePr>
        <p:xfrm>
          <a:off x="2447635" y="145143"/>
          <a:ext cx="9535886" cy="657497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6053675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:p14="http://schemas.microsoft.com/office/powerpoint/2010/main" val="406202455"/>
              </p:ext>
            </p:extLst>
          </p:nvPr>
        </p:nvGraphicFramePr>
        <p:xfrm>
          <a:off x="2200498" y="134191"/>
          <a:ext cx="9548947" cy="655755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9727470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:p14="http://schemas.microsoft.com/office/powerpoint/2010/main" val="2102814607"/>
              </p:ext>
            </p:extLst>
          </p:nvPr>
        </p:nvGraphicFramePr>
        <p:xfrm>
          <a:off x="2572988" y="139865"/>
          <a:ext cx="9405256" cy="660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8523402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:p14="http://schemas.microsoft.com/office/powerpoint/2010/main" val="1961323504"/>
              </p:ext>
            </p:extLst>
          </p:nvPr>
        </p:nvGraphicFramePr>
        <p:xfrm>
          <a:off x="2721825" y="261258"/>
          <a:ext cx="9170125" cy="659674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9973831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:p14="http://schemas.microsoft.com/office/powerpoint/2010/main" val="3595940895"/>
              </p:ext>
            </p:extLst>
          </p:nvPr>
        </p:nvGraphicFramePr>
        <p:xfrm>
          <a:off x="2433122" y="139864"/>
          <a:ext cx="9521371" cy="661851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57422236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021F2E87-194C-4FEA-8AC2-1AD1B8ACAA45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8098" y="3825469"/>
            <a:ext cx="3527552" cy="2645664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52E6404B-4E97-45A2-AFDC-263B73D18E82}"/>
              </a:ext>
            </a:extLst>
          </p:cNvPr>
          <p:cNvSpPr txBox="1"/>
          <p:nvPr/>
        </p:nvSpPr>
        <p:spPr>
          <a:xfrm>
            <a:off x="4142862" y="82095"/>
            <a:ext cx="320472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solidFill>
                  <a:srgbClr val="FF0000"/>
                </a:solidFill>
              </a:rPr>
              <a:t>Самообразование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75D4EB29-3963-4B0D-A33A-737FB79828F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830" y="872562"/>
            <a:ext cx="3408584" cy="2556438"/>
          </a:xfrm>
          <a:prstGeom prst="rect">
            <a:avLst/>
          </a:prstGeom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44479C27-FA34-4C8E-B096-C5F5DB9450E9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4597" y="3825469"/>
            <a:ext cx="3527552" cy="2645664"/>
          </a:xfrm>
          <a:prstGeom prst="rect">
            <a:avLst/>
          </a:prstGeom>
        </p:spPr>
      </p:pic>
      <p:pic>
        <p:nvPicPr>
          <p:cNvPr id="16" name="Рисунок 15">
            <a:extLst>
              <a:ext uri="{FF2B5EF4-FFF2-40B4-BE49-F238E27FC236}">
                <a16:creationId xmlns:a16="http://schemas.microsoft.com/office/drawing/2014/main" id="{AC17EF98-D8BA-4B19-8E87-D3C629FE0F04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23979" y="947700"/>
            <a:ext cx="3527553" cy="2645664"/>
          </a:xfrm>
          <a:prstGeom prst="rect">
            <a:avLst/>
          </a:prstGeom>
        </p:spPr>
      </p:pic>
      <p:pic>
        <p:nvPicPr>
          <p:cNvPr id="18" name="Рисунок 17">
            <a:extLst>
              <a:ext uri="{FF2B5EF4-FFF2-40B4-BE49-F238E27FC236}">
                <a16:creationId xmlns:a16="http://schemas.microsoft.com/office/drawing/2014/main" id="{47E4DE3F-3591-40D3-9C04-A6B481D4729F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45792" y="3825469"/>
            <a:ext cx="3527552" cy="2645664"/>
          </a:xfrm>
          <a:prstGeom prst="rect">
            <a:avLst/>
          </a:prstGeom>
        </p:spPr>
      </p:pic>
      <p:pic>
        <p:nvPicPr>
          <p:cNvPr id="20" name="Рисунок 19">
            <a:extLst>
              <a:ext uri="{FF2B5EF4-FFF2-40B4-BE49-F238E27FC236}">
                <a16:creationId xmlns:a16="http://schemas.microsoft.com/office/drawing/2014/main" id="{458B27DE-0791-4079-B660-0B6F75A19C9B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7228" y="775864"/>
            <a:ext cx="2113126" cy="2817501"/>
          </a:xfrm>
          <a:prstGeom prst="rect">
            <a:avLst/>
          </a:prstGeom>
        </p:spPr>
      </p:pic>
      <p:pic>
        <p:nvPicPr>
          <p:cNvPr id="22" name="Рисунок 21">
            <a:extLst>
              <a:ext uri="{FF2B5EF4-FFF2-40B4-BE49-F238E27FC236}">
                <a16:creationId xmlns:a16="http://schemas.microsoft.com/office/drawing/2014/main" id="{26DFC72E-D0BB-45BC-81FE-5CAB89BD639A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1820" y="775863"/>
            <a:ext cx="2113126" cy="28175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86179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511691C4-9736-45A2-9D2B-70B91A9A4C30}"/>
              </a:ext>
            </a:extLst>
          </p:cNvPr>
          <p:cNvSpPr txBox="1"/>
          <p:nvPr/>
        </p:nvSpPr>
        <p:spPr>
          <a:xfrm>
            <a:off x="4531308" y="118273"/>
            <a:ext cx="312938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>
                <a:solidFill>
                  <a:srgbClr val="FF0000"/>
                </a:solidFill>
              </a:rPr>
              <a:t>Игры В.В. </a:t>
            </a:r>
            <a:r>
              <a:rPr lang="ru-RU" sz="2000" b="1" dirty="0" err="1">
                <a:solidFill>
                  <a:srgbClr val="FF0000"/>
                </a:solidFill>
              </a:rPr>
              <a:t>Воскобовича</a:t>
            </a:r>
            <a:endParaRPr lang="ru-RU" sz="2000" b="1" dirty="0">
              <a:solidFill>
                <a:srgbClr val="FF0000"/>
              </a:solidFill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353E3794-56F8-44B3-8700-1C7A103F80F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4503" y="702891"/>
            <a:ext cx="3634811" cy="2726109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C8810673-5324-4720-8581-C2BCF30E8B4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34997" y="702891"/>
            <a:ext cx="3683237" cy="2762428"/>
          </a:xfrm>
          <a:prstGeom prst="rect">
            <a:avLst/>
          </a:prstGeom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15F94BF7-78BA-4007-9860-3200802F9D8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45537" y="702891"/>
            <a:ext cx="3683237" cy="2762428"/>
          </a:xfrm>
          <a:prstGeom prst="rect">
            <a:avLst/>
          </a:prstGeom>
        </p:spPr>
      </p:pic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58867DF9-CA0B-43E7-9B7A-B947819F494F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742" y="3785787"/>
            <a:ext cx="3748754" cy="2811566"/>
          </a:xfrm>
          <a:prstGeom prst="rect">
            <a:avLst/>
          </a:prstGeom>
        </p:spPr>
      </p:pic>
      <p:pic>
        <p:nvPicPr>
          <p:cNvPr id="18" name="Рисунок 17">
            <a:extLst>
              <a:ext uri="{FF2B5EF4-FFF2-40B4-BE49-F238E27FC236}">
                <a16:creationId xmlns:a16="http://schemas.microsoft.com/office/drawing/2014/main" id="{BEB33198-4A30-4C24-875F-8BA5F110D0EA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0816" y="3785786"/>
            <a:ext cx="3748754" cy="2811566"/>
          </a:xfrm>
          <a:prstGeom prst="rect">
            <a:avLst/>
          </a:prstGeom>
        </p:spPr>
      </p:pic>
      <p:pic>
        <p:nvPicPr>
          <p:cNvPr id="20" name="Рисунок 19">
            <a:extLst>
              <a:ext uri="{FF2B5EF4-FFF2-40B4-BE49-F238E27FC236}">
                <a16:creationId xmlns:a16="http://schemas.microsoft.com/office/drawing/2014/main" id="{B100C174-9252-4780-B0A8-899092B371F1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45537" y="3785786"/>
            <a:ext cx="3748754" cy="28115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504504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1FC8AEED-6A83-48B4-A459-03789ADB46A0}"/>
              </a:ext>
            </a:extLst>
          </p:cNvPr>
          <p:cNvSpPr txBox="1"/>
          <p:nvPr/>
        </p:nvSpPr>
        <p:spPr>
          <a:xfrm>
            <a:off x="866302" y="1683522"/>
            <a:ext cx="10974479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dirty="0">
                <a:solidFill>
                  <a:srgbClr val="FF0000"/>
                </a:solidFill>
              </a:rPr>
              <a:t>Рабочая программа воспитания подготовительной группы</a:t>
            </a:r>
          </a:p>
          <a:p>
            <a:pPr algn="ctr"/>
            <a:r>
              <a:rPr lang="ru-RU" sz="2800" dirty="0">
                <a:solidFill>
                  <a:srgbClr val="FF0000"/>
                </a:solidFill>
              </a:rPr>
              <a:t>«Герой нашего времени»</a:t>
            </a:r>
          </a:p>
        </p:txBody>
      </p:sp>
    </p:spTree>
    <p:extLst>
      <p:ext uri="{BB962C8B-B14F-4D97-AF65-F5344CB8AC3E}">
        <p14:creationId xmlns:p14="http://schemas.microsoft.com/office/powerpoint/2010/main" val="168762726"/>
      </p:ext>
    </p:extLst>
  </p:cSld>
  <p:clrMapOvr>
    <a:masterClrMapping/>
  </p:clrMapOvr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579</TotalTime>
  <Words>1718</Words>
  <Application>Microsoft Office PowerPoint</Application>
  <PresentationFormat>Широкоэкранный</PresentationFormat>
  <Paragraphs>255</Paragraphs>
  <Slides>18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4" baseType="lpstr">
      <vt:lpstr>Arial</vt:lpstr>
      <vt:lpstr>Calibri</vt:lpstr>
      <vt:lpstr>Century Gothic</vt:lpstr>
      <vt:lpstr>Times New Roman</vt:lpstr>
      <vt:lpstr>Wingdings 3</vt:lpstr>
      <vt:lpstr>Легкий дым</vt:lpstr>
      <vt:lpstr>Итоговый отчет работы подготовитеьной группы № 1 «Цветик-Семицветик» за 2021 – 2022 учебный год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Педагогический мониторинг образовательного процесса второй ранней группы № 1 2017 – 2018 учебный год</dc:title>
  <dc:creator>наталья</dc:creator>
  <cp:lastModifiedBy>олег Зыков</cp:lastModifiedBy>
  <cp:revision>97</cp:revision>
  <dcterms:created xsi:type="dcterms:W3CDTF">2018-05-11T05:57:39Z</dcterms:created>
  <dcterms:modified xsi:type="dcterms:W3CDTF">2022-11-29T09:55:31Z</dcterms:modified>
</cp:coreProperties>
</file>