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0" r:id="rId2"/>
    <p:sldId id="256" r:id="rId3"/>
    <p:sldId id="258" r:id="rId4"/>
    <p:sldId id="257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2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3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4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07B8EB-0B28-43C8-9EE2-9A3C9F5227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7443D-2580-494D-AB9D-1E3A11232E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5CB7E-D553-44D4-BE89-14AEBF96CA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C8157-D967-46F0-80E8-2B05F39AF9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571C4-51AC-4612-A231-0F1197F436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AB90D-C60D-478F-A182-3DA33EFA9C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9DCBE4-3DC4-4E30-BB68-645D3B66C5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40398-B733-45BE-9650-2F81FFEBD4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2DD65-029A-42B8-825A-A7DE917F2C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A54C0-CD46-4C86-B2A5-DAF0573D5A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6E1C0-4730-48A1-9F8C-1D5D08FE1F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2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2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B7822072-9AA6-4B7F-BFB8-8555A0BD976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0066"/>
                </a:solidFill>
              </a:rPr>
              <a:t>Александр Сергеевич Пушкин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844675"/>
            <a:ext cx="3394075" cy="3557588"/>
          </a:xfrm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427538" y="1700213"/>
            <a:ext cx="4176712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Великий русский поэт А. С. Пушкин родился в Москве два века назад. С раннего детства он был окружён заботой и вниманием родителей. Но особенно заботилась о нём его няня – простая крестьянка, мастерица петь песни, рассказывать сказки. Говор у неё был особый, певучий, она «окала». Маленький Саша очень любил свою няню и называл её ласково матушкой. </a:t>
            </a:r>
          </a:p>
          <a:p>
            <a:pPr>
              <a:spcBef>
                <a:spcPct val="50000"/>
              </a:spcBef>
            </a:pPr>
            <a:r>
              <a:rPr lang="ru-RU"/>
              <a:t>А кто из вас знает, как звали няню?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427538" y="5661025"/>
            <a:ext cx="3836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66"/>
                </a:solidFill>
              </a:rPr>
              <a:t>Арина</a:t>
            </a:r>
            <a:r>
              <a:rPr lang="ru-RU"/>
              <a:t> </a:t>
            </a:r>
            <a:r>
              <a:rPr lang="ru-RU" sz="3600">
                <a:solidFill>
                  <a:srgbClr val="FF0066"/>
                </a:solidFill>
              </a:rPr>
              <a:t>Родионовна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24300" y="476250"/>
            <a:ext cx="4533900" cy="3889375"/>
          </a:xfrm>
        </p:spPr>
        <p:txBody>
          <a:bodyPr/>
          <a:lstStyle/>
          <a:p>
            <a:r>
              <a:rPr lang="ru-RU" sz="1800"/>
              <a:t>Когда Александр Сергеевич был ещё совсем маленьким ребёнком, родители между собой говорили только по-французски и маленького Сашу к этому языку приучали. Даже учителя-француза ему наняли. А всё же Александр Сергеевич больше любил с няней разговаривать. Бывало, начнёт она сказки рассказывать, так он и не шелохнётся, боится слово пропустить. На основе этих рассказов он создал свои сказки, которые вы все знаете.</a:t>
            </a:r>
            <a:br>
              <a:rPr lang="ru-RU" sz="1800"/>
            </a:br>
            <a:r>
              <a:rPr lang="ru-RU" sz="1800"/>
              <a:t>Назовите их.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bojar1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76250"/>
            <a:ext cx="2066925" cy="1543050"/>
          </a:xfrm>
          <a:prstGeom prst="rect">
            <a:avLst/>
          </a:prstGeom>
          <a:noFill/>
        </p:spPr>
      </p:pic>
      <p:pic>
        <p:nvPicPr>
          <p:cNvPr id="2053" name="Picture 5" descr="carevn1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2133600"/>
            <a:ext cx="1771650" cy="1971675"/>
          </a:xfrm>
          <a:prstGeom prst="rect">
            <a:avLst/>
          </a:prstGeom>
          <a:noFill/>
        </p:spPr>
      </p:pic>
      <p:pic>
        <p:nvPicPr>
          <p:cNvPr id="2054" name="Picture 6" descr="carevn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4221163"/>
            <a:ext cx="1771650" cy="1971675"/>
          </a:xfrm>
          <a:prstGeom prst="rect">
            <a:avLst/>
          </a:prstGeom>
          <a:noFill/>
        </p:spPr>
      </p:pic>
      <p:pic>
        <p:nvPicPr>
          <p:cNvPr id="2055" name="Picture 7" descr="Riba1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138" y="4581525"/>
            <a:ext cx="2066925" cy="1543050"/>
          </a:xfrm>
          <a:prstGeom prst="rect">
            <a:avLst/>
          </a:prstGeom>
          <a:noFill/>
        </p:spPr>
      </p:pic>
      <p:pic>
        <p:nvPicPr>
          <p:cNvPr id="2056" name="Picture 8" descr="saltan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325" y="4581525"/>
            <a:ext cx="2066925" cy="1543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356100" y="549275"/>
            <a:ext cx="4248150" cy="5527675"/>
          </a:xfrm>
        </p:spPr>
        <p:txBody>
          <a:bodyPr/>
          <a:lstStyle/>
          <a:p>
            <a:r>
              <a:rPr lang="ru-RU" sz="1800"/>
              <a:t>«Ветер дале побежал.</a:t>
            </a:r>
            <a:br>
              <a:rPr lang="ru-RU" sz="1800"/>
            </a:br>
            <a:r>
              <a:rPr lang="ru-RU" sz="1800"/>
              <a:t>Королевич зарыдал</a:t>
            </a:r>
            <a:br>
              <a:rPr lang="ru-RU" sz="1800"/>
            </a:br>
            <a:r>
              <a:rPr lang="ru-RU" sz="1800"/>
              <a:t>И пошёл к пустому месту</a:t>
            </a:r>
            <a:br>
              <a:rPr lang="ru-RU" sz="1800"/>
            </a:br>
            <a:r>
              <a:rPr lang="ru-RU" sz="1800"/>
              <a:t>На прекрасную невесту</a:t>
            </a:r>
            <a:br>
              <a:rPr lang="ru-RU" sz="1800"/>
            </a:br>
            <a:r>
              <a:rPr lang="ru-RU" sz="1800"/>
              <a:t>Посмотреть ещё хоть раз.</a:t>
            </a:r>
            <a:br>
              <a:rPr lang="ru-RU" sz="1800"/>
            </a:br>
            <a:r>
              <a:rPr lang="ru-RU" sz="1800"/>
              <a:t>Вот идёт; и поднялась</a:t>
            </a:r>
            <a:br>
              <a:rPr lang="ru-RU" sz="1800"/>
            </a:br>
            <a:r>
              <a:rPr lang="ru-RU" sz="1800"/>
              <a:t>Перед ним гора крутая;</a:t>
            </a:r>
            <a:br>
              <a:rPr lang="ru-RU" sz="1800"/>
            </a:br>
            <a:r>
              <a:rPr lang="ru-RU" sz="1800"/>
              <a:t>Вкруг неё страна пустая;</a:t>
            </a:r>
            <a:br>
              <a:rPr lang="ru-RU" sz="1800"/>
            </a:br>
            <a:r>
              <a:rPr lang="ru-RU" sz="1800"/>
              <a:t>Под горою тёмный вход.</a:t>
            </a:r>
            <a:br>
              <a:rPr lang="ru-RU" sz="1800"/>
            </a:br>
            <a:r>
              <a:rPr lang="ru-RU" sz="1800"/>
              <a:t>Он туда скорей идёт.</a:t>
            </a:r>
            <a:br>
              <a:rPr lang="ru-RU" sz="1800"/>
            </a:br>
            <a:r>
              <a:rPr lang="ru-RU" sz="1800"/>
              <a:t>Перед ним, во мгле печальной,</a:t>
            </a:r>
            <a:br>
              <a:rPr lang="ru-RU" sz="1800"/>
            </a:br>
            <a:r>
              <a:rPr lang="ru-RU" sz="1800"/>
              <a:t>Гроб качается хрустальный</a:t>
            </a:r>
            <a:br>
              <a:rPr lang="ru-RU" sz="1800"/>
            </a:br>
            <a:r>
              <a:rPr lang="ru-RU" sz="1800"/>
              <a:t>И в хрустальном гробе том</a:t>
            </a:r>
            <a:br>
              <a:rPr lang="ru-RU" sz="1800"/>
            </a:br>
            <a:r>
              <a:rPr lang="ru-RU" sz="1800"/>
              <a:t>Спит царевна вечным сном.</a:t>
            </a:r>
            <a:br>
              <a:rPr lang="ru-RU" sz="1800"/>
            </a:br>
            <a:r>
              <a:rPr lang="ru-RU" sz="1800"/>
              <a:t>И о гроб невесты милой</a:t>
            </a:r>
            <a:br>
              <a:rPr lang="ru-RU" sz="1800"/>
            </a:br>
            <a:r>
              <a:rPr lang="ru-RU" sz="1800"/>
              <a:t>Он ударился всей силой.</a:t>
            </a:r>
            <a:br>
              <a:rPr lang="ru-RU" sz="1800"/>
            </a:br>
            <a:r>
              <a:rPr lang="ru-RU" sz="1800"/>
              <a:t>Гроб разбился. Дева вдруг</a:t>
            </a:r>
            <a:br>
              <a:rPr lang="ru-RU" sz="1800"/>
            </a:br>
            <a:r>
              <a:rPr lang="ru-RU" sz="1800"/>
              <a:t>Ожила. Глядит вокруг</a:t>
            </a:r>
            <a:br>
              <a:rPr lang="ru-RU" sz="1800"/>
            </a:br>
            <a:r>
              <a:rPr lang="ru-RU" sz="1800"/>
              <a:t>Изумлёнными глазами, И, качаясь над цепями, Привздохнув, произнесла:</a:t>
            </a:r>
            <a:br>
              <a:rPr lang="ru-RU" sz="1800"/>
            </a:br>
            <a:r>
              <a:rPr lang="ru-RU" sz="1800"/>
              <a:t>«Как же долго я спала!»</a:t>
            </a:r>
            <a:br>
              <a:rPr lang="ru-RU" sz="1800"/>
            </a:br>
            <a:r>
              <a:rPr lang="ru-RU" sz="1800"/>
              <a:t>И встаёт она из гроба…</a:t>
            </a:r>
            <a:br>
              <a:rPr lang="ru-RU" sz="1800"/>
            </a:br>
            <a:r>
              <a:rPr lang="ru-RU" sz="1800"/>
              <a:t>Ах!... И зарыдали оба».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arevn1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1075"/>
            <a:ext cx="3671888" cy="4608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62950" cy="2935287"/>
          </a:xfrm>
        </p:spPr>
        <p:txBody>
          <a:bodyPr/>
          <a:lstStyle/>
          <a:p>
            <a:r>
              <a:rPr lang="ru-RU" sz="3600">
                <a:latin typeface="Trebuchet MS" pitchFamily="34" charset="0"/>
              </a:rPr>
              <a:t>«Сказка о царе Салтане, о сыне его славном и могучем богатыре Гвидоне Салтановиче и о прекрасной царевне Лебеди»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68638"/>
            <a:ext cx="8291513" cy="3062287"/>
          </a:xfrm>
        </p:spPr>
        <p:txBody>
          <a:bodyPr/>
          <a:lstStyle/>
          <a:p>
            <a:endParaRPr lang="ru-RU"/>
          </a:p>
        </p:txBody>
      </p:sp>
      <p:pic>
        <p:nvPicPr>
          <p:cNvPr id="3076" name="Picture 4" descr="salt1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924175"/>
            <a:ext cx="3417887" cy="3457575"/>
          </a:xfrm>
          <a:prstGeom prst="rect">
            <a:avLst/>
          </a:prstGeom>
          <a:noFill/>
        </p:spPr>
      </p:pic>
      <p:pic>
        <p:nvPicPr>
          <p:cNvPr id="3077" name="Picture 5" descr="salt3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2997200"/>
            <a:ext cx="3063875" cy="34115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5" name="Cloud"/>
          <p:cNvSpPr>
            <a:spLocks noChangeAspect="1" noEditPoints="1" noChangeArrowheads="1"/>
          </p:cNvSpPr>
          <p:nvPr/>
        </p:nvSpPr>
        <p:spPr bwMode="auto">
          <a:xfrm>
            <a:off x="-252413" y="260350"/>
            <a:ext cx="2524126" cy="169227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126" name="Cloud"/>
          <p:cNvSpPr>
            <a:spLocks noChangeAspect="1" noEditPoints="1" noChangeArrowheads="1"/>
          </p:cNvSpPr>
          <p:nvPr/>
        </p:nvSpPr>
        <p:spPr bwMode="auto">
          <a:xfrm>
            <a:off x="1692275" y="3333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127" name="Cloud"/>
          <p:cNvSpPr>
            <a:spLocks noChangeAspect="1" noEditPoints="1" noChangeArrowheads="1"/>
          </p:cNvSpPr>
          <p:nvPr/>
        </p:nvSpPr>
        <p:spPr bwMode="auto">
          <a:xfrm>
            <a:off x="4067175" y="33337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128" name="Cloud"/>
          <p:cNvSpPr>
            <a:spLocks noChangeAspect="1" noEditPoints="1" noChangeArrowheads="1"/>
          </p:cNvSpPr>
          <p:nvPr/>
        </p:nvSpPr>
        <p:spPr bwMode="auto">
          <a:xfrm>
            <a:off x="6156325" y="404813"/>
            <a:ext cx="2987675" cy="20018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0" y="836613"/>
            <a:ext cx="16557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Сказка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411413" y="981075"/>
            <a:ext cx="16557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Балде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427538" y="908050"/>
            <a:ext cx="20875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о попе и 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156325" y="908050"/>
            <a:ext cx="2663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работнике его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</p:txBody>
      </p:sp>
      <p:pic>
        <p:nvPicPr>
          <p:cNvPr id="5135" name="Picture 15" descr="PICT00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213"/>
            <a:ext cx="3529013" cy="2917825"/>
          </a:xfrm>
          <a:prstGeom prst="rect">
            <a:avLst/>
          </a:prstGeom>
          <a:noFill/>
        </p:spPr>
      </p:pic>
      <p:pic>
        <p:nvPicPr>
          <p:cNvPr id="5136" name="Picture 16" descr="PICT00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4308475"/>
            <a:ext cx="3168650" cy="2549525"/>
          </a:xfrm>
          <a:prstGeom prst="rect">
            <a:avLst/>
          </a:prstGeom>
          <a:noFill/>
        </p:spPr>
      </p:pic>
      <p:pic>
        <p:nvPicPr>
          <p:cNvPr id="5137" name="Picture 17" descr="PICT00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30400"/>
            <a:ext cx="2952750" cy="2751138"/>
          </a:xfrm>
          <a:prstGeom prst="rect">
            <a:avLst/>
          </a:prstGeom>
          <a:noFill/>
        </p:spPr>
      </p:pic>
      <p:pic>
        <p:nvPicPr>
          <p:cNvPr id="5138" name="Picture 18" descr="PICT00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005263"/>
            <a:ext cx="3025775" cy="27130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7" grpId="0" animBg="1"/>
      <p:bldP spid="5128" grpId="0" animBg="1"/>
      <p:bldP spid="5129" grpId="0"/>
      <p:bldP spid="5130" grpId="0"/>
      <p:bldP spid="5131" grpId="0"/>
      <p:bldP spid="51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8" name="Cloud"/>
          <p:cNvSpPr>
            <a:spLocks noChangeAspect="1" noEditPoints="1" noChangeArrowheads="1"/>
          </p:cNvSpPr>
          <p:nvPr/>
        </p:nvSpPr>
        <p:spPr bwMode="auto">
          <a:xfrm>
            <a:off x="0" y="333375"/>
            <a:ext cx="2627313" cy="17605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6389" name="Cloud"/>
          <p:cNvSpPr>
            <a:spLocks noChangeAspect="1" noEditPoints="1" noChangeArrowheads="1"/>
          </p:cNvSpPr>
          <p:nvPr/>
        </p:nvSpPr>
        <p:spPr bwMode="auto">
          <a:xfrm>
            <a:off x="2124075" y="620713"/>
            <a:ext cx="2305050" cy="15446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6390" name="Cloud"/>
          <p:cNvSpPr>
            <a:spLocks noChangeAspect="1" noEditPoints="1" noChangeArrowheads="1"/>
          </p:cNvSpPr>
          <p:nvPr/>
        </p:nvSpPr>
        <p:spPr bwMode="auto">
          <a:xfrm>
            <a:off x="3924300" y="981075"/>
            <a:ext cx="3103563" cy="20796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6391" name="Cloud"/>
          <p:cNvSpPr>
            <a:spLocks noChangeAspect="1" noEditPoints="1" noChangeArrowheads="1"/>
          </p:cNvSpPr>
          <p:nvPr/>
        </p:nvSpPr>
        <p:spPr bwMode="auto">
          <a:xfrm>
            <a:off x="6516688" y="1052513"/>
            <a:ext cx="2419350" cy="16208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23850" y="981075"/>
            <a:ext cx="1800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«Сказка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339975" y="1125538"/>
            <a:ext cx="2016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о попе и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995738" y="1628775"/>
            <a:ext cx="32400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работнике его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7092950" y="1484313"/>
            <a:ext cx="172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Балде»</a:t>
            </a:r>
          </a:p>
        </p:txBody>
      </p:sp>
      <p:pic>
        <p:nvPicPr>
          <p:cNvPr id="16396" name="Picture 1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3141663"/>
            <a:ext cx="5616575" cy="3536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38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638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163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63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0" grpId="0" animBg="1"/>
      <p:bldP spid="16391" grpId="0" animBg="1"/>
      <p:bldP spid="16392" grpId="0"/>
      <p:bldP spid="16393" grpId="0"/>
      <p:bldP spid="16394" grpId="0"/>
      <p:bldP spid="163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«Сказка о рыбаке и рыбке»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Старик ловил неводом рыбу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Старуха пряла свою пряжу…</a:t>
            </a:r>
          </a:p>
        </p:txBody>
      </p:sp>
      <p:pic>
        <p:nvPicPr>
          <p:cNvPr id="17413" name="Picture 5" descr="bojar1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708275"/>
            <a:ext cx="4032250" cy="3300413"/>
          </a:xfrm>
          <a:prstGeom prst="rect">
            <a:avLst/>
          </a:prstGeom>
          <a:noFill/>
        </p:spPr>
      </p:pic>
      <p:pic>
        <p:nvPicPr>
          <p:cNvPr id="17412" name="Picture 4" descr="Riba1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484313"/>
            <a:ext cx="3889375" cy="2903537"/>
          </a:xfrm>
          <a:prstGeom prst="rect">
            <a:avLst/>
          </a:prstGeom>
          <a:noFill/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124075" y="5911850"/>
            <a:ext cx="6553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…Ну что барыня, сударыня, дворянка,      Чай теперь твоя душенька довольна?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latin typeface="Courier New" pitchFamily="49" charset="0"/>
              </a:rPr>
              <a:t>«Сказка – ложь, да в ней намёк, добрым молодцам урок!»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Люблю я Пушкина творенья,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И это вовсе не секрет.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Его поэм, стихотворений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Прекрасней не было и нет!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С мальства его читаем сказки,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В них жар души, природы краски.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Добро цветёт в них, злоба чахнет.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В них русский дух, в них Русью пахнет!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За Пушкина Руси спасибо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От имени всего народа!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Ведь мы стихи его читаем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Как он писал – без перевода.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                           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                                                  Алифриенко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25" y="1916113"/>
            <a:ext cx="2913063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292</TotalTime>
  <Words>317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Times New Roman</vt:lpstr>
      <vt:lpstr>Wingdings</vt:lpstr>
      <vt:lpstr>Trebuchet MS</vt:lpstr>
      <vt:lpstr>Courier New</vt:lpstr>
      <vt:lpstr>Клен</vt:lpstr>
      <vt:lpstr>Александр Сергеевич Пушкин</vt:lpstr>
      <vt:lpstr>Когда Александр Сергеевич был ещё совсем маленьким ребёнком, родители между собой говорили только по-французски и маленького Сашу к этому языку приучали. Даже учителя-француза ему наняли. А всё же Александр Сергеевич больше любил с няней разговаривать. Бывало, начнёт она сказки рассказывать, так он и не шелохнётся, боится слово пропустить. На основе этих рассказов он создал свои сказки, которые вы все знаете. Назовите их.</vt:lpstr>
      <vt:lpstr>«Ветер дале побежал. Королевич зарыдал И пошёл к пустому месту На прекрасную невесту Посмотреть ещё хоть раз. Вот идёт; и поднялась Перед ним гора крутая; Вкруг неё страна пустая; Под горою тёмный вход. Он туда скорей идёт. Перед ним, во мгле печальной, Гроб качается хрустальный И в хрустальном гробе том Спит царевна вечным сном. И о гроб невесты милой Он ударился всей силой. Гроб разбился. Дева вдруг Ожила. Глядит вокруг Изумлёнными глазами, И, качаясь над цепями, Привздохнув, произнесла: «Как же долго я спала!» И встаёт она из гроба… Ах!... И зарыдали оба».</vt:lpstr>
      <vt:lpstr>«Сказка о царе Салтане, о сыне его славном и могучем богатыре Гвидоне Салтановиче и о прекрасной царевне Лебеди»</vt:lpstr>
      <vt:lpstr>Слайд 5</vt:lpstr>
      <vt:lpstr>Слайд 6</vt:lpstr>
      <vt:lpstr>«Сказка о рыбаке и рыбке»</vt:lpstr>
      <vt:lpstr>«Сказка – ложь, да в ней намёк, добрым молодцам урок!»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Кабинет 9</cp:lastModifiedBy>
  <cp:revision>7</cp:revision>
  <dcterms:created xsi:type="dcterms:W3CDTF">2007-09-25T16:44:55Z</dcterms:created>
  <dcterms:modified xsi:type="dcterms:W3CDTF">2016-02-04T11:34:16Z</dcterms:modified>
</cp:coreProperties>
</file>