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Повторение орфограмм, изученных  по темам «Имя существительное», «Имя прилагательное».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509120"/>
            <a:ext cx="6400800" cy="1752600"/>
          </a:xfrm>
        </p:spPr>
        <p:txBody>
          <a:bodyPr/>
          <a:lstStyle/>
          <a:p>
            <a:r>
              <a:rPr lang="ru-RU" dirty="0" smtClean="0"/>
              <a:t> Подготовка к контрольной работе.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794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Правописание безударных окончаний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07504" y="2174874"/>
            <a:ext cx="4389884" cy="4422477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0A0A0A"/>
                </a:solidFill>
                <a:latin typeface="Source Sans Pro"/>
              </a:rPr>
              <a:t>Уйти в 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дремуч…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тайгу, сообщить об ужасном 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происшестви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..,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ночевать в последней 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палатк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..,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побывать на интересном 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фестивал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..,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учиться в немецкой 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гимнази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..,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подарок немолодой 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матер..,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устроиться в старом 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флигел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.., в </a:t>
            </a:r>
            <a:r>
              <a:rPr lang="ru-RU" dirty="0" err="1">
                <a:solidFill>
                  <a:srgbClr val="0A0A0A"/>
                </a:solidFill>
                <a:latin typeface="Source Sans Pro"/>
              </a:rPr>
              <a:t>колюч..м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 кустарник.., </a:t>
            </a:r>
            <a:r>
              <a:rPr lang="ru-RU" sz="2600" dirty="0" err="1">
                <a:solidFill>
                  <a:srgbClr val="0A0A0A"/>
                </a:solidFill>
                <a:latin typeface="Source Sans Pro"/>
              </a:rPr>
              <a:t>неуклюж..е</a:t>
            </a:r>
            <a:r>
              <a:rPr lang="ru-RU" sz="2600" dirty="0">
                <a:solidFill>
                  <a:srgbClr val="0A0A0A"/>
                </a:solidFill>
                <a:latin typeface="Source Sans Pro"/>
              </a:rPr>
              <a:t> до смешного животное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solidFill>
                  <a:srgbClr val="0A0A0A"/>
                </a:solidFill>
                <a:latin typeface="Source Sans Pro"/>
              </a:rPr>
              <a:t>Узнать в 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пароди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.. себя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, на 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протяжени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..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долгого 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времен.., 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в 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домик..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около 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дремуч..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го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леса, 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отчитаться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в 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последн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..м квартал..,,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принесли 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колюч..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го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ежа, 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на </a:t>
            </a:r>
            <a:r>
              <a:rPr lang="ru-RU" dirty="0" err="1" smtClean="0">
                <a:solidFill>
                  <a:srgbClr val="0A0A0A"/>
                </a:solidFill>
                <a:latin typeface="Source Sans Pro"/>
              </a:rPr>
              <a:t>могуч..м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 утёс.., </a:t>
            </a:r>
            <a:r>
              <a:rPr lang="ru-RU" dirty="0">
                <a:solidFill>
                  <a:srgbClr val="0A0A0A"/>
                </a:solidFill>
                <a:latin typeface="Source Sans Pro"/>
              </a:rPr>
              <a:t>ночевать на </a:t>
            </a:r>
            <a:r>
              <a:rPr lang="ru-RU" dirty="0" smtClean="0">
                <a:solidFill>
                  <a:srgbClr val="0A0A0A"/>
                </a:solidFill>
                <a:latin typeface="Source Sans Pro"/>
              </a:rPr>
              <a:t>свежем сен...</a:t>
            </a:r>
            <a:r>
              <a:rPr lang="ru-RU" sz="2600" dirty="0">
                <a:solidFill>
                  <a:srgbClr val="0A0A0A"/>
                </a:solidFill>
                <a:latin typeface="Source Sans Pro"/>
              </a:rPr>
              <a:t> присутствовать при радостном для геологов </a:t>
            </a:r>
            <a:r>
              <a:rPr lang="ru-RU" sz="2600" dirty="0" err="1">
                <a:solidFill>
                  <a:srgbClr val="0A0A0A"/>
                </a:solidFill>
                <a:latin typeface="Source Sans Pro"/>
              </a:rPr>
              <a:t>событи</a:t>
            </a:r>
            <a:r>
              <a:rPr lang="ru-RU" sz="2600" dirty="0">
                <a:solidFill>
                  <a:srgbClr val="0A0A0A"/>
                </a:solidFill>
                <a:latin typeface="Source Sans Pro"/>
              </a:rPr>
              <a:t>...,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98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с существительными и прилагательными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79512" y="2174874"/>
            <a:ext cx="4317876" cy="427846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474747"/>
                </a:solidFill>
                <a:latin typeface="PT Sans"/>
              </a:rPr>
              <a:t> 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(Не)большой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портфель;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</a:t>
            </a:r>
            <a:r>
              <a:rPr lang="ru-RU" dirty="0" err="1" smtClean="0">
                <a:solidFill>
                  <a:srgbClr val="474747"/>
                </a:solidFill>
                <a:latin typeface="PT Sans"/>
              </a:rPr>
              <a:t>лепый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вид;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высокий, а низкий дом;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(не)ровная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дорога;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</a:t>
            </a:r>
            <a:r>
              <a:rPr lang="ru-RU" dirty="0" err="1" smtClean="0">
                <a:solidFill>
                  <a:srgbClr val="474747"/>
                </a:solidFill>
                <a:latin typeface="PT Sans"/>
              </a:rPr>
              <a:t>брежная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запись; путь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(не)долог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, а близок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;;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дорога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(не)ровная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, но короткая;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(не)добрый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совет;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(не)громкое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чтение;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(не)глубокая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, но широкая речка;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</a:t>
            </a:r>
            <a:r>
              <a:rPr lang="ru-RU" dirty="0" err="1" smtClean="0">
                <a:solidFill>
                  <a:srgbClr val="474747"/>
                </a:solidFill>
                <a:latin typeface="PT Sans"/>
              </a:rPr>
              <a:t>ряшливый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вид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.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ничуть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(не)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интересный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фильм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, портфель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(не) кожаный;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>
                <a:solidFill>
                  <a:srgbClr val="474747"/>
                </a:solidFill>
                <a:latin typeface="PT Sans"/>
              </a:rPr>
              <a:t>Надеть (не)красивый плащ; очень (не)красивый зонт; вовсе (не)красивый поступок; далеко (не)легкое дело; сказать явную (не)правду; небо (не) голубое; кабинет (не) папин.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(не)</a:t>
            </a:r>
            <a:r>
              <a:rPr lang="ru-RU" dirty="0" err="1">
                <a:solidFill>
                  <a:srgbClr val="474747"/>
                </a:solidFill>
                <a:latin typeface="PT Sans"/>
              </a:rPr>
              <a:t>ряшливый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вид;</a:t>
            </a:r>
            <a:r>
              <a:rPr lang="ru-RU" sz="2600" dirty="0" smtClean="0">
                <a:solidFill>
                  <a:srgbClr val="474747"/>
                </a:solidFill>
                <a:latin typeface="PT Sans"/>
              </a:rPr>
              <a:t> </a:t>
            </a:r>
            <a:r>
              <a:rPr lang="ru-RU" sz="2600" dirty="0">
                <a:solidFill>
                  <a:srgbClr val="474747"/>
                </a:solidFill>
                <a:latin typeface="PT Sans"/>
              </a:rPr>
              <a:t>(не)приступная </a:t>
            </a:r>
            <a:r>
              <a:rPr lang="ru-RU" sz="2600" dirty="0" smtClean="0">
                <a:solidFill>
                  <a:srgbClr val="474747"/>
                </a:solidFill>
                <a:latin typeface="PT Sans"/>
              </a:rPr>
              <a:t>крепость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(не)дорогой, но красивый ситец;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734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НЕ с существительными и прилагательными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>
                <a:solidFill>
                  <a:srgbClr val="474747"/>
                </a:solidFill>
                <a:latin typeface="PT Sans"/>
              </a:rPr>
              <a:t>Умный с одного слова поймёт, (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не)вежде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и тысяча впрок (не)идёт. 2. (Не)везение способствует успеху, а труд и упорство. 3. (Не)велика синичка, да тоже птичка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. 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6. Хорош.. садовник – (не)плох крыжовник. 7. Дом (не)высок, а низок</a:t>
            </a:r>
            <a:r>
              <a:rPr lang="ru-RU" dirty="0" smtClean="0">
                <a:solidFill>
                  <a:srgbClr val="474747"/>
                </a:solidFill>
                <a:latin typeface="PT Sans"/>
              </a:rPr>
              <a:t>.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6. (Не) терпение тут нужно, а умение. 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474747"/>
                </a:solidFill>
                <a:latin typeface="PT Sans"/>
              </a:rPr>
              <a:t>(Не) погода задержала нас, а (не) здоровье товарища. 2. (Не) </a:t>
            </a:r>
            <a:r>
              <a:rPr lang="ru-RU" dirty="0" err="1">
                <a:solidFill>
                  <a:srgbClr val="474747"/>
                </a:solidFill>
                <a:latin typeface="PT Sans"/>
              </a:rPr>
              <a:t>обходимость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согреться и отдохнуть </a:t>
            </a:r>
            <a:r>
              <a:rPr lang="ru-RU" dirty="0" err="1">
                <a:solidFill>
                  <a:srgbClr val="474747"/>
                </a:solidFill>
                <a:latin typeface="PT Sans"/>
              </a:rPr>
              <a:t>застав..ла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нас сделать привал. 3. (Не) </a:t>
            </a:r>
            <a:r>
              <a:rPr lang="ru-RU" dirty="0" err="1">
                <a:solidFill>
                  <a:srgbClr val="474747"/>
                </a:solidFill>
                <a:latin typeface="PT Sans"/>
              </a:rPr>
              <a:t>лепость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пол..</a:t>
            </a:r>
            <a:r>
              <a:rPr lang="ru-RU" dirty="0" err="1">
                <a:solidFill>
                  <a:srgbClr val="474747"/>
                </a:solidFill>
                <a:latin typeface="PT Sans"/>
              </a:rPr>
              <a:t>жения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была очевидна. 4. Со своими (не) </a:t>
            </a:r>
            <a:r>
              <a:rPr lang="ru-RU" dirty="0" err="1">
                <a:solidFill>
                  <a:srgbClr val="474747"/>
                </a:solidFill>
                <a:latin typeface="PT Sans"/>
              </a:rPr>
              <a:t>достатками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нужно бороться. 5. Павел и (не)</a:t>
            </a:r>
            <a:r>
              <a:rPr lang="ru-RU" dirty="0" err="1">
                <a:solidFill>
                  <a:srgbClr val="474747"/>
                </a:solidFill>
                <a:latin typeface="PT Sans"/>
              </a:rPr>
              <a:t>зн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..</a:t>
            </a:r>
            <a:r>
              <a:rPr lang="ru-RU" dirty="0" err="1">
                <a:solidFill>
                  <a:srgbClr val="474747"/>
                </a:solidFill>
                <a:latin typeface="PT Sans"/>
              </a:rPr>
              <a:t>комец</a:t>
            </a:r>
            <a:r>
              <a:rPr lang="ru-RU" dirty="0">
                <a:solidFill>
                  <a:srgbClr val="474747"/>
                </a:solidFill>
                <a:latin typeface="PT Sans"/>
              </a:rPr>
              <a:t> смотрели друг на друга.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980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Выписать сложные имена существительные , обозначить условия выбора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1988840"/>
            <a:ext cx="8517632" cy="4958011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PT Sans"/>
              </a:rPr>
              <a:t>Полнедели назад на мое </a:t>
            </a:r>
            <a:r>
              <a:rPr lang="ru-RU" dirty="0" err="1">
                <a:solidFill>
                  <a:srgbClr val="000000"/>
                </a:solidFill>
                <a:latin typeface="PT Sans"/>
              </a:rPr>
              <a:t>четырнадцатилетие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 мы семьей были в ТРК «Полумесяц» на северо-западе Санкт-Петербурга. С автовокзала мы добрались на микроавтобусе. Чего только нет в торговом центре! Супермаркеты и </a:t>
            </a:r>
            <a:r>
              <a:rPr lang="ru-RU" dirty="0" err="1">
                <a:solidFill>
                  <a:srgbClr val="000000"/>
                </a:solidFill>
                <a:latin typeface="PT Sans"/>
              </a:rPr>
              <a:t>минимаркеты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PT Sans"/>
              </a:rPr>
              <a:t>быстропиты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 и кафе-мороженое, кинозал, </a:t>
            </a:r>
            <a:r>
              <a:rPr lang="ru-RU" dirty="0" err="1">
                <a:solidFill>
                  <a:srgbClr val="000000"/>
                </a:solidFill>
                <a:latin typeface="PT Sans"/>
              </a:rPr>
              <a:t>танцпол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, телерадиоцентр, фотостудия, спортплощадка, комната с видеоиграми, и даже </a:t>
            </a:r>
            <a:r>
              <a:rPr lang="ru-RU" dirty="0" err="1">
                <a:solidFill>
                  <a:srgbClr val="000000"/>
                </a:solidFill>
                <a:latin typeface="PT Sans"/>
              </a:rPr>
              <a:t>спа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-салон. На четвертом этаже проходила пресс-конференция с вице-президентом авиакомпании «Аэрофлот», а их туроператор предлагал билеты за полцены в Нью-Йорк или на мореплавание до Лос-Анджелеса. В гипермаркете «Радуга-дуга» мы купили много вещей: полушубок для мамы, плащ-палатку для папы, кресло-качалку для бабушки и фотоаппарат для меня. Домой мы вернулись только в пол-одиннадцатого.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338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23312" cy="1417638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Выписать сложные имена </a:t>
            </a:r>
            <a:r>
              <a:rPr lang="ru-RU" sz="4000" dirty="0" smtClean="0">
                <a:solidFill>
                  <a:prstClr val="black"/>
                </a:solidFill>
              </a:rPr>
              <a:t>прилагательные, </a:t>
            </a:r>
            <a:r>
              <a:rPr lang="ru-RU" sz="4000" dirty="0">
                <a:solidFill>
                  <a:prstClr val="black"/>
                </a:solidFill>
              </a:rPr>
              <a:t>обозначить условия выбора</a:t>
            </a:r>
            <a:br>
              <a:rPr lang="ru-RU" sz="4000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8928992" cy="518457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Самые первые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старые ножницы (они были изготовлены в X веке) в северо-восточной Европе были найдены во время археологических раскопок под Смоленском. 2) Матрешка появилась в России лишь в конце XIX века. Ее делали вручную, раскрашивая яркими красками: ярко-красной, ярко-синей, сине-голубой. 3) Многие древнерусские письма и документы в XI—XV веках процарапывались на березовой коре, от чего произошло их название — берестяные грамоты. 4) Самая древняя старославянская рукописная книга была написана около 1000 лет назад, а древнерусская рукописная книга (Остромирово Евангелие) — в середине XI века. 5) Первая библиотека на Руси была основана Ярославом Мудрым. Все книги в ней были рукописными. 6) Первый в России литературно-художественный журнал вышел в 1759 году. </a:t>
            </a:r>
          </a:p>
        </p:txBody>
      </p:sp>
    </p:spTree>
    <p:extLst>
      <p:ext uri="{BB962C8B-B14F-4D97-AF65-F5344CB8AC3E}">
        <p14:creationId xmlns:p14="http://schemas.microsoft.com/office/powerpoint/2010/main" val="803592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417638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Выписать сложные </a:t>
            </a:r>
            <a:r>
              <a:rPr lang="ru-RU" sz="4000">
                <a:solidFill>
                  <a:prstClr val="black"/>
                </a:solidFill>
              </a:rPr>
              <a:t>имена </a:t>
            </a:r>
            <a:r>
              <a:rPr lang="ru-RU" sz="4000" smtClean="0">
                <a:solidFill>
                  <a:prstClr val="black"/>
                </a:solidFill>
              </a:rPr>
              <a:t>прилагательные,   </a:t>
            </a:r>
            <a:r>
              <a:rPr lang="ru-RU" sz="4000" dirty="0">
                <a:solidFill>
                  <a:prstClr val="black"/>
                </a:solidFill>
              </a:rPr>
              <a:t>обозначить условия выбора</a:t>
            </a:r>
            <a:br>
              <a:rPr lang="ru-RU" sz="4000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just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7)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Первый отечественный календарь был напечатан на старославянском языке. 8) В 1913 году в Харбине состоялся финиш первого кругосветного путешествия на велосипеде, которое совершил русский спортсмен Панкратов. 9) Первым в мире пересек высокогорное озеро Севан в 1990 году пловец из Ялты Игорь Нерсесян. 10) Впервые русские конники приняли участие в международных соревнованиях по преодолению препятствий в 1902 году в Италии. 11) Первые лыжные гонки на трехкилометровой дистанции были проведены в Москве в 1895 году. 12) Впервые наши альпинисты покорили самую высокую в мире вершину (Джомолунгму), совершив при этом восхождение по наиболее сложному на этой горе юго-западному маршруту.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49373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497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Повторение орфограмм, изученных  по темам «Имя существительное», «Имя прилагательное».</vt:lpstr>
      <vt:lpstr>Правописание безударных окончаний </vt:lpstr>
      <vt:lpstr>НЕ с существительными и прилагательными</vt:lpstr>
      <vt:lpstr>НЕ с существительными и прилагательными</vt:lpstr>
      <vt:lpstr>Выписать сложные имена существительные , обозначить условия выбора </vt:lpstr>
      <vt:lpstr>Выписать сложные имена прилагательные, обозначить условия выбора </vt:lpstr>
      <vt:lpstr>Выписать сложные имена прилагательные,   обозначить условия выбора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2022-11-29T13:31:17Z</dcterms:created>
  <dcterms:modified xsi:type="dcterms:W3CDTF">2022-11-29T13:56:34Z</dcterms:modified>
</cp:coreProperties>
</file>