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75" r:id="rId5"/>
    <p:sldId id="279" r:id="rId6"/>
    <p:sldId id="282" r:id="rId7"/>
    <p:sldId id="271" r:id="rId8"/>
    <p:sldId id="280" r:id="rId9"/>
    <p:sldId id="283" r:id="rId10"/>
    <p:sldId id="281" r:id="rId11"/>
    <p:sldId id="285" r:id="rId12"/>
    <p:sldId id="284" r:id="rId13"/>
    <p:sldId id="274" r:id="rId14"/>
  </p:sldIdLst>
  <p:sldSz cx="10080625" cy="7559675"/>
  <p:notesSz cx="7559675" cy="10691813"/>
  <p:defaultTextStyle>
    <a:defPPr>
      <a:defRPr lang="en-GB"/>
    </a:defPPr>
    <a:lvl1pPr algn="l" defTabSz="447675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1pPr>
    <a:lvl2pPr marL="741363" indent="-284163" algn="l" defTabSz="447675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2pPr>
    <a:lvl3pPr marL="1141413" indent="-227013" algn="l" defTabSz="447675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3pPr>
    <a:lvl4pPr marL="1598613" indent="-227013" algn="l" defTabSz="447675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4pPr>
    <a:lvl5pPr marL="2055813" indent="-227013" algn="l" defTabSz="447675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S Gothic" panose="020B0609070205080204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656" y="96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endParaRPr lang="ru-RU" altLang="ru-RU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49170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49170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449170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</a:lstStyle>
          <a:p>
            <a:fld id="{12539BE7-9EC9-4DE5-BCC4-546AA7C6D54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552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32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37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42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fld id="{0DE5E3CB-AD8F-4BF9-84C7-AD0C4C66E260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</a:rPr>
              <a:pPr eaLnBrk="1"/>
              <a:t>1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endParaRPr lang="ru-RU" altLang="ru-RU"/>
          </a:p>
        </p:txBody>
      </p:sp>
      <p:sp>
        <p:nvSpPr>
          <p:cNvPr id="16388" name="Rectangle 2"/>
          <p:cNvSpPr>
            <a:spLocks noChangeArrowheads="1"/>
          </p:cNvSpPr>
          <p:nvPr>
            <p:ph type="body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fld id="{0EF2DE9C-005F-4236-A3F7-D9CAF4B6A919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</a:rPr>
              <a:pPr eaLnBrk="1"/>
              <a:t>2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17411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endParaRPr lang="ru-RU" altLang="ru-RU"/>
          </a:p>
        </p:txBody>
      </p:sp>
      <p:sp>
        <p:nvSpPr>
          <p:cNvPr id="17412" name="Rectangle 2"/>
          <p:cNvSpPr>
            <a:spLocks noChangeArrowheads="1"/>
          </p:cNvSpPr>
          <p:nvPr>
            <p:ph type="body"/>
          </p:nvPr>
        </p:nvSpPr>
        <p:spPr>
          <a:xfrm>
            <a:off x="755650" y="5078413"/>
            <a:ext cx="6046788" cy="481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105" indent="0" algn="ctr">
              <a:buNone/>
              <a:defRPr/>
            </a:lvl2pPr>
            <a:lvl3pPr marL="914210" indent="0" algn="ctr">
              <a:buNone/>
              <a:defRPr/>
            </a:lvl3pPr>
            <a:lvl4pPr marL="1371315" indent="0" algn="ctr">
              <a:buNone/>
              <a:defRPr/>
            </a:lvl4pPr>
            <a:lvl5pPr marL="1828420" indent="0" algn="ctr">
              <a:buNone/>
              <a:defRPr/>
            </a:lvl5pPr>
            <a:lvl6pPr marL="2285526" indent="0" algn="ctr">
              <a:buNone/>
              <a:defRPr/>
            </a:lvl6pPr>
            <a:lvl7pPr marL="2742632" indent="0" algn="ctr">
              <a:buNone/>
              <a:defRPr/>
            </a:lvl7pPr>
            <a:lvl8pPr marL="3199737" indent="0" algn="ctr">
              <a:buNone/>
              <a:defRPr/>
            </a:lvl8pPr>
            <a:lvl9pPr marL="365684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F4FA9A-440C-4B9C-99B8-4779D27643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2650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8967B2-C671-42EA-B7C6-004D992B59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9265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4088" y="301627"/>
            <a:ext cx="2266950" cy="645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7"/>
            <a:ext cx="6648450" cy="645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70B23C-70D0-40F5-A2A5-0AD611271C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29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8D3B5D-37C3-449C-9CE0-C5A65D080F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5109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2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05" indent="0">
              <a:buNone/>
              <a:defRPr sz="1800"/>
            </a:lvl2pPr>
            <a:lvl3pPr marL="914210" indent="0">
              <a:buNone/>
              <a:defRPr sz="1700"/>
            </a:lvl3pPr>
            <a:lvl4pPr marL="1371315" indent="0">
              <a:buNone/>
              <a:defRPr sz="1400"/>
            </a:lvl4pPr>
            <a:lvl5pPr marL="1828420" indent="0">
              <a:buNone/>
              <a:defRPr sz="1400"/>
            </a:lvl5pPr>
            <a:lvl6pPr marL="2285526" indent="0">
              <a:buNone/>
              <a:defRPr sz="1400"/>
            </a:lvl6pPr>
            <a:lvl7pPr marL="2742632" indent="0">
              <a:buNone/>
              <a:defRPr sz="1400"/>
            </a:lvl7pPr>
            <a:lvl8pPr marL="3199737" indent="0">
              <a:buNone/>
              <a:defRPr sz="1400"/>
            </a:lvl8pPr>
            <a:lvl9pPr marL="365684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A6220F-EE4C-4A73-B6DB-922752CAB3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0060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7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7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EA05D1-7F43-4B95-94CE-9DCCCDAAFC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390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7" y="303215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5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5" indent="0">
              <a:buNone/>
              <a:defRPr sz="1700" b="1"/>
            </a:lvl4pPr>
            <a:lvl5pPr marL="1828420" indent="0">
              <a:buNone/>
              <a:defRPr sz="1700" b="1"/>
            </a:lvl5pPr>
            <a:lvl6pPr marL="2285526" indent="0">
              <a:buNone/>
              <a:defRPr sz="1700" b="1"/>
            </a:lvl6pPr>
            <a:lvl7pPr marL="2742632" indent="0">
              <a:buNone/>
              <a:defRPr sz="1700" b="1"/>
            </a:lvl7pPr>
            <a:lvl8pPr marL="3199737" indent="0">
              <a:buNone/>
              <a:defRPr sz="1700" b="1"/>
            </a:lvl8pPr>
            <a:lvl9pPr marL="3656842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5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5" indent="0">
              <a:buNone/>
              <a:defRPr sz="1700" b="1"/>
            </a:lvl4pPr>
            <a:lvl5pPr marL="1828420" indent="0">
              <a:buNone/>
              <a:defRPr sz="1700" b="1"/>
            </a:lvl5pPr>
            <a:lvl6pPr marL="2285526" indent="0">
              <a:buNone/>
              <a:defRPr sz="1700" b="1"/>
            </a:lvl6pPr>
            <a:lvl7pPr marL="2742632" indent="0">
              <a:buNone/>
              <a:defRPr sz="1700" b="1"/>
            </a:lvl7pPr>
            <a:lvl8pPr marL="3199737" indent="0">
              <a:buNone/>
              <a:defRPr sz="1700" b="1"/>
            </a:lvl8pPr>
            <a:lvl9pPr marL="3656842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72CAD7-3E16-4A8A-BB44-E6024E7B67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0776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474023-4BB9-40B4-82D3-9F5CFD710C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0986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4E2426-3A80-49A0-A18E-D02E1C5149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701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5" y="301627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2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105" indent="0">
              <a:buNone/>
              <a:defRPr sz="1200"/>
            </a:lvl2pPr>
            <a:lvl3pPr marL="914210" indent="0">
              <a:buNone/>
              <a:defRPr sz="1000"/>
            </a:lvl3pPr>
            <a:lvl4pPr marL="1371315" indent="0">
              <a:buNone/>
              <a:defRPr sz="900"/>
            </a:lvl4pPr>
            <a:lvl5pPr marL="1828420" indent="0">
              <a:buNone/>
              <a:defRPr sz="900"/>
            </a:lvl5pPr>
            <a:lvl6pPr marL="2285526" indent="0">
              <a:buNone/>
              <a:defRPr sz="900"/>
            </a:lvl6pPr>
            <a:lvl7pPr marL="2742632" indent="0">
              <a:buNone/>
              <a:defRPr sz="900"/>
            </a:lvl7pPr>
            <a:lvl8pPr marL="3199737" indent="0">
              <a:buNone/>
              <a:defRPr sz="900"/>
            </a:lvl8pPr>
            <a:lvl9pPr marL="365684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194F87-69F7-4CA3-9C20-8689E7A95A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9010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40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40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105" indent="0">
              <a:buNone/>
              <a:defRPr sz="2800"/>
            </a:lvl2pPr>
            <a:lvl3pPr marL="914210" indent="0">
              <a:buNone/>
              <a:defRPr sz="2400"/>
            </a:lvl3pPr>
            <a:lvl4pPr marL="1371315" indent="0">
              <a:buNone/>
              <a:defRPr sz="2000"/>
            </a:lvl4pPr>
            <a:lvl5pPr marL="1828420" indent="0">
              <a:buNone/>
              <a:defRPr sz="2000"/>
            </a:lvl5pPr>
            <a:lvl6pPr marL="2285526" indent="0">
              <a:buNone/>
              <a:defRPr sz="2000"/>
            </a:lvl6pPr>
            <a:lvl7pPr marL="2742632" indent="0">
              <a:buNone/>
              <a:defRPr sz="2000"/>
            </a:lvl7pPr>
            <a:lvl8pPr marL="3199737" indent="0">
              <a:buNone/>
              <a:defRPr sz="2000"/>
            </a:lvl8pPr>
            <a:lvl9pPr marL="365684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40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105" indent="0">
              <a:buNone/>
              <a:defRPr sz="1200"/>
            </a:lvl2pPr>
            <a:lvl3pPr marL="914210" indent="0">
              <a:buNone/>
              <a:defRPr sz="1000"/>
            </a:lvl3pPr>
            <a:lvl4pPr marL="1371315" indent="0">
              <a:buNone/>
              <a:defRPr sz="900"/>
            </a:lvl4pPr>
            <a:lvl5pPr marL="1828420" indent="0">
              <a:buNone/>
              <a:defRPr sz="900"/>
            </a:lvl5pPr>
            <a:lvl6pPr marL="2285526" indent="0">
              <a:buNone/>
              <a:defRPr sz="900"/>
            </a:lvl6pPr>
            <a:lvl7pPr marL="2742632" indent="0">
              <a:buNone/>
              <a:defRPr sz="900"/>
            </a:lvl7pPr>
            <a:lvl8pPr marL="3199737" indent="0">
              <a:buNone/>
              <a:defRPr sz="900"/>
            </a:lvl8pPr>
            <a:lvl9pPr marL="365684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5E8EF5-616D-4B62-9D29-193804743B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096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7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4737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49170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47582" algn="l"/>
                <a:tab pos="896752" algn="l"/>
                <a:tab pos="1345920" algn="l"/>
                <a:tab pos="1795090" algn="l"/>
                <a:tab pos="2244260" algn="l"/>
                <a:tab pos="2693429" algn="l"/>
                <a:tab pos="3142598" algn="l"/>
                <a:tab pos="3591768" algn="l"/>
                <a:tab pos="4040937" algn="l"/>
                <a:tab pos="4490108" algn="l"/>
                <a:tab pos="4939276" algn="l"/>
                <a:tab pos="5388446" algn="l"/>
                <a:tab pos="5837614" algn="l"/>
                <a:tab pos="6286785" algn="l"/>
                <a:tab pos="6735952" algn="l"/>
                <a:tab pos="7185123" algn="l"/>
                <a:tab pos="7634292" algn="l"/>
                <a:tab pos="8083462" algn="l"/>
                <a:tab pos="8532630" algn="l"/>
                <a:tab pos="8981801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2463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defTabSz="449170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47582" algn="l"/>
                <a:tab pos="896752" algn="l"/>
                <a:tab pos="1345920" algn="l"/>
                <a:tab pos="1795090" algn="l"/>
                <a:tab pos="2244260" algn="l"/>
                <a:tab pos="2693429" algn="l"/>
                <a:tab pos="3142598" algn="l"/>
                <a:tab pos="3591768" algn="l"/>
                <a:tab pos="4040937" algn="l"/>
                <a:tab pos="4490108" algn="l"/>
                <a:tab pos="4939276" algn="l"/>
                <a:tab pos="5388446" algn="l"/>
                <a:tab pos="5837614" algn="l"/>
                <a:tab pos="6286785" algn="l"/>
                <a:tab pos="6735952" algn="l"/>
                <a:tab pos="7185123" algn="l"/>
                <a:tab pos="7634292" algn="l"/>
                <a:tab pos="8083462" algn="l"/>
                <a:tab pos="8532630" algn="l"/>
                <a:tab pos="8981801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1963" algn="l"/>
                <a:tab pos="8531225" algn="l"/>
                <a:tab pos="898048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</a:lstStyle>
          <a:p>
            <a:fld id="{6DFAC47E-98FD-41B5-B60F-10FDD132D85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5pPr>
      <a:lvl6pPr marL="2514080" indent="-228552" algn="ctr" defTabSz="4491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6pPr>
      <a:lvl7pPr marL="2971184" indent="-228552" algn="ctr" defTabSz="4491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7pPr>
      <a:lvl8pPr marL="3428290" indent="-228552" algn="ctr" defTabSz="4491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8pPr>
      <a:lvl9pPr marL="3885394" indent="-228552" algn="ctr" defTabSz="4491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080" indent="-228552" algn="l" defTabSz="4491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184" indent="-228552" algn="l" defTabSz="4491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8290" indent="-228552" algn="l" defTabSz="4491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5394" indent="-228552" algn="l" defTabSz="4491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5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5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2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7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2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48184" y="3347253"/>
            <a:ext cx="8372647" cy="1638013"/>
          </a:xfrm>
          <a:prstGeom prst="rect">
            <a:avLst/>
          </a:prstGeom>
          <a:noFill/>
        </p:spPr>
        <p:txBody>
          <a:bodyPr lIns="91420" tIns="45711" rIns="91420" bIns="45711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449170">
              <a:buFont typeface="Times New Roman" pitchFamily="16" charset="0"/>
              <a:buNone/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MS Gothic" charset="-128"/>
              </a:rPr>
              <a:t>Правила поведения </a:t>
            </a:r>
          </a:p>
          <a:p>
            <a:pPr algn="ctr" defTabSz="449170">
              <a:buFont typeface="Times New Roman" pitchFamily="16" charset="0"/>
              <a:buNone/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ea typeface="MS Gothic" charset="-128"/>
              </a:rPr>
              <a:t>в школе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0080625" cy="756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10083801" cy="757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3600" y="2265363"/>
            <a:ext cx="8640763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defTabSz="914400" hangingPunct="1">
              <a:lnSpc>
                <a:spcPct val="100000"/>
              </a:lnSpc>
              <a:spcBef>
                <a:spcPct val="20000"/>
              </a:spcBef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sz="2800" b="1" kern="0" dirty="0">
                <a:solidFill>
                  <a:schemeClr val="accent2">
                    <a:lumMod val="75000"/>
                  </a:schemeClr>
                </a:solidFill>
                <a:latin typeface="Arial"/>
                <a:ea typeface="+mn-ea"/>
              </a:rPr>
              <a:t>«Вы живете среди людей. Каждый ваш поступок, каждое ваше желание отражается на людях. Знайте, что существует разница между тем, что вам хочется, и тем, что можно. Ваши желания – это радости и горести ваших близких. Проверяйте свои поступки сознанием: не причиняете ли вы зла, неприятностей людям. Делайте так, чтобы людям, которые вас окружают, было хорошо».  </a:t>
            </a:r>
            <a:endParaRPr lang="ru-RU" sz="2800" b="1" kern="0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2563" y="466725"/>
            <a:ext cx="7805737" cy="21542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Василий Александрович</a:t>
            </a:r>
          </a:p>
          <a:p>
            <a:pPr algn="ctr"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Сухомлинский</a:t>
            </a:r>
          </a:p>
          <a:p>
            <a:pPr algn="ctr">
              <a:defRPr/>
            </a:pPr>
            <a:endParaRPr lang="ru-RU" sz="4800" b="1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7950"/>
            <a:ext cx="10080625" cy="755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39912" y="899517"/>
            <a:ext cx="7704856" cy="5832648"/>
          </a:xfrm>
          <a:prstGeom prst="rect">
            <a:avLst/>
          </a:prstGeom>
        </p:spPr>
        <p:txBody>
          <a:bodyPr lIns="91420" tIns="45711" rIns="91420" bIns="45711">
            <a:spAutoFit/>
          </a:bodyPr>
          <a:lstStyle/>
          <a:p>
            <a:pPr algn="ctr" defTabSz="449170">
              <a:spcAft>
                <a:spcPts val="600"/>
              </a:spcAft>
              <a:buFont typeface="Times New Roman" pitchFamily="16" charset="0"/>
              <a:buNone/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ea typeface="MS Gothic" charset="-128"/>
              </a:rPr>
              <a:t>СОБЛЮДАЙТЕ ПРАВИЛА ПОВЕДЕНИЯ </a:t>
            </a:r>
          </a:p>
          <a:p>
            <a:pPr algn="ctr" defTabSz="449170">
              <a:spcAft>
                <a:spcPts val="600"/>
              </a:spcAft>
              <a:buFont typeface="Times New Roman" pitchFamily="16" charset="0"/>
              <a:buNone/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ea typeface="MS Gothic" charset="-128"/>
              </a:rPr>
              <a:t>В ШКОЛЕ и НОРМЫ МОРАЛИ В ОБЩЕСТВЕ</a:t>
            </a:r>
          </a:p>
          <a:p>
            <a:pPr algn="ctr" defTabSz="449170">
              <a:spcAft>
                <a:spcPts val="600"/>
              </a:spcAft>
              <a:buFont typeface="Times New Roman" pitchFamily="16" charset="0"/>
              <a:buNone/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ea typeface="MS Gothic" charset="-128"/>
              </a:rPr>
              <a:t>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4"/>
          <p:cNvSpPr>
            <a:spLocks noChangeArrowheads="1"/>
          </p:cNvSpPr>
          <p:nvPr/>
        </p:nvSpPr>
        <p:spPr bwMode="auto">
          <a:xfrm>
            <a:off x="215900" y="827088"/>
            <a:ext cx="331152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/>
            <a:r>
              <a:rPr lang="ru-RU" altLang="ru-RU" sz="3700" b="1">
                <a:solidFill>
                  <a:srgbClr val="C00000"/>
                </a:solidFill>
              </a:rPr>
              <a:t>Правила поведения в гардеробе</a:t>
            </a:r>
            <a:endParaRPr lang="ru-RU" altLang="ru-RU" sz="3700">
              <a:solidFill>
                <a:srgbClr val="C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535488" y="876300"/>
            <a:ext cx="33845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 anchor="ctr">
            <a:spAutoFit/>
          </a:bodyPr>
          <a:lstStyle/>
          <a:p>
            <a:pPr algn="ctr" defTabSz="449170">
              <a:defRPr/>
            </a:pPr>
            <a:r>
              <a:rPr lang="ru-RU" sz="3700" b="1" dirty="0">
                <a:solidFill>
                  <a:srgbClr val="FFC000"/>
                </a:solidFill>
                <a:latin typeface="+mj-lt"/>
                <a:cs typeface="Times New Roman" pitchFamily="18" charset="0"/>
              </a:rPr>
              <a:t>Правила поведения в  столовой</a:t>
            </a:r>
            <a:endParaRPr lang="ru-RU" sz="37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076" name="Прямоугольник 6"/>
          <p:cNvSpPr>
            <a:spLocks noChangeArrowheads="1"/>
          </p:cNvSpPr>
          <p:nvPr/>
        </p:nvSpPr>
        <p:spPr bwMode="auto">
          <a:xfrm>
            <a:off x="576263" y="4787900"/>
            <a:ext cx="30956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/>
            <a:r>
              <a:rPr lang="ru-RU" altLang="ru-RU" sz="3700" b="1">
                <a:solidFill>
                  <a:srgbClr val="00B050"/>
                </a:solidFill>
              </a:rPr>
              <a:t>Правила поведения </a:t>
            </a:r>
          </a:p>
          <a:p>
            <a:pPr algn="ctr" eaLnBrk="1"/>
            <a:r>
              <a:rPr lang="ru-RU" altLang="ru-RU" sz="3700" b="1">
                <a:solidFill>
                  <a:srgbClr val="00B050"/>
                </a:solidFill>
              </a:rPr>
              <a:t>в школе и кабинете</a:t>
            </a:r>
            <a:endParaRPr lang="ru-RU" altLang="ru-RU" sz="3700">
              <a:solidFill>
                <a:srgbClr val="00B050"/>
              </a:solidFill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464050" y="4827588"/>
            <a:ext cx="3313113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 anchor="ctr">
            <a:spAutoFit/>
          </a:bodyPr>
          <a:lstStyle/>
          <a:p>
            <a:pPr algn="ctr" defTabSz="449170">
              <a:defRPr/>
            </a:pPr>
            <a:r>
              <a:rPr lang="ru-RU" sz="3600" b="1" dirty="0">
                <a:solidFill>
                  <a:schemeClr val="accent2"/>
                </a:solidFill>
                <a:latin typeface="+mn-lt"/>
                <a:cs typeface="Times New Roman" pitchFamily="18" charset="0"/>
              </a:rPr>
              <a:t>Нормы морали в обществе</a:t>
            </a:r>
            <a:endParaRPr lang="ru-RU" sz="3600" dirty="0">
              <a:solidFill>
                <a:schemeClr val="accent2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8563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3813" y="971550"/>
            <a:ext cx="5592762" cy="649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 anchor="ctr">
            <a:spAutoFit/>
          </a:bodyPr>
          <a:lstStyle/>
          <a:p>
            <a:pPr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1. </a:t>
            </a:r>
            <a:r>
              <a:rPr lang="ru-RU" sz="2600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В</a:t>
            </a: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 школу обязательно возьми с собой сменную обувь</a:t>
            </a:r>
            <a:endParaRPr lang="ru-RU" sz="900" dirty="0">
              <a:solidFill>
                <a:srgbClr val="000000"/>
              </a:solidFill>
              <a:latin typeface="+mj-lt"/>
            </a:endParaRPr>
          </a:p>
          <a:p>
            <a:pPr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2</a:t>
            </a:r>
            <a:r>
              <a:rPr lang="ru-RU" sz="2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. В</a:t>
            </a:r>
            <a:r>
              <a:rPr lang="ru-RU" sz="26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ешай свою одежду  </a:t>
            </a: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и оставляй вторую обувь только в гардеробе.</a:t>
            </a:r>
            <a:endParaRPr lang="ru-RU" sz="900" dirty="0">
              <a:solidFill>
                <a:srgbClr val="000000"/>
              </a:solidFill>
              <a:latin typeface="+mj-lt"/>
            </a:endParaRPr>
          </a:p>
          <a:p>
            <a:pPr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3. </a:t>
            </a:r>
            <a:r>
              <a:rPr lang="ru-RU" sz="2600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Т</a:t>
            </a: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елефон и деньги в карманах НЕ оставляй.</a:t>
            </a:r>
            <a:endParaRPr lang="ru-RU" sz="900" dirty="0">
              <a:solidFill>
                <a:srgbClr val="000000"/>
              </a:solidFill>
              <a:latin typeface="+mj-lt"/>
            </a:endParaRPr>
          </a:p>
          <a:p>
            <a:pPr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4. </a:t>
            </a:r>
            <a:r>
              <a:rPr lang="ru-RU" sz="2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О</a:t>
            </a: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дежду вешай аккуратно.</a:t>
            </a:r>
            <a:endParaRPr lang="ru-RU" sz="900" dirty="0">
              <a:solidFill>
                <a:srgbClr val="000000"/>
              </a:solidFill>
              <a:latin typeface="+mj-lt"/>
            </a:endParaRPr>
          </a:p>
          <a:p>
            <a:pPr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5 .</a:t>
            </a:r>
            <a:r>
              <a:rPr lang="ru-RU" sz="2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К</a:t>
            </a: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огда раздеваешься не разговаривай , раздевайся быстро, не мешай другим.</a:t>
            </a:r>
            <a:endParaRPr lang="ru-RU" sz="900" dirty="0">
              <a:solidFill>
                <a:srgbClr val="000000"/>
              </a:solidFill>
              <a:latin typeface="+mj-lt"/>
            </a:endParaRPr>
          </a:p>
          <a:p>
            <a:pPr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6 .</a:t>
            </a:r>
            <a:r>
              <a:rPr lang="ru-RU" sz="2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У</a:t>
            </a: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видел упавшую одежду- подними.</a:t>
            </a:r>
            <a:endParaRPr lang="ru-RU" sz="900" dirty="0">
              <a:solidFill>
                <a:srgbClr val="000000"/>
              </a:solidFill>
              <a:latin typeface="+mj-lt"/>
            </a:endParaRPr>
          </a:p>
          <a:p>
            <a:pPr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7.</a:t>
            </a:r>
            <a:r>
              <a:rPr lang="ru-RU" sz="2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Б</a:t>
            </a: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удь вежлив с товарищами, помогай другим.</a:t>
            </a:r>
            <a:endParaRPr lang="ru-RU" sz="900" dirty="0">
              <a:solidFill>
                <a:srgbClr val="000000"/>
              </a:solidFill>
              <a:latin typeface="+mj-lt"/>
            </a:endParaRPr>
          </a:p>
          <a:p>
            <a:pPr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600" b="1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8. </a:t>
            </a:r>
            <a:r>
              <a:rPr lang="ru-RU" sz="2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СВОИ ВЕЩИ НЕ ЗАБЫВАЙ!</a:t>
            </a:r>
            <a:endParaRPr lang="ru-RU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100" name="AutoShape 5" descr="пластиковые крючки для одежды"/>
          <p:cNvSpPr>
            <a:spLocks noChangeAspect="1" noChangeArrowheads="1"/>
          </p:cNvSpPr>
          <p:nvPr/>
        </p:nvSpPr>
        <p:spPr bwMode="auto">
          <a:xfrm>
            <a:off x="155575" y="-127000"/>
            <a:ext cx="30003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endParaRPr lang="ru-RU" altLang="ru-RU"/>
          </a:p>
        </p:txBody>
      </p:sp>
      <p:sp>
        <p:nvSpPr>
          <p:cNvPr id="4101" name="AutoShape 7" descr="пластиковые крючки для одежды"/>
          <p:cNvSpPr>
            <a:spLocks noChangeAspect="1" noChangeArrowheads="1"/>
          </p:cNvSpPr>
          <p:nvPr/>
        </p:nvSpPr>
        <p:spPr bwMode="auto">
          <a:xfrm>
            <a:off x="307975" y="25400"/>
            <a:ext cx="30003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endParaRPr lang="ru-RU" altLang="ru-RU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376" y="1119053"/>
            <a:ext cx="4680520" cy="5256584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extBox 3"/>
          <p:cNvSpPr txBox="1">
            <a:spLocks noChangeArrowheads="1"/>
          </p:cNvSpPr>
          <p:nvPr/>
        </p:nvSpPr>
        <p:spPr bwMode="auto">
          <a:xfrm>
            <a:off x="379413" y="177800"/>
            <a:ext cx="941387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r>
              <a:rPr lang="ru-RU" altLang="ru-RU" sz="4900" b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Правила поведения в гардеробе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8" y="-41275"/>
            <a:ext cx="10053637" cy="760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719138" y="179388"/>
            <a:ext cx="8929687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/>
            <a:r>
              <a:rPr lang="ru-RU" altLang="ru-RU" sz="3200" b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Общие правила поведения в школе и в кабинете</a:t>
            </a:r>
            <a:endParaRPr lang="ru-RU" altLang="ru-RU" sz="3200"/>
          </a:p>
          <a:p>
            <a:pPr algn="just">
              <a:lnSpc>
                <a:spcPct val="100000"/>
              </a:lnSpc>
              <a:buClrTx/>
              <a:buSz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1.</a:t>
            </a:r>
            <a:r>
              <a:rPr lang="ru-RU" altLang="ru-RU" sz="2400" b="1">
                <a:solidFill>
                  <a:srgbClr val="C00000"/>
                </a:solidFill>
                <a:cs typeface="Times New Roman" panose="02020603050405020304" pitchFamily="18" charset="0"/>
              </a:rPr>
              <a:t>В</a:t>
            </a: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се школьные вещи должны быть в порядке , аккуратно уложены в портфель.</a:t>
            </a:r>
            <a:endParaRPr lang="ru-RU" altLang="ru-RU" sz="2400">
              <a:solidFill>
                <a:srgbClr val="000000"/>
              </a:solidFill>
            </a:endParaRPr>
          </a:p>
          <a:p>
            <a:pPr algn="just">
              <a:lnSpc>
                <a:spcPct val="100000"/>
              </a:lnSpc>
              <a:buClrTx/>
              <a:buSz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2. </a:t>
            </a:r>
            <a:r>
              <a:rPr lang="ru-RU" altLang="ru-RU" sz="2400" b="1">
                <a:solidFill>
                  <a:srgbClr val="C00000"/>
                </a:solidFill>
                <a:cs typeface="Times New Roman" panose="02020603050405020304" pitchFamily="18" charset="0"/>
              </a:rPr>
              <a:t>В</a:t>
            </a: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 школу приходим </a:t>
            </a:r>
            <a:r>
              <a:rPr lang="ru-RU" altLang="ru-RU" sz="2400" b="1">
                <a:solidFill>
                  <a:srgbClr val="C00000"/>
                </a:solidFill>
                <a:cs typeface="Times New Roman" panose="02020603050405020304" pitchFamily="18" charset="0"/>
              </a:rPr>
              <a:t>ВСЕГДА ВОВРЕМЯ, БЕЗ ОПОЗДАНИЙ.</a:t>
            </a:r>
            <a:endParaRPr lang="ru-RU" altLang="ru-RU" sz="2400"/>
          </a:p>
          <a:p>
            <a:pPr algn="just">
              <a:lnSpc>
                <a:spcPct val="100000"/>
              </a:lnSpc>
              <a:buClrTx/>
              <a:buSz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3. </a:t>
            </a:r>
            <a:r>
              <a:rPr lang="ru-RU" altLang="ru-RU" sz="2400" b="1">
                <a:solidFill>
                  <a:srgbClr val="C00000"/>
                </a:solidFill>
                <a:cs typeface="Times New Roman" panose="02020603050405020304" pitchFamily="18" charset="0"/>
              </a:rPr>
              <a:t>К</a:t>
            </a: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огда входишь в  школу, не толкайся. На входе померяй температуру и обработай руки дезинфицирующим средством</a:t>
            </a:r>
            <a:endParaRPr lang="ru-RU" altLang="ru-RU" sz="2400">
              <a:solidFill>
                <a:srgbClr val="000000"/>
              </a:solidFill>
            </a:endParaRPr>
          </a:p>
          <a:p>
            <a:pPr algn="just">
              <a:lnSpc>
                <a:spcPct val="100000"/>
              </a:lnSpc>
              <a:buClrTx/>
              <a:buSz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4. </a:t>
            </a:r>
            <a:r>
              <a:rPr lang="ru-RU" altLang="ru-RU" sz="2400" b="1">
                <a:solidFill>
                  <a:srgbClr val="C00000"/>
                </a:solidFill>
                <a:cs typeface="Times New Roman" panose="02020603050405020304" pitchFamily="18" charset="0"/>
              </a:rPr>
              <a:t>К</a:t>
            </a: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огда входишь в школу , а также в класс, нужно здороваться с учителями и одноклассниками. </a:t>
            </a:r>
            <a:endParaRPr lang="ru-RU" altLang="ru-RU" sz="2400">
              <a:solidFill>
                <a:srgbClr val="000000"/>
              </a:solidFill>
            </a:endParaRPr>
          </a:p>
          <a:p>
            <a:pPr algn="just">
              <a:lnSpc>
                <a:spcPct val="100000"/>
              </a:lnSpc>
              <a:buClrTx/>
              <a:buSz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5.  </a:t>
            </a:r>
            <a:r>
              <a:rPr lang="ru-RU" altLang="ru-RU" sz="2400" b="1">
                <a:solidFill>
                  <a:srgbClr val="C00000"/>
                </a:solidFill>
                <a:cs typeface="Times New Roman" panose="02020603050405020304" pitchFamily="18" charset="0"/>
              </a:rPr>
              <a:t>Е</a:t>
            </a: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сли в класс входит </a:t>
            </a:r>
            <a:r>
              <a:rPr lang="ru-RU" altLang="ru-RU" sz="2400" b="1">
                <a:solidFill>
                  <a:srgbClr val="C00000"/>
                </a:solidFill>
                <a:cs typeface="Times New Roman" panose="02020603050405020304" pitchFamily="18" charset="0"/>
              </a:rPr>
              <a:t>ВЗРОСЛЫЙ</a:t>
            </a:r>
            <a:r>
              <a:rPr lang="ru-RU" altLang="ru-RU" sz="2400" b="1">
                <a:cs typeface="Times New Roman" panose="02020603050405020304" pitchFamily="18" charset="0"/>
              </a:rPr>
              <a:t> </a:t>
            </a:r>
            <a:r>
              <a:rPr lang="ru-RU" altLang="ru-RU" sz="2400" b="1">
                <a:solidFill>
                  <a:schemeClr val="tx1"/>
                </a:solidFill>
                <a:cs typeface="Times New Roman" panose="02020603050405020304" pitchFamily="18" charset="0"/>
              </a:rPr>
              <a:t>( учитель, директор, родитель..) дружно, но </a:t>
            </a:r>
            <a:r>
              <a:rPr lang="ru-RU" altLang="ru-RU" sz="2400" b="1">
                <a:solidFill>
                  <a:srgbClr val="C00000"/>
                </a:solidFill>
                <a:cs typeface="Times New Roman" panose="02020603050405020304" pitchFamily="18" charset="0"/>
              </a:rPr>
              <a:t>ТИХО</a:t>
            </a:r>
            <a:r>
              <a:rPr lang="ru-RU" altLang="ru-RU" sz="2400" b="1">
                <a:cs typeface="Times New Roman" panose="02020603050405020304" pitchFamily="18" charset="0"/>
              </a:rPr>
              <a:t> </a:t>
            </a:r>
            <a:r>
              <a:rPr lang="ru-RU" altLang="ru-RU" sz="2400" b="1">
                <a:solidFill>
                  <a:schemeClr val="tx1"/>
                </a:solidFill>
                <a:cs typeface="Times New Roman" panose="02020603050405020304" pitchFamily="18" charset="0"/>
              </a:rPr>
              <a:t>и </a:t>
            </a:r>
            <a:r>
              <a:rPr lang="ru-RU" altLang="ru-RU" sz="2400" b="1">
                <a:solidFill>
                  <a:srgbClr val="C00000"/>
                </a:solidFill>
                <a:cs typeface="Times New Roman" panose="02020603050405020304" pitchFamily="18" charset="0"/>
              </a:rPr>
              <a:t>СПОКОЙНО</a:t>
            </a:r>
            <a:r>
              <a:rPr lang="ru-RU" altLang="ru-RU" sz="2400" b="1">
                <a:cs typeface="Times New Roman" panose="02020603050405020304" pitchFamily="18" charset="0"/>
              </a:rPr>
              <a:t> </a:t>
            </a:r>
            <a:r>
              <a:rPr lang="ru-RU" altLang="ru-RU" sz="2400" b="1">
                <a:solidFill>
                  <a:schemeClr val="tx1"/>
                </a:solidFill>
                <a:cs typeface="Times New Roman" panose="02020603050405020304" pitchFamily="18" charset="0"/>
              </a:rPr>
              <a:t>нужно встать, приветствуя вошедшего. Сесть можно только после разрешения</a:t>
            </a:r>
            <a:r>
              <a:rPr lang="ru-RU" altLang="ru-RU" sz="2400" b="1">
                <a:cs typeface="Times New Roman" panose="02020603050405020304" pitchFamily="18" charset="0"/>
              </a:rPr>
              <a:t>..</a:t>
            </a:r>
            <a:endParaRPr lang="ru-RU" altLang="ru-RU" sz="2400">
              <a:solidFill>
                <a:srgbClr val="000000"/>
              </a:solidFill>
            </a:endParaRPr>
          </a:p>
          <a:p>
            <a:pPr algn="just">
              <a:lnSpc>
                <a:spcPct val="100000"/>
              </a:lnSpc>
              <a:buClrTx/>
              <a:buSz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6. </a:t>
            </a:r>
            <a:r>
              <a:rPr lang="ru-RU" altLang="ru-RU" sz="2400" b="1">
                <a:solidFill>
                  <a:srgbClr val="C00000"/>
                </a:solidFill>
                <a:cs typeface="Times New Roman" panose="02020603050405020304" pitchFamily="18" charset="0"/>
              </a:rPr>
              <a:t>Е</a:t>
            </a: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сли учитель задаёт вопрос классу, и ты хочешь ответить, не выкрикивай, а </a:t>
            </a:r>
            <a:r>
              <a:rPr lang="ru-RU" altLang="ru-RU" sz="2400" b="1">
                <a:solidFill>
                  <a:srgbClr val="FF0000"/>
                </a:solidFill>
                <a:cs typeface="Times New Roman" panose="02020603050405020304" pitchFamily="18" charset="0"/>
              </a:rPr>
              <a:t>ПОДНИМИ РУКУ</a:t>
            </a:r>
            <a:r>
              <a:rPr lang="ru-RU" altLang="ru-RU" sz="2400" b="1">
                <a:solidFill>
                  <a:srgbClr val="000000"/>
                </a:solidFill>
                <a:cs typeface="Times New Roman" panose="02020603050405020304" pitchFamily="18" charset="0"/>
              </a:rPr>
              <a:t>. Руку надо поднимать и тогда , когда хочешь что-либо  спросить у учителя</a:t>
            </a:r>
            <a:endParaRPr lang="ru-RU" alt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79050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936625" y="471488"/>
            <a:ext cx="8928100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/>
            <a:r>
              <a:rPr lang="ru-RU" altLang="ru-RU" sz="3200" b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Общие правила поведения в школе и кабинете</a:t>
            </a:r>
            <a:endParaRPr lang="ru-RU" altLang="ru-RU" sz="320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9588" y="1403350"/>
            <a:ext cx="9361487" cy="518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 anchor="ctr">
            <a:spAutoFit/>
          </a:bodyPr>
          <a:lstStyle/>
          <a:p>
            <a:pPr algn="just" defTabSz="449170"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7. Обращаясь с просьбой к учителю или товарищами, нужно употреблять « </a:t>
            </a:r>
            <a:r>
              <a:rPr lang="ru-RU" sz="24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ВЕЖЛИВЫЕ</a:t>
            </a:r>
            <a:r>
              <a:rPr lang="ru-RU" sz="24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» слова: </a:t>
            </a:r>
            <a:r>
              <a:rPr lang="ru-RU" sz="24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пожалуйста, спасибо</a:t>
            </a:r>
            <a:r>
              <a:rPr lang="ru-RU" sz="24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  <a:p>
            <a:pPr algn="just"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8. Каждый школьник должен беречь свою </a:t>
            </a:r>
            <a:r>
              <a:rPr lang="ru-RU" sz="24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ПАРТУ</a:t>
            </a:r>
            <a:r>
              <a:rPr lang="ru-RU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, не ломать, не писать , не царапать острым предметом.</a:t>
            </a:r>
            <a:endParaRPr lang="ru-RU" sz="2400" dirty="0">
              <a:solidFill>
                <a:srgbClr val="000000"/>
              </a:solidFill>
              <a:latin typeface="+mn-lt"/>
            </a:endParaRPr>
          </a:p>
          <a:p>
            <a:pPr algn="just"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9. В коридоре и кабинете  </a:t>
            </a:r>
            <a:r>
              <a:rPr lang="ru-RU" sz="24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НЕЛЬЗЯ БЕГАТЬ и КРИЧАТЬ.</a:t>
            </a:r>
            <a:r>
              <a:rPr lang="ru-RU" sz="2400" b="1" dirty="0">
                <a:latin typeface="+mn-lt"/>
                <a:cs typeface="Times New Roman" pitchFamily="18" charset="0"/>
              </a:rPr>
              <a:t>.</a:t>
            </a:r>
            <a:endParaRPr lang="ru-RU" sz="2400" dirty="0">
              <a:solidFill>
                <a:srgbClr val="000000"/>
              </a:solidFill>
              <a:latin typeface="+mn-lt"/>
            </a:endParaRPr>
          </a:p>
          <a:p>
            <a:pPr algn="just"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10. Со всеми взрослыми , которых встречаешь в школе  первый раз за день нужно </a:t>
            </a:r>
            <a:r>
              <a:rPr lang="ru-RU" sz="24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здороваться.</a:t>
            </a:r>
            <a:endParaRPr lang="ru-RU" sz="2400" dirty="0">
              <a:solidFill>
                <a:srgbClr val="000000"/>
              </a:solidFill>
              <a:latin typeface="+mn-lt"/>
            </a:endParaRPr>
          </a:p>
          <a:p>
            <a:pPr algn="just"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11. Если в дверях встретился взрослый, нужно уступить ему дорогу.</a:t>
            </a:r>
            <a:endParaRPr lang="ru-RU" sz="2400" dirty="0">
              <a:solidFill>
                <a:srgbClr val="000000"/>
              </a:solidFill>
              <a:latin typeface="+mn-lt"/>
            </a:endParaRPr>
          </a:p>
          <a:p>
            <a:pPr algn="just"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12. Если рядом с мальчиком идёт девочка, он должен пропустить её вперёд.</a:t>
            </a:r>
            <a:endParaRPr lang="ru-RU" sz="2400" dirty="0">
              <a:solidFill>
                <a:srgbClr val="000000"/>
              </a:solidFill>
              <a:latin typeface="+mn-lt"/>
            </a:endParaRPr>
          </a:p>
          <a:p>
            <a:pPr algn="just" defTabSz="449170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13. Бумажки, огрызки, весь мусор нужно бросать в специальную корзину.  </a:t>
            </a:r>
            <a:endParaRPr lang="ru-RU" sz="24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6350"/>
            <a:ext cx="10083801" cy="755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465263"/>
            <a:ext cx="9034462" cy="440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0080625" cy="755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1116013" y="1004888"/>
            <a:ext cx="7848600" cy="40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just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altLang="ru-RU" sz="2600" b="1">
                <a:solidFill>
                  <a:srgbClr val="000000"/>
                </a:solidFill>
                <a:cs typeface="Times New Roman" panose="02020603050405020304" pitchFamily="18" charset="0"/>
              </a:rPr>
              <a:t>Не толкайся, не кричи.  </a:t>
            </a:r>
            <a:r>
              <a:rPr lang="ru-RU" altLang="ru-RU" sz="2600" b="1">
                <a:solidFill>
                  <a:srgbClr val="C00000"/>
                </a:solidFill>
                <a:cs typeface="Times New Roman" panose="02020603050405020304" pitchFamily="18" charset="0"/>
              </a:rPr>
              <a:t>СОБЛЮДАЙ ПОРЯДОК.</a:t>
            </a:r>
            <a:endParaRPr lang="ru-RU" altLang="ru-RU" sz="2600" b="1"/>
          </a:p>
          <a:p>
            <a:pPr algn="just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altLang="ru-RU" sz="2600" b="1">
                <a:solidFill>
                  <a:srgbClr val="000000"/>
                </a:solidFill>
                <a:cs typeface="Times New Roman" panose="02020603050405020304" pitchFamily="18" charset="0"/>
              </a:rPr>
              <a:t>Перед едой всегда  </a:t>
            </a:r>
            <a:r>
              <a:rPr lang="ru-RU" altLang="ru-RU" sz="2600" b="1">
                <a:solidFill>
                  <a:srgbClr val="FF0000"/>
                </a:solidFill>
                <a:cs typeface="Times New Roman" panose="02020603050405020304" pitchFamily="18" charset="0"/>
              </a:rPr>
              <a:t>мой  руки</a:t>
            </a:r>
            <a:r>
              <a:rPr lang="ru-RU" altLang="ru-RU" sz="2600" b="1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  <a:endParaRPr lang="ru-RU" altLang="ru-RU" sz="2600" b="1">
              <a:solidFill>
                <a:srgbClr val="000000"/>
              </a:solidFill>
            </a:endParaRPr>
          </a:p>
          <a:p>
            <a:pPr algn="just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altLang="ru-RU" sz="2600" b="1">
                <a:solidFill>
                  <a:srgbClr val="000000"/>
                </a:solidFill>
                <a:cs typeface="Times New Roman" panose="02020603050405020304" pitchFamily="18" charset="0"/>
              </a:rPr>
              <a:t>Не разговаривай во время еды.</a:t>
            </a:r>
            <a:endParaRPr lang="ru-RU" altLang="ru-RU" sz="2600" b="1">
              <a:solidFill>
                <a:srgbClr val="000000"/>
              </a:solidFill>
            </a:endParaRPr>
          </a:p>
          <a:p>
            <a:pPr algn="just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altLang="ru-RU" sz="2600" b="1">
                <a:solidFill>
                  <a:srgbClr val="000000"/>
                </a:solidFill>
                <a:cs typeface="Times New Roman" panose="02020603050405020304" pitchFamily="18" charset="0"/>
              </a:rPr>
              <a:t>За столом </a:t>
            </a:r>
            <a:r>
              <a:rPr lang="ru-RU" altLang="ru-RU" sz="2600" b="1">
                <a:solidFill>
                  <a:srgbClr val="FF0000"/>
                </a:solidFill>
                <a:cs typeface="Times New Roman" panose="02020603050405020304" pitchFamily="18" charset="0"/>
              </a:rPr>
              <a:t>не балуйся</a:t>
            </a:r>
            <a:r>
              <a:rPr lang="ru-RU" altLang="ru-RU" sz="2600" b="1">
                <a:solidFill>
                  <a:srgbClr val="000000"/>
                </a:solidFill>
                <a:cs typeface="Times New Roman" panose="02020603050405020304" pitchFamily="18" charset="0"/>
              </a:rPr>
              <a:t>, не крутись, не мешай соседу.</a:t>
            </a:r>
            <a:endParaRPr lang="ru-RU" altLang="ru-RU" sz="2600" b="1">
              <a:solidFill>
                <a:srgbClr val="000000"/>
              </a:solidFill>
            </a:endParaRPr>
          </a:p>
          <a:p>
            <a:pPr algn="just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altLang="ru-RU" sz="2600" b="1">
                <a:solidFill>
                  <a:srgbClr val="FF0000"/>
                </a:solidFill>
                <a:cs typeface="Times New Roman" panose="02020603050405020304" pitchFamily="18" charset="0"/>
              </a:rPr>
              <a:t>Не выноси </a:t>
            </a:r>
            <a:r>
              <a:rPr lang="ru-RU" altLang="ru-RU" sz="2600" b="1">
                <a:solidFill>
                  <a:srgbClr val="000000"/>
                </a:solidFill>
                <a:cs typeface="Times New Roman" panose="02020603050405020304" pitchFamily="18" charset="0"/>
              </a:rPr>
              <a:t>из столовой  продукты. Всё съедай за столом.  </a:t>
            </a:r>
            <a:endParaRPr lang="ru-RU" altLang="ru-RU" sz="2600" b="1">
              <a:solidFill>
                <a:srgbClr val="000000"/>
              </a:solidFill>
            </a:endParaRPr>
          </a:p>
          <a:p>
            <a:pPr algn="just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altLang="ru-RU" sz="2600" b="1">
                <a:solidFill>
                  <a:srgbClr val="000000"/>
                </a:solidFill>
                <a:cs typeface="Times New Roman" panose="02020603050405020304" pitchFamily="18" charset="0"/>
              </a:rPr>
              <a:t>Уходя, скажи </a:t>
            </a:r>
            <a:r>
              <a:rPr lang="ru-RU" altLang="ru-RU" sz="2600" b="1">
                <a:solidFill>
                  <a:srgbClr val="C00000"/>
                </a:solidFill>
                <a:cs typeface="Times New Roman" panose="02020603050405020304" pitchFamily="18" charset="0"/>
              </a:rPr>
              <a:t>СПАСИБО</a:t>
            </a:r>
            <a:r>
              <a:rPr lang="ru-RU" altLang="ru-RU" sz="2600" b="1">
                <a:solidFill>
                  <a:srgbClr val="000000"/>
                </a:solidFill>
                <a:cs typeface="Times New Roman" panose="02020603050405020304" pitchFamily="18" charset="0"/>
              </a:rPr>
              <a:t> поварам, им будет приятно</a:t>
            </a:r>
            <a:endParaRPr lang="ru-RU" altLang="ru-RU" sz="2600"/>
          </a:p>
        </p:txBody>
      </p:sp>
      <p:sp>
        <p:nvSpPr>
          <p:cNvPr id="8196" name="TextBox 1"/>
          <p:cNvSpPr txBox="1">
            <a:spLocks noChangeArrowheads="1"/>
          </p:cNvSpPr>
          <p:nvPr/>
        </p:nvSpPr>
        <p:spPr bwMode="auto">
          <a:xfrm>
            <a:off x="1403350" y="395288"/>
            <a:ext cx="7561263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/>
            <a:r>
              <a:rPr lang="ru-RU" altLang="ru-RU" sz="3600" b="1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Правила поведения в  столовой</a:t>
            </a:r>
            <a:endParaRPr lang="ru-RU" altLang="ru-RU" sz="800">
              <a:solidFill>
                <a:srgbClr val="FFFFFF"/>
              </a:solidFill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0" y="4660900"/>
            <a:ext cx="5472113" cy="281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0080625" cy="757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TextBox 1"/>
          <p:cNvSpPr txBox="1">
            <a:spLocks noChangeArrowheads="1"/>
          </p:cNvSpPr>
          <p:nvPr/>
        </p:nvSpPr>
        <p:spPr bwMode="auto">
          <a:xfrm>
            <a:off x="576263" y="1116013"/>
            <a:ext cx="8928100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just" eaLnBrk="1">
              <a:lnSpc>
                <a:spcPct val="150000"/>
              </a:lnSpc>
            </a:pPr>
            <a:r>
              <a:rPr lang="ru-RU" altLang="ru-RU" sz="3600" b="1">
                <a:solidFill>
                  <a:srgbClr val="FF0000"/>
                </a:solidFill>
              </a:rPr>
              <a:t>Мораль – это определенные принципы, идеалы, нормы поведения человека, правила нравственности, которые сложились в результате размышления людей о жизни, поступках, взаимоотношениях друг с другом. </a:t>
            </a:r>
          </a:p>
        </p:txBody>
      </p:sp>
      <p:sp>
        <p:nvSpPr>
          <p:cNvPr id="9220" name="TextBox 2"/>
          <p:cNvSpPr txBox="1">
            <a:spLocks noChangeArrowheads="1"/>
          </p:cNvSpPr>
          <p:nvPr/>
        </p:nvSpPr>
        <p:spPr bwMode="auto">
          <a:xfrm>
            <a:off x="647700" y="250825"/>
            <a:ext cx="864076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algn="ctr" eaLnBrk="1"/>
            <a:r>
              <a:rPr lang="ru-RU" altLang="ru-RU" sz="3200" b="1">
                <a:solidFill>
                  <a:srgbClr val="FF0000"/>
                </a:solidFill>
              </a:rPr>
              <a:t>Нормы морали в обществе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34920</TotalTime>
  <Words>534</Words>
  <Application>Microsoft Office PowerPoint</Application>
  <PresentationFormat>Произвольный</PresentationFormat>
  <Paragraphs>48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MS Gothic</vt:lpstr>
      <vt:lpstr>Times New Roman</vt:lpstr>
      <vt:lpstr>Arial Unicode MS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26</cp:revision>
  <cp:lastPrinted>1601-01-01T00:00:00Z</cp:lastPrinted>
  <dcterms:created xsi:type="dcterms:W3CDTF">2010-10-10T17:53:53Z</dcterms:created>
  <dcterms:modified xsi:type="dcterms:W3CDTF">2022-11-29T05:28:43Z</dcterms:modified>
</cp:coreProperties>
</file>