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2" r:id="rId4"/>
    <p:sldId id="264" r:id="rId5"/>
    <p:sldId id="258" r:id="rId6"/>
    <p:sldId id="259" r:id="rId7"/>
    <p:sldId id="260" r:id="rId8"/>
    <p:sldId id="265" r:id="rId9"/>
    <p:sldId id="268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DBC228A-9817-4BA7-AA2F-620FE07BE359}">
          <p14:sldIdLst>
            <p14:sldId id="256"/>
            <p14:sldId id="257"/>
            <p14:sldId id="262"/>
            <p14:sldId id="264"/>
            <p14:sldId id="258"/>
            <p14:sldId id="259"/>
            <p14:sldId id="260"/>
            <p14:sldId id="265"/>
            <p14:sldId id="268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2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5" autoAdjust="0"/>
    <p:restoredTop sz="94692" autoAdjust="0"/>
  </p:normalViewPr>
  <p:slideViewPr>
    <p:cSldViewPr snapToGrid="0">
      <p:cViewPr varScale="1">
        <p:scale>
          <a:sx n="74" d="100"/>
          <a:sy n="74" d="100"/>
        </p:scale>
        <p:origin x="3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28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8E71D-3C2B-4771-983E-F8067304FC4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CD843-878C-4599-B053-CB3E56930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018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A67AE-B079-4085-89F7-B8A23C0844DC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F247F-9B51-49C8-9539-D2155970A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826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F247F-9B51-49C8-9539-D2155970A78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674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C1B9-6545-47A7-BA9C-84F73E7B4BA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BA6D-0026-4D48-A846-8ACC73071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573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C1B9-6545-47A7-BA9C-84F73E7B4BA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BA6D-0026-4D48-A846-8ACC73071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629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C1B9-6545-47A7-BA9C-84F73E7B4BA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BA6D-0026-4D48-A846-8ACC73071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204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C1B9-6545-47A7-BA9C-84F73E7B4BA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BA6D-0026-4D48-A846-8ACC73071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543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C1B9-6545-47A7-BA9C-84F73E7B4BA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BA6D-0026-4D48-A846-8ACC73071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080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C1B9-6545-47A7-BA9C-84F73E7B4BA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BA6D-0026-4D48-A846-8ACC73071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231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C1B9-6545-47A7-BA9C-84F73E7B4BA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BA6D-0026-4D48-A846-8ACC73071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693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C1B9-6545-47A7-BA9C-84F73E7B4BA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BA6D-0026-4D48-A846-8ACC73071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25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C1B9-6545-47A7-BA9C-84F73E7B4BA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BA6D-0026-4D48-A846-8ACC73071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521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C1B9-6545-47A7-BA9C-84F73E7B4BA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BA6D-0026-4D48-A846-8ACC73071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654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C1B9-6545-47A7-BA9C-84F73E7B4BA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BA6D-0026-4D48-A846-8ACC73071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055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3C1B9-6545-47A7-BA9C-84F73E7B4BA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8BA6D-0026-4D48-A846-8ACC73071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4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9551" y="373489"/>
            <a:ext cx="5712771" cy="4549270"/>
          </a:xfrm>
          <a:prstGeom prst="rect">
            <a:avLst/>
          </a:prstGeom>
          <a:effectLst>
            <a:softEdge rad="508000"/>
          </a:effectLst>
        </p:spPr>
      </p:pic>
      <p:sp>
        <p:nvSpPr>
          <p:cNvPr id="5" name="TextBox 4"/>
          <p:cNvSpPr txBox="1"/>
          <p:nvPr/>
        </p:nvSpPr>
        <p:spPr>
          <a:xfrm>
            <a:off x="481967" y="5512158"/>
            <a:ext cx="4906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</a:t>
            </a:r>
            <a:endParaRPr lang="ru-RU" dirty="0"/>
          </a:p>
          <a:p>
            <a:r>
              <a:rPr lang="ru-RU" dirty="0"/>
              <a:t>Воспитатель средней группы МКДОУ «Детский сад совхоза «Вторая пятилетка» </a:t>
            </a:r>
          </a:p>
          <a:p>
            <a:r>
              <a:rPr lang="ru-RU" dirty="0"/>
              <a:t>Попенко М.Н</a:t>
            </a:r>
          </a:p>
        </p:txBody>
      </p:sp>
    </p:spTree>
    <p:extLst>
      <p:ext uri="{BB962C8B-B14F-4D97-AF65-F5344CB8AC3E}">
        <p14:creationId xmlns:p14="http://schemas.microsoft.com/office/powerpoint/2010/main" val="9943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2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7641" y="172561"/>
            <a:ext cx="8509325" cy="5688632"/>
          </a:xfrm>
          <a:prstGeom prst="rect">
            <a:avLst/>
          </a:prstGeom>
          <a:effectLst>
            <a:softEdge rad="2032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54503" y="5758161"/>
            <a:ext cx="7963779" cy="1200329"/>
          </a:xfrm>
          <a:prstGeom prst="rect">
            <a:avLst/>
          </a:prstGeom>
          <a:solidFill>
            <a:schemeClr val="bg1">
              <a:alpha val="82000"/>
            </a:schemeClr>
          </a:solidFill>
          <a:effectLst>
            <a:outerShdw blurRad="1104900" dist="508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В Москве на Красной площади в честь победы над поляками установлен бронзовый памятник Минину и Пожарскому, чтобы люди не забывали и чтили героев своей страны.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566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0103" y="-347731"/>
            <a:ext cx="7761669" cy="4365939"/>
          </a:xfrm>
          <a:prstGeom prst="rect">
            <a:avLst/>
          </a:prstGeom>
          <a:effectLst>
            <a:softEdge rad="876300"/>
          </a:effectLst>
        </p:spPr>
      </p:pic>
      <p:sp>
        <p:nvSpPr>
          <p:cNvPr id="2" name="TextBox 1"/>
          <p:cNvSpPr txBox="1"/>
          <p:nvPr/>
        </p:nvSpPr>
        <p:spPr>
          <a:xfrm>
            <a:off x="4941197" y="1147369"/>
            <a:ext cx="3893710" cy="5355312"/>
          </a:xfrm>
          <a:prstGeom prst="rect">
            <a:avLst/>
          </a:prstGeom>
          <a:solidFill>
            <a:schemeClr val="bg1">
              <a:alpha val="82000"/>
            </a:schemeClr>
          </a:solidFill>
          <a:effectLst>
            <a:outerShdw blurRad="1104900" dist="508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 историей не спорят,</a:t>
            </a:r>
          </a:p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 историей живут,</a:t>
            </a:r>
          </a:p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Она объединяет</a:t>
            </a:r>
          </a:p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 подвиг и на труд</a:t>
            </a:r>
          </a:p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Едино государство,</a:t>
            </a:r>
          </a:p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Когда един народ,</a:t>
            </a:r>
          </a:p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Когда великой силой</a:t>
            </a:r>
          </a:p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Он движется вперед.</a:t>
            </a:r>
          </a:p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Врага он побеждает,</a:t>
            </a:r>
          </a:p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Объединившись в бой,</a:t>
            </a:r>
          </a:p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 Русь освобождает,</a:t>
            </a:r>
          </a:p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 жертвует собой.</a:t>
            </a:r>
          </a:p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Во славу тех героев</a:t>
            </a:r>
          </a:p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Живем одной судьбой,</a:t>
            </a:r>
          </a:p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Сегодня День единства</a:t>
            </a:r>
          </a:p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Мы празднуем с тобой!</a:t>
            </a:r>
          </a:p>
        </p:txBody>
      </p:sp>
    </p:spTree>
    <p:extLst>
      <p:ext uri="{BB962C8B-B14F-4D97-AF65-F5344CB8AC3E}">
        <p14:creationId xmlns:p14="http://schemas.microsoft.com/office/powerpoint/2010/main" val="93782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221871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681" y="363215"/>
            <a:ext cx="8125074" cy="3912571"/>
          </a:xfrm>
          <a:prstGeom prst="rect">
            <a:avLst/>
          </a:prstGeom>
          <a:effectLst>
            <a:softEdge rad="241300"/>
          </a:effectLst>
        </p:spPr>
      </p:pic>
      <p:sp>
        <p:nvSpPr>
          <p:cNvPr id="3" name="TextBox 2"/>
          <p:cNvSpPr txBox="1"/>
          <p:nvPr/>
        </p:nvSpPr>
        <p:spPr>
          <a:xfrm>
            <a:off x="1502152" y="4433560"/>
            <a:ext cx="6494070" cy="1754326"/>
          </a:xfrm>
          <a:prstGeom prst="rect">
            <a:avLst/>
          </a:prstGeom>
          <a:solidFill>
            <a:schemeClr val="bg1">
              <a:alpha val="82000"/>
            </a:schemeClr>
          </a:solidFill>
          <a:effectLst>
            <a:outerShdw blurRad="1104900" dist="508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dirty="0"/>
              <a:t>    В России проживают люди многих национальностей. </a:t>
            </a:r>
          </a:p>
          <a:p>
            <a:r>
              <a:rPr lang="ru-RU" dirty="0" smtClean="0"/>
              <a:t>Конституция </a:t>
            </a:r>
            <a:r>
              <a:rPr lang="ru-RU" dirty="0"/>
              <a:t>России начинается словами: «Мы, многонациональный народ  Российской Федерации…» - это значит, что мы люди разных национальностей, а народ один – россияне.</a:t>
            </a:r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5203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9213" y="5008474"/>
            <a:ext cx="8274676" cy="1754326"/>
          </a:xfrm>
          <a:prstGeom prst="rect">
            <a:avLst/>
          </a:prstGeom>
          <a:solidFill>
            <a:schemeClr val="bg1">
              <a:alpha val="82000"/>
            </a:schemeClr>
          </a:solidFill>
          <a:effectLst>
            <a:outerShdw blurRad="1104900" dist="508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Каждый год 4 ноября Россия отмечает День народного единства. Это очень молодой праздник. Всего лишь в 2005 году его ввели в календарь. Но у него глубокие исторические корни. День народного единства связан с освобождением Москвы от польско-литовских захватчиков в 1612 году. Тогда все силы нашего народа соединились, чтобы спасти нашу страну от гибели.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8" b="16972"/>
          <a:stretch/>
        </p:blipFill>
        <p:spPr>
          <a:xfrm>
            <a:off x="663686" y="347729"/>
            <a:ext cx="7865730" cy="4416046"/>
          </a:xfrm>
          <a:prstGeom prst="rect">
            <a:avLst/>
          </a:prstGeom>
          <a:effectLst>
            <a:softEdge rad="431800"/>
          </a:effectLst>
        </p:spPr>
      </p:pic>
    </p:spTree>
    <p:extLst>
      <p:ext uri="{BB962C8B-B14F-4D97-AF65-F5344CB8AC3E}">
        <p14:creationId xmlns:p14="http://schemas.microsoft.com/office/powerpoint/2010/main" val="351199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348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5312" y="0"/>
            <a:ext cx="6512847" cy="5009882"/>
          </a:xfrm>
          <a:prstGeom prst="rect">
            <a:avLst/>
          </a:prstGeom>
          <a:effectLst>
            <a:softEdge rad="393700"/>
          </a:effectLst>
        </p:spPr>
      </p:pic>
      <p:sp>
        <p:nvSpPr>
          <p:cNvPr id="3" name="TextBox 4"/>
          <p:cNvSpPr txBox="1"/>
          <p:nvPr/>
        </p:nvSpPr>
        <p:spPr>
          <a:xfrm>
            <a:off x="639117" y="4974886"/>
            <a:ext cx="8145235" cy="1754326"/>
          </a:xfrm>
          <a:prstGeom prst="rect">
            <a:avLst/>
          </a:prstGeom>
          <a:solidFill>
            <a:schemeClr val="bg1">
              <a:alpha val="82000"/>
            </a:schemeClr>
          </a:solidFill>
          <a:effectLst>
            <a:outerShdw blurRad="1104900" dist="508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dirty="0"/>
              <a:t>     Не сразу Россия стала сильным государством, постепенно возрастало могущество страны. </a:t>
            </a:r>
            <a:r>
              <a:rPr lang="ru-RU" dirty="0" smtClean="0"/>
              <a:t>В </a:t>
            </a:r>
            <a:r>
              <a:rPr lang="ru-RU" dirty="0"/>
              <a:t>суровых испытаниях и битвах закалялась воля, и крепло единство </a:t>
            </a:r>
            <a:r>
              <a:rPr lang="ru-RU" dirty="0" smtClean="0"/>
              <a:t>народа. Трудное </a:t>
            </a:r>
            <a:r>
              <a:rPr lang="ru-RU" dirty="0"/>
              <a:t>время переживала Россия в 17 веке. Его назвали Смутой (все смешалось, ничего не понять). Царский род прекратился, царя не было, появились самозванцы, старавшиеся силой захватить власть и престол. </a:t>
            </a:r>
          </a:p>
        </p:txBody>
      </p:sp>
    </p:spTree>
    <p:extLst>
      <p:ext uri="{BB962C8B-B14F-4D97-AF65-F5344CB8AC3E}">
        <p14:creationId xmlns:p14="http://schemas.microsoft.com/office/powerpoint/2010/main" val="381207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6b57466626d7bf5408b285e7159fd0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184" y="242400"/>
            <a:ext cx="7187982" cy="5284123"/>
          </a:xfrm>
          <a:prstGeom prst="rect">
            <a:avLst/>
          </a:prstGeom>
          <a:effectLst>
            <a:softEdge rad="203200"/>
          </a:effectLst>
        </p:spPr>
      </p:pic>
      <p:sp>
        <p:nvSpPr>
          <p:cNvPr id="3" name="TextBox 5"/>
          <p:cNvSpPr txBox="1"/>
          <p:nvPr/>
        </p:nvSpPr>
        <p:spPr>
          <a:xfrm>
            <a:off x="185777" y="5394001"/>
            <a:ext cx="8790797" cy="1200329"/>
          </a:xfrm>
          <a:prstGeom prst="rect">
            <a:avLst/>
          </a:prstGeom>
          <a:solidFill>
            <a:schemeClr val="bg1">
              <a:alpha val="82000"/>
            </a:schemeClr>
          </a:solidFill>
          <a:effectLst>
            <a:outerShdw blurRad="1104900" dist="508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dirty="0"/>
              <a:t>      Воспользовавшись внутренними смутами, в Россию вторглись иностранцы – шведы и поляки. Разбойничьи шайки грабили и губили народ. Казалось, помощи было ждать неоткуда. Трудно было жителям Москвы, захватчики разрушили их дома, осквернили храмы. </a:t>
            </a:r>
          </a:p>
        </p:txBody>
      </p:sp>
    </p:spTree>
    <p:extLst>
      <p:ext uri="{BB962C8B-B14F-4D97-AF65-F5344CB8AC3E}">
        <p14:creationId xmlns:p14="http://schemas.microsoft.com/office/powerpoint/2010/main" val="11603552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87167" y="5103674"/>
            <a:ext cx="7647220" cy="1477328"/>
          </a:xfrm>
          <a:prstGeom prst="rect">
            <a:avLst/>
          </a:prstGeom>
          <a:solidFill>
            <a:schemeClr val="bg1">
              <a:alpha val="82000"/>
            </a:schemeClr>
          </a:solidFill>
          <a:effectLst>
            <a:outerShdw blurRad="1104900" dist="508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dirty="0"/>
              <a:t>       На защиту своей родной земли встали Кузьма Минин и Дмитрий Пожарский, они стали формировать отряды народного </a:t>
            </a:r>
            <a:r>
              <a:rPr lang="ru-RU" dirty="0" smtClean="0"/>
              <a:t>ополчения. </a:t>
            </a:r>
            <a:r>
              <a:rPr lang="ru-RU" dirty="0"/>
              <a:t>Князь Дмитрий Михайлович Пожарский стал военным предводителем будущей народной рати. Всеми же хозяйственными делами и организацией ополчения ведал Кузьма Минин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126_09_201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95" y="0"/>
            <a:ext cx="8191671" cy="4900999"/>
          </a:xfrm>
          <a:prstGeom prst="rect">
            <a:avLst/>
          </a:prstGeom>
          <a:effectLst>
            <a:softEdge rad="393700"/>
          </a:effectLst>
        </p:spPr>
      </p:pic>
    </p:spTree>
    <p:extLst>
      <p:ext uri="{BB962C8B-B14F-4D97-AF65-F5344CB8AC3E}">
        <p14:creationId xmlns:p14="http://schemas.microsoft.com/office/powerpoint/2010/main" val="18329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ень народного единст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3158" y="407942"/>
            <a:ext cx="6667500" cy="438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8034" y="4984124"/>
            <a:ext cx="8072788" cy="1477328"/>
          </a:xfrm>
          <a:prstGeom prst="rect">
            <a:avLst/>
          </a:prstGeom>
          <a:solidFill>
            <a:schemeClr val="bg1">
              <a:alpha val="82000"/>
            </a:schemeClr>
          </a:solidFill>
          <a:effectLst>
            <a:outerShdw blurRad="1104900" dist="508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dirty="0"/>
              <a:t> Под знамена Пожарского и Минина собралось огромное по тому времени войско - более 10 тысяч </a:t>
            </a:r>
            <a:r>
              <a:rPr lang="ru-RU" dirty="0" smtClean="0"/>
              <a:t>людей.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 Во всенародном ополчении, в освобождении Русской земли от иноземных захватчиков участвовали представители всех сословий и всех народов, входивших в состав русской державы.</a:t>
            </a:r>
          </a:p>
        </p:txBody>
      </p:sp>
    </p:spTree>
    <p:extLst>
      <p:ext uri="{BB962C8B-B14F-4D97-AF65-F5344CB8AC3E}">
        <p14:creationId xmlns:p14="http://schemas.microsoft.com/office/powerpoint/2010/main" val="281658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937161" y="486700"/>
            <a:ext cx="2908360" cy="5632311"/>
          </a:xfrm>
          <a:prstGeom prst="rect">
            <a:avLst/>
          </a:prstGeom>
          <a:solidFill>
            <a:schemeClr val="bg1">
              <a:alpha val="82000"/>
            </a:schemeClr>
          </a:solidFill>
          <a:effectLst>
            <a:outerShdw blurRad="1104900" dist="508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dirty="0" smtClean="0"/>
              <a:t>Неприятельское войско занимало центр русской столицы — Китай-город и Кремль. </a:t>
            </a:r>
          </a:p>
          <a:p>
            <a:r>
              <a:rPr lang="ru-RU" dirty="0" smtClean="0"/>
              <a:t>22 </a:t>
            </a:r>
            <a:r>
              <a:rPr lang="ru-RU" dirty="0"/>
              <a:t>октября 1612 года (4 ноября по новому стилю) </a:t>
            </a:r>
            <a:r>
              <a:rPr lang="ru-RU" dirty="0" smtClean="0"/>
              <a:t>войско по­шло </a:t>
            </a:r>
            <a:r>
              <a:rPr lang="ru-RU" dirty="0"/>
              <a:t>на штурм Китай-города. После ко­­роткой, но жестокой битвы </a:t>
            </a:r>
            <a:r>
              <a:rPr lang="ru-RU" dirty="0" smtClean="0"/>
              <a:t>народные солдаты взошли </a:t>
            </a:r>
            <a:r>
              <a:rPr lang="ru-RU" dirty="0"/>
              <a:t>на стены, а потом заняли все </a:t>
            </a:r>
            <a:r>
              <a:rPr lang="ru-RU" dirty="0" err="1"/>
              <a:t>китайгородские</a:t>
            </a:r>
            <a:r>
              <a:rPr lang="ru-RU" dirty="0"/>
              <a:t> улицы. Противник потерпел поражение и отступил от города</a:t>
            </a:r>
            <a:r>
              <a:rPr lang="ru-RU" dirty="0" smtClean="0"/>
              <a:t>. Это </a:t>
            </a:r>
            <a:r>
              <a:rPr lang="ru-RU" dirty="0"/>
              <a:t>был последний бой в истории очищения Москвы от неприятельских войск.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882" y="302399"/>
            <a:ext cx="5318974" cy="6437322"/>
          </a:xfrm>
          <a:prstGeom prst="rect">
            <a:avLst/>
          </a:prstGeom>
          <a:effectLst>
            <a:softEdge rad="254000"/>
          </a:effectLst>
        </p:spPr>
      </p:pic>
    </p:spTree>
    <p:extLst>
      <p:ext uri="{BB962C8B-B14F-4D97-AF65-F5344CB8AC3E}">
        <p14:creationId xmlns:p14="http://schemas.microsoft.com/office/powerpoint/2010/main" val="17303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437</Words>
  <Application>Microsoft Office PowerPoint</Application>
  <PresentationFormat>Экран (4:3)</PresentationFormat>
  <Paragraphs>34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 Unicode MS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Автодор ТП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Попенко Елена Алексеевна</dc:creator>
  <cp:lastModifiedBy>Попенко Елена Алексеевна</cp:lastModifiedBy>
  <cp:revision>14</cp:revision>
  <dcterms:created xsi:type="dcterms:W3CDTF">2022-11-29T15:47:54Z</dcterms:created>
  <dcterms:modified xsi:type="dcterms:W3CDTF">2022-11-29T18:35:36Z</dcterms:modified>
</cp:coreProperties>
</file>