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58" r:id="rId6"/>
    <p:sldId id="271" r:id="rId7"/>
    <p:sldId id="272" r:id="rId8"/>
    <p:sldId id="259" r:id="rId9"/>
    <p:sldId id="275" r:id="rId10"/>
    <p:sldId id="270" r:id="rId11"/>
    <p:sldId id="263" r:id="rId12"/>
    <p:sldId id="264" r:id="rId13"/>
    <p:sldId id="260" r:id="rId14"/>
    <p:sldId id="261" r:id="rId15"/>
    <p:sldId id="273" r:id="rId16"/>
    <p:sldId id="266" r:id="rId17"/>
    <p:sldId id="265" r:id="rId18"/>
    <p:sldId id="26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03D"/>
    <a:srgbClr val="9F9573"/>
    <a:srgbClr val="FF4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что такое фликеры?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что такое фликеры?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D68-4D37-90D1-55B624DBA13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D68-4D37-90D1-55B624DBA13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0.95</c:v>
                </c:pt>
                <c:pt idx="1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68-4D37-90D1-55B624DBA13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вас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фликеры?</a:t>
            </a:r>
          </a:p>
        </c:rich>
      </c:tx>
      <c:layout>
        <c:manualLayout>
          <c:xMode val="edge"/>
          <c:yMode val="edge"/>
          <c:x val="0.2829283075882485"/>
          <c:y val="3.11369268833856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Носите ли вы фликеры?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632-4D7F-B248-4616B9147DA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632-4D7F-B248-4616B9147DA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32-4D7F-B248-4616B9147DA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носите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c:rich>
      </c:tx>
      <c:layout>
        <c:manualLayout>
          <c:xMode val="edge"/>
          <c:yMode val="edge"/>
          <c:x val="8.2340688003030793E-2"/>
          <c:y val="5.39980450156615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9314170794159194"/>
          <c:y val="0.36880664745696845"/>
          <c:w val="0.21122965926550472"/>
          <c:h val="0.571795503025803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вы носите фликеры?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34D-49EF-BAD1-F1BDD4B6F3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34D-49EF-BAD1-F1BDD4B6F39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30%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4D-49EF-BAD1-F1BDD4B6F39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70%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4D-49EF-BAD1-F1BDD4B6F39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 портфеле</c:v>
                </c:pt>
                <c:pt idx="1">
                  <c:v>на верхней одежде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0.38</c:v>
                </c:pt>
                <c:pt idx="1">
                  <c:v>0.62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4D-49EF-BAD1-F1BDD4B6F39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эффективными?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 фликеры эффективными?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443-4E77-A534-81A9A16A466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443-4E77-A534-81A9A16A466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0.89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43-4E77-A534-81A9A16A466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5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9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81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9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1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2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0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8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8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2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8B344-7725-49E8-B2DE-81DEEEB4FF6A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1E00F-3AE0-46DE-ACFA-10988DA7A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87830" y="1384663"/>
            <a:ext cx="10202090" cy="1350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err="1" smtClean="0">
                <a:solidFill>
                  <a:srgbClr val="FF429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6000" b="1" dirty="0" smtClean="0">
                <a:solidFill>
                  <a:srgbClr val="FF429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друг пешехода</a:t>
            </a:r>
            <a:endParaRPr lang="en-US" sz="6000" b="1" dirty="0">
              <a:solidFill>
                <a:srgbClr val="FF429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7854950" y="3879850"/>
            <a:ext cx="4337050" cy="2338388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ru-RU" dirty="0" smtClean="0">
                <a:solidFill>
                  <a:srgbClr val="FBB03D"/>
                </a:solidFill>
              </a:rPr>
              <a:t>Выполнил: Фёдоров Андрей ученик 4 «А» класса </a:t>
            </a:r>
          </a:p>
          <a:p>
            <a:pPr marL="0" indent="0" algn="l">
              <a:buNone/>
            </a:pPr>
            <a:r>
              <a:rPr lang="ru-RU" dirty="0" smtClean="0">
                <a:solidFill>
                  <a:srgbClr val="FBB03D"/>
                </a:solidFill>
              </a:rPr>
              <a:t>МБОУ СОШ №198</a:t>
            </a:r>
          </a:p>
          <a:p>
            <a:pPr marL="0" indent="0" algn="l">
              <a:buNone/>
            </a:pPr>
            <a:r>
              <a:rPr lang="ru-RU" dirty="0" smtClean="0">
                <a:solidFill>
                  <a:srgbClr val="FBB03D"/>
                </a:solidFill>
              </a:rPr>
              <a:t>Руководитель: Казакова Ж.А., учитель начальных классов, высшей квалификационной категории</a:t>
            </a:r>
            <a:endParaRPr lang="en-US" dirty="0">
              <a:solidFill>
                <a:srgbClr val="FBB0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светоотражающие элементы, которые выполнены в виде маленьких значков, наклеек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вставок на одежде, обуви, на рюкзаках и сумках.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159138" cy="823912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Принцип 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  <a:r>
              <a:rPr lang="ru-RU" sz="280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24297" y="3821113"/>
            <a:ext cx="3717321" cy="236855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1" y="2181497"/>
            <a:ext cx="10898186" cy="163961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научной точки зрения светоотражатели работают очень просто.  Известно, что все поверхности отражают свет. Свет фар, попадая на специальную поверхность 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фликера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преломляется и почти полностью отражается обратно в сторону автомобиля. Этот процесс называется 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световозвращением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39989" y="3821114"/>
            <a:ext cx="4114800" cy="236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740" y="133308"/>
            <a:ext cx="6644426" cy="79397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светоотражателей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740" y="927281"/>
            <a:ext cx="62838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Брелоки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 err="1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Самоклеющиеся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нашивные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ленты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Браслеты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Нашивки или </a:t>
            </a:r>
            <a:r>
              <a:rPr lang="ru-RU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термонаклейки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Значки</a:t>
            </a:r>
            <a:endParaRPr lang="ru-RU" sz="20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454" y="927280"/>
            <a:ext cx="2955835" cy="2924069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875" y="4168779"/>
            <a:ext cx="2439235" cy="25382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71" y="4168779"/>
            <a:ext cx="3296421" cy="25382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562" y="4168779"/>
            <a:ext cx="3384326" cy="253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5" y="184822"/>
            <a:ext cx="7250806" cy="678063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светоотражателей: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045" y="1143045"/>
            <a:ext cx="10515600" cy="4351338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элемент одежды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обуви;</a:t>
            </a: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изготовлении дорожных знаков;</a:t>
            </a: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обозначения габаритов транспортных средств;</a:t>
            </a:r>
          </a:p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дорожной разметке.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439" y="3615673"/>
            <a:ext cx="2636211" cy="252265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93" y="3615672"/>
            <a:ext cx="3760093" cy="252265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716" y="3615672"/>
            <a:ext cx="3743794" cy="2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014" y="159063"/>
            <a:ext cx="10099643" cy="84548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Опрос ребят со двора (10 человек)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89647793"/>
              </p:ext>
            </p:extLst>
          </p:nvPr>
        </p:nvGraphicFramePr>
        <p:xfrm>
          <a:off x="220014" y="1339403"/>
          <a:ext cx="6850487" cy="2513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00147883"/>
              </p:ext>
            </p:extLst>
          </p:nvPr>
        </p:nvGraphicFramePr>
        <p:xfrm>
          <a:off x="5134043" y="4250028"/>
          <a:ext cx="6830430" cy="2447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7250805" y="1553384"/>
            <a:ext cx="4713668" cy="148125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smtClean="0"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b="1" dirty="0"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Почти все ребята знают о назначении </a:t>
            </a:r>
            <a:r>
              <a:rPr lang="ru-RU" dirty="0" err="1" smtClean="0"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фликеров</a:t>
            </a:r>
            <a:r>
              <a:rPr lang="ru-RU" dirty="0" smtClean="0"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но не у всех они есть.</a:t>
            </a:r>
            <a:endParaRPr lang="ru-RU" sz="1400" dirty="0">
              <a:effectLst/>
              <a:latin typeface="Sitka Text" panose="0200050500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7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91942371"/>
              </p:ext>
            </p:extLst>
          </p:nvPr>
        </p:nvGraphicFramePr>
        <p:xfrm>
          <a:off x="150052" y="491988"/>
          <a:ext cx="6366658" cy="235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684135" y="790793"/>
            <a:ext cx="5507865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друзья предпочитают носить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верхней одежде. На портфеле он тоже необходим. Например, ранец без светоотражателя может закрыть находящийся на спине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одежды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10352819"/>
              </p:ext>
            </p:extLst>
          </p:nvPr>
        </p:nvGraphicFramePr>
        <p:xfrm>
          <a:off x="150052" y="3245477"/>
          <a:ext cx="6366658" cy="214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684134" y="3647491"/>
            <a:ext cx="5507865" cy="13388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Большинство друзей уверены в эффективности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Однако часть ребят считают их бесполезными.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8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02673"/>
            <a:ext cx="10515600" cy="10390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одноклассников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других классов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942957"/>
              </p:ext>
            </p:extLst>
          </p:nvPr>
        </p:nvGraphicFramePr>
        <p:xfrm>
          <a:off x="1579419" y="1825625"/>
          <a:ext cx="8956962" cy="4931537"/>
        </p:xfrm>
        <a:graphic>
          <a:graphicData uri="http://schemas.openxmlformats.org/drawingml/2006/table">
            <a:tbl>
              <a:tblPr firstRow="1" firstCol="1" bandRow="1"/>
              <a:tblGrid>
                <a:gridCol w="2712488">
                  <a:extLst>
                    <a:ext uri="{9D8B030D-6E8A-4147-A177-3AD203B41FA5}">
                      <a16:colId xmlns:a16="http://schemas.microsoft.com/office/drawing/2014/main" val="988881543"/>
                    </a:ext>
                  </a:extLst>
                </a:gridCol>
                <a:gridCol w="1765513">
                  <a:extLst>
                    <a:ext uri="{9D8B030D-6E8A-4147-A177-3AD203B41FA5}">
                      <a16:colId xmlns:a16="http://schemas.microsoft.com/office/drawing/2014/main" val="3777067347"/>
                    </a:ext>
                  </a:extLst>
                </a:gridCol>
                <a:gridCol w="2239001">
                  <a:extLst>
                    <a:ext uri="{9D8B030D-6E8A-4147-A177-3AD203B41FA5}">
                      <a16:colId xmlns:a16="http://schemas.microsoft.com/office/drawing/2014/main" val="4184334853"/>
                    </a:ext>
                  </a:extLst>
                </a:gridCol>
                <a:gridCol w="2239960">
                  <a:extLst>
                    <a:ext uri="{9D8B030D-6E8A-4147-A177-3AD203B41FA5}">
                      <a16:colId xmlns:a16="http://schemas.microsoft.com/office/drawing/2014/main" val="3609592997"/>
                    </a:ext>
                  </a:extLst>
                </a:gridCol>
              </a:tblGrid>
              <a:tr h="435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такое фликеры?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вас есть фликеры?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они находятся?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Эффективны ли они?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92998"/>
                  </a:ext>
                </a:extLst>
              </a:tr>
              <a:tr h="10878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Одноклассники      (27 человек):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человека – 89%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человек – 100%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человек (на верхней одежде и на портфеле) – 100%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человек – да (93%);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человека – нет (7%)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010320"/>
                  </a:ext>
                </a:extLst>
              </a:tr>
              <a:tr h="15229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3«Б» класс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(17 человек)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человек – 59%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человек – 94%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человек (на верхней одежде и на портфеле) – 76%;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человека (на портфеле) – 24%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человек – да (76%);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человека – нет (24%)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802135"/>
                  </a:ext>
                </a:extLst>
              </a:tr>
              <a:tr h="13054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4«Д» класс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(23 человека)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человек – 26%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человек – 52%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человека (на верхней одежде и на портфеле) –17%;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человек (на портфеле) – 83%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человек – да (78%);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человек – нет (22%)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61" marR="653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365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2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166" y="159064"/>
            <a:ext cx="2072426" cy="79397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0166" y="1107716"/>
            <a:ext cx="10230118" cy="208404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Ношение одежды и портфелей, спортивного инвентаря и др. со светоотражающими элементами – один из самых простых, но эффективных способов, с помощью которого можно сохранить жизнь и здоровье юным участникам дорожного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движения!</a:t>
            </a:r>
            <a:endParaRPr lang="ru-RU" sz="1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0423" y="3191762"/>
            <a:ext cx="1022693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гипотеза подтвердилась, использование светоотражающих элементов не всеми осознаётся как необходимость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indent="450215" algn="just">
              <a:spcAft>
                <a:spcPts val="800"/>
              </a:spcAft>
            </a:pP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призываю всех ребят и взрослых применять светоотражающие элементы с целью безопасности.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8146" y="5124374"/>
            <a:ext cx="96892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Считаю, что необходимо вести широкомасштабную работу по информированию населения о свойствах светоотражающих материалов и необходимости их использования в повседневной жизни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Для своих друзей и ребят со двора я составил памятку «</a:t>
            </a:r>
            <a:r>
              <a:rPr lang="ru-RU" sz="2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Фликер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друг пешехода!» и провел беседу по данной теме.</a:t>
            </a:r>
            <a:endParaRPr lang="ru-RU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29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94" y="343172"/>
            <a:ext cx="11003241" cy="974278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Памятка «</a:t>
            </a:r>
            <a:r>
              <a:rPr lang="ru-RU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друг пешехода!»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6233" y="1555169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быть видны из любого направления.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пешеходе должно находиться не меньше 4 </a:t>
            </a:r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 левой и правой руках, на поясе и рюкзаке. 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прикрепляться к детским коляскам, санкам, скейтбордам и т.д.</a:t>
            </a:r>
          </a:p>
          <a:p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Световозвращатель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быть бело-серого или ярко-лимонного цвета.</a:t>
            </a:r>
          </a:p>
          <a:p>
            <a:pPr lvl="0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Сумочку, портфель или рюкзак лучше нести в правой руке, а не за спиной.</a:t>
            </a:r>
          </a:p>
          <a:p>
            <a:pPr lvl="0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Эффективнее всего носить одежду с уже вшитыми </a:t>
            </a:r>
            <a:r>
              <a:rPr lang="ru-RU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световозвращающими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элементами. Наиболее надежный вариант для детей, если родители нанесут на детскую одежду </a:t>
            </a:r>
            <a:r>
              <a:rPr lang="ru-RU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световозвращающие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термоапликации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наклейки. </a:t>
            </a:r>
            <a:endParaRPr lang="ru-RU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FFFF00"/>
              </a:solidFill>
              <a:latin typeface="+mj-lt"/>
            </a:endParaRPr>
          </a:p>
          <a:p>
            <a:endParaRPr lang="ru-RU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70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2788" y="347009"/>
            <a:ext cx="8766220" cy="409436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429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Спасибо за внимание!</a:t>
            </a:r>
            <a:br>
              <a:rPr lang="ru-RU" b="1" dirty="0" smtClean="0">
                <a:solidFill>
                  <a:srgbClr val="FF429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FF429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Берегите себя и своих близких!</a:t>
            </a:r>
            <a:endParaRPr lang="en-US" b="1" dirty="0">
              <a:solidFill>
                <a:srgbClr val="FF429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442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228" y="167426"/>
            <a:ext cx="10156126" cy="94015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исследовательской работы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045" y="1509358"/>
            <a:ext cx="9735355" cy="9562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ежегодно совершается около 70 тысяч наездов на пешеходов.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7292" y="2877553"/>
            <a:ext cx="10495209" cy="14466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Наезды на пешеходов в тёмное время суток составляют 40% всех ДТП, что превышает дневной показатель примерно на 10%».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0377" y="4963886"/>
            <a:ext cx="775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Информация: сайт ГИБДД Новосибирской области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2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1271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светоотражающий элемент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значимость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спасения жизни людей.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45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13954"/>
            <a:ext cx="10515600" cy="2024743"/>
          </a:xfrm>
        </p:spPr>
        <p:txBody>
          <a:bodyPr>
            <a:normAutofit/>
          </a:bodyPr>
          <a:lstStyle/>
          <a:p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638697"/>
            <a:ext cx="10515600" cy="1959429"/>
          </a:xfrm>
        </p:spPr>
        <p:txBody>
          <a:bodyPr/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Предполагаю, что использование светоотражающих элементов не всеми пешеходами осознаётся как необходимость.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7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1" y="167426"/>
            <a:ext cx="8654603" cy="8242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исследования</a:t>
            </a:r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958" y="1711234"/>
            <a:ext cx="10515600" cy="3808906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доказать необходимость использования светоотражающих элементов в тёмное время суток </a:t>
            </a:r>
          </a:p>
          <a:p>
            <a:pPr marL="0" indent="0">
              <a:buNone/>
            </a:pPr>
            <a:r>
              <a:rPr lang="ru-RU" b="1" u="sng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 появления </a:t>
            </a:r>
            <a:r>
              <a:rPr lang="ru-RU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принцип действия </a:t>
            </a:r>
            <a:r>
              <a:rPr lang="ru-RU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 среди 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одноклассников и </a:t>
            </a:r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ассказать им </a:t>
            </a:r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необходимости использования </a:t>
            </a:r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светоотражающих элементов.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697" y="1959429"/>
            <a:ext cx="10515600" cy="377516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 – декабрь 2021 года.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нализ литературы;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в сети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друг пешехода!»».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3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8253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Практическая значимость исследования: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данный материал можно использовать на уроках окружающего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мира и ОБЖ;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 проведении предметных недель,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олимпиад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классных часов.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64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256" y="105509"/>
            <a:ext cx="10515600" cy="13255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на дорогах в тёмное время суток 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7293" y="5086767"/>
            <a:ext cx="10752786" cy="125233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водитель замечает пешехода на проезжей части с расстояния не более чем в 25-30 м, и даже при скорости движения 50 км/ч остановочный путь автомобиля превышает данную дистанцию.</a:t>
            </a:r>
          </a:p>
          <a:p>
            <a:pPr marL="0" indent="0">
              <a:lnSpc>
                <a:spcPct val="120000"/>
              </a:lnSpc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2225" y="1615779"/>
            <a:ext cx="10487696" cy="13280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тёмное время человеческий глаз воспринимает лишь 5% от того, что он в состоянии различить днём. Именно поэтому основная доля наездов приходится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тёмное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суток.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7937" y="3313215"/>
            <a:ext cx="10874063" cy="13280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основной причиной является проблема своевременного обнаружения водителем пешеходов на проезжей части в тёмное время суток. Особенно, если пешеход одет в тёмную одежду.</a:t>
            </a:r>
          </a:p>
        </p:txBody>
      </p:sp>
    </p:spTree>
    <p:extLst>
      <p:ext uri="{BB962C8B-B14F-4D97-AF65-F5344CB8AC3E}">
        <p14:creationId xmlns:p14="http://schemas.microsoft.com/office/powerpoint/2010/main" val="33100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27018"/>
            <a:ext cx="10515600" cy="103196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сведения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103121"/>
            <a:ext cx="10515600" cy="398653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блестящие брелочки –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придумал британский дорожный рабочий еще 70 лет назад. Как это часто бывает, это открытие ему подсказала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(светящиеся глаза кошки).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работы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лежит один из самых древних законов физики – закон отражения света.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3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887</Words>
  <Application>Microsoft Office PowerPoint</Application>
  <PresentationFormat>Широкоэкранный</PresentationFormat>
  <Paragraphs>95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Sitka Text</vt:lpstr>
      <vt:lpstr>Symbol</vt:lpstr>
      <vt:lpstr>Times New Roman</vt:lpstr>
      <vt:lpstr>Office Theme</vt:lpstr>
      <vt:lpstr>Фликер – друг пешехода</vt:lpstr>
      <vt:lpstr>Актуальность исследовательской работы</vt:lpstr>
      <vt:lpstr>Объект исследования: светоотражающий элемент – фликер.  Предмет исследования: значимость фликера для спасения жизни людей. </vt:lpstr>
      <vt:lpstr>Гипотеза </vt:lpstr>
      <vt:lpstr>Цели и задачи исследования</vt:lpstr>
      <vt:lpstr>Сроки исследования: июнь – декабрь 2021 года. Методы исследования: • анализ литературы; • получение информации в сети Интернет; • опрос; • наблюдение; • беседа; • изготовление памятки «Фликер – друг пешехода!»».   </vt:lpstr>
      <vt:lpstr>Практическая значимость исследования: данный материал можно использовать на уроках окружающего мира и ОБЖ; при проведении предметных недель, олимпиад и классных часов. </vt:lpstr>
      <vt:lpstr>Проблема на дорогах в тёмное время суток </vt:lpstr>
      <vt:lpstr>Исторические сведения</vt:lpstr>
      <vt:lpstr>Фликеры – это светоотражающие элементы, которые выполнены в виде маленьких значков, наклеек, специальных вставок на одежде, обуви, на рюкзаках и сумках.</vt:lpstr>
      <vt:lpstr>Виды светоотражателей </vt:lpstr>
      <vt:lpstr>Применение светоотражателей:</vt:lpstr>
      <vt:lpstr>Опрос ребят со двора (10 человек)</vt:lpstr>
      <vt:lpstr>Презентация PowerPoint</vt:lpstr>
      <vt:lpstr>Опрос одноклассников и ребят из других классов</vt:lpstr>
      <vt:lpstr>Вывод </vt:lpstr>
      <vt:lpstr> Памятка «Фликер – друг пешехода!» </vt:lpstr>
      <vt:lpstr>Спасибо за внимание! Берегите себя и своих близких!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Админ</cp:lastModifiedBy>
  <cp:revision>39</cp:revision>
  <dcterms:created xsi:type="dcterms:W3CDTF">2020-05-19T07:17:38Z</dcterms:created>
  <dcterms:modified xsi:type="dcterms:W3CDTF">2022-01-24T14:54:54Z</dcterms:modified>
</cp:coreProperties>
</file>