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64" r:id="rId5"/>
    <p:sldId id="266" r:id="rId6"/>
    <p:sldId id="267" r:id="rId7"/>
    <p:sldId id="258" r:id="rId8"/>
    <p:sldId id="259" r:id="rId9"/>
    <p:sldId id="260" r:id="rId10"/>
    <p:sldId id="263" r:id="rId11"/>
    <p:sldId id="262" r:id="rId12"/>
    <p:sldId id="26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7404" y="1995054"/>
            <a:ext cx="8243225" cy="3070785"/>
          </a:xfrm>
        </p:spPr>
        <p:txBody>
          <a:bodyPr/>
          <a:lstStyle/>
          <a:p>
            <a:pPr algn="ctr"/>
            <a:r>
              <a:rPr lang="ru-RU" sz="3200" dirty="0"/>
              <a:t>Работа с данными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(</a:t>
            </a:r>
            <a:r>
              <a:rPr lang="ru-RU" sz="3200" dirty="0"/>
              <a:t>Использование принципа относительной и абсолютной </a:t>
            </a:r>
            <a:r>
              <a:rPr lang="ru-RU" sz="3200" dirty="0" smtClean="0"/>
              <a:t>адресации). </a:t>
            </a:r>
            <a:r>
              <a:rPr lang="ru-RU" sz="3200" dirty="0" err="1"/>
              <a:t>Автозаполнение</a:t>
            </a:r>
            <a:r>
              <a:rPr lang="ru-RU" sz="3200" dirty="0"/>
              <a:t> ЭТ различными способами.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Сортировка данных.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23512" y="5862390"/>
            <a:ext cx="1759298" cy="537791"/>
          </a:xfrm>
        </p:spPr>
        <p:txBody>
          <a:bodyPr/>
          <a:lstStyle/>
          <a:p>
            <a:r>
              <a:rPr lang="ru-RU" dirty="0" smtClean="0"/>
              <a:t>2022 год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315874" y="5217386"/>
            <a:ext cx="7766936" cy="493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Мастер производственного обучения: Иванова Юлия Сергеевна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5874" y="182208"/>
            <a:ext cx="1377815" cy="13473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674226" y="231331"/>
            <a:ext cx="4405516" cy="12982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dirty="0" smtClean="0">
                <a:solidFill>
                  <a:schemeClr val="accent4"/>
                </a:solidFill>
              </a:rPr>
              <a:t>Тема учебной практики</a:t>
            </a:r>
            <a:endParaRPr lang="ru-RU" sz="36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35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454" y="606829"/>
            <a:ext cx="3854528" cy="1496292"/>
          </a:xfrm>
        </p:spPr>
        <p:txBody>
          <a:bodyPr>
            <a:noAutofit/>
          </a:bodyPr>
          <a:lstStyle/>
          <a:p>
            <a:r>
              <a:rPr lang="ru-RU" sz="2400" dirty="0" err="1"/>
              <a:t>Автозаполнение</a:t>
            </a:r>
            <a:r>
              <a:rPr lang="ru-RU" sz="2400" dirty="0"/>
              <a:t> диапазона ячеек - прием автозаполнения при помощи МЫШИ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30931" y="681643"/>
            <a:ext cx="5086647" cy="4896197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2103121"/>
            <a:ext cx="3470717" cy="3258398"/>
          </a:xfrm>
        </p:spPr>
        <p:txBody>
          <a:bodyPr/>
          <a:lstStyle/>
          <a:p>
            <a:r>
              <a:rPr lang="ru-RU" sz="1800" dirty="0"/>
              <a:t>Такое </a:t>
            </a:r>
            <a:r>
              <a:rPr lang="ru-RU" sz="1800" dirty="0" err="1"/>
              <a:t>автозаполнение</a:t>
            </a:r>
            <a:r>
              <a:rPr lang="ru-RU" sz="1800" dirty="0"/>
              <a:t> выполняется с помощью перетаскивания </a:t>
            </a:r>
            <a:r>
              <a:rPr lang="ru-RU" sz="1800" b="1" dirty="0"/>
              <a:t>маркера заполнения</a:t>
            </a:r>
            <a:r>
              <a:rPr lang="ru-RU" sz="1800" dirty="0"/>
              <a:t> – маленького черного квадратика в нижнем правом углу ячейки или целого выделенного диапазона. </a:t>
            </a:r>
          </a:p>
          <a:p>
            <a:r>
              <a:rPr lang="ru-RU" sz="1800" dirty="0"/>
              <a:t>При наведении мыши на маркер заполнения указатель принимает вид +.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4987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203" y="514924"/>
            <a:ext cx="3854528" cy="157941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Сортировка </a:t>
            </a:r>
            <a:r>
              <a:rPr lang="ru-RU" sz="3200" dirty="0"/>
              <a:t>данных электронной таблицы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9392" y="3117273"/>
            <a:ext cx="8782550" cy="2610196"/>
          </a:xfrm>
          <a:prstGeom prst="rect">
            <a:avLst/>
          </a:prstGeo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517814" y="420180"/>
            <a:ext cx="4584622" cy="2185628"/>
          </a:xfrm>
        </p:spPr>
        <p:txBody>
          <a:bodyPr>
            <a:normAutofit/>
          </a:bodyPr>
          <a:lstStyle/>
          <a:p>
            <a:r>
              <a:rPr lang="ru-RU" sz="1900" dirty="0" smtClean="0"/>
              <a:t>Сортировка данных находится вкладке «Главная» - выбираем «Сортировка и Фильтр» - «Настраиваемая Сортировка»</a:t>
            </a:r>
          </a:p>
          <a:p>
            <a:r>
              <a:rPr lang="ru-RU" sz="1600" dirty="0" smtClean="0">
                <a:solidFill>
                  <a:schemeClr val="accent4"/>
                </a:solidFill>
              </a:rPr>
              <a:t>ВАЖНО! При </a:t>
            </a:r>
            <a:r>
              <a:rPr lang="ru-RU" sz="1600" dirty="0">
                <a:solidFill>
                  <a:schemeClr val="accent4"/>
                </a:solidFill>
              </a:rPr>
              <a:t>сортировке данных сохраняются не только все позиции в столбцах, </a:t>
            </a:r>
            <a:r>
              <a:rPr lang="ru-RU" sz="1600" dirty="0" smtClean="0">
                <a:solidFill>
                  <a:schemeClr val="accent4"/>
                </a:solidFill>
              </a:rPr>
              <a:t/>
            </a:r>
            <a:br>
              <a:rPr lang="ru-RU" sz="1600" dirty="0" smtClean="0">
                <a:solidFill>
                  <a:schemeClr val="accent4"/>
                </a:solidFill>
              </a:rPr>
            </a:br>
            <a:r>
              <a:rPr lang="ru-RU" sz="1600" dirty="0" smtClean="0">
                <a:solidFill>
                  <a:schemeClr val="accent4"/>
                </a:solidFill>
              </a:rPr>
              <a:t>но </a:t>
            </a:r>
            <a:r>
              <a:rPr lang="ru-RU" sz="1600" dirty="0">
                <a:solidFill>
                  <a:schemeClr val="accent4"/>
                </a:solidFill>
              </a:rPr>
              <a:t>и номера соответствующих строк на </a:t>
            </a:r>
            <a:r>
              <a:rPr lang="ru-RU" sz="1600" dirty="0" smtClean="0">
                <a:solidFill>
                  <a:schemeClr val="accent4"/>
                </a:solidFill>
              </a:rPr>
              <a:t>листе. </a:t>
            </a:r>
            <a:endParaRPr lang="ru-RU" sz="16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579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1124682" y="1126909"/>
            <a:ext cx="7766936" cy="1369444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995055" y="4765729"/>
            <a:ext cx="6896563" cy="654170"/>
          </a:xfrm>
        </p:spPr>
        <p:txBody>
          <a:bodyPr/>
          <a:lstStyle/>
          <a:p>
            <a:pPr algn="ctr"/>
            <a:r>
              <a:rPr lang="ru-RU" dirty="0" smtClean="0"/>
              <a:t>СПб ПОУ «</a:t>
            </a:r>
            <a:r>
              <a:rPr lang="ru-RU" dirty="0" err="1" smtClean="0"/>
              <a:t>Обуховское</a:t>
            </a:r>
            <a:r>
              <a:rPr lang="ru-RU" dirty="0" smtClean="0"/>
              <a:t> училище № 4»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165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учебной практики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87484"/>
            <a:ext cx="8596668" cy="435387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Научиться использовать </a:t>
            </a:r>
            <a:r>
              <a:rPr lang="ru-RU" sz="2400" dirty="0"/>
              <a:t>при расчетах принципа относительной и абсолютной адресации; </a:t>
            </a: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r>
              <a:rPr lang="ru-RU" sz="2400" dirty="0"/>
              <a:t>Научиться применить на практике </a:t>
            </a:r>
            <a:r>
              <a:rPr lang="ru-RU" sz="2400" dirty="0" smtClean="0"/>
              <a:t>различные </a:t>
            </a:r>
            <a:r>
              <a:rPr lang="ru-RU" sz="2400" dirty="0"/>
              <a:t>приемы автозаполнения </a:t>
            </a:r>
            <a:r>
              <a:rPr lang="ru-RU" sz="2400" dirty="0" smtClean="0"/>
              <a:t>электронной таблицы;</a:t>
            </a:r>
          </a:p>
          <a:p>
            <a:pPr marL="0" indent="0">
              <a:buNone/>
            </a:pPr>
            <a:endParaRPr lang="ru-RU" sz="2400" dirty="0" smtClean="0"/>
          </a:p>
          <a:p>
            <a:r>
              <a:rPr lang="ru-RU" sz="2400" dirty="0"/>
              <a:t>Научиться применить на практике </a:t>
            </a:r>
            <a:r>
              <a:rPr lang="ru-RU" sz="2400" dirty="0" smtClean="0"/>
              <a:t>приемы </a:t>
            </a:r>
            <a:r>
              <a:rPr lang="ru-RU" sz="2400" dirty="0"/>
              <a:t>сортировки данных </a:t>
            </a:r>
            <a:r>
              <a:rPr lang="ru-RU" sz="2400" dirty="0" smtClean="0"/>
              <a:t>электронной таблицы; </a:t>
            </a:r>
          </a:p>
        </p:txBody>
      </p:sp>
    </p:spTree>
    <p:extLst>
      <p:ext uri="{BB962C8B-B14F-4D97-AF65-F5344CB8AC3E}">
        <p14:creationId xmlns:p14="http://schemas.microsoft.com/office/powerpoint/2010/main" val="3898956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23950"/>
            <a:ext cx="8596668" cy="83127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Работа с данными в электронной таблице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55222"/>
            <a:ext cx="8596668" cy="500426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300" b="1" i="1" u="sng" dirty="0"/>
              <a:t>Ввод формул </a:t>
            </a:r>
            <a:r>
              <a:rPr lang="ru-RU" sz="2300" b="1" i="1" u="sng" dirty="0" smtClean="0"/>
              <a:t>в таблицу, общие понятия:</a:t>
            </a:r>
            <a:endParaRPr lang="ru-RU" sz="2300" dirty="0"/>
          </a:p>
          <a:p>
            <a:r>
              <a:rPr lang="ru-RU" dirty="0" smtClean="0"/>
              <a:t>Формулы </a:t>
            </a:r>
            <a:r>
              <a:rPr lang="ru-RU" dirty="0"/>
              <a:t>применяются для выполнения вычислений над данными, введенными в ячейки.</a:t>
            </a:r>
          </a:p>
          <a:p>
            <a:r>
              <a:rPr lang="ru-RU" dirty="0" smtClean="0"/>
              <a:t>Формулы </a:t>
            </a:r>
            <a:r>
              <a:rPr lang="ru-RU" dirty="0"/>
              <a:t>состоят из одного и более адресов ячеек, арифметических операторов и функций.</a:t>
            </a:r>
          </a:p>
          <a:p>
            <a:r>
              <a:rPr lang="ru-RU" dirty="0" smtClean="0"/>
              <a:t>Каждая </a:t>
            </a:r>
            <a:r>
              <a:rPr lang="ru-RU" dirty="0"/>
              <a:t>формула должна начинаться со знака "=". Если знак равенства не введен, то программа воспримет занесенные в ячейку данные как дату или текст.</a:t>
            </a:r>
          </a:p>
          <a:p>
            <a:r>
              <a:rPr lang="ru-RU" dirty="0" smtClean="0"/>
              <a:t>При </a:t>
            </a:r>
            <a:r>
              <a:rPr lang="ru-RU" dirty="0"/>
              <a:t>вводе формул ссылки на ячейки можно или вводить с помощью клавиатуры, или указывать ячейки непосредственно на листе таблицы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4"/>
                </a:solidFill>
              </a:rPr>
              <a:t>ВАЖНО! Если </a:t>
            </a:r>
            <a:r>
              <a:rPr lang="ru-RU" dirty="0">
                <a:solidFill>
                  <a:schemeClr val="accent4"/>
                </a:solidFill>
              </a:rPr>
              <a:t>в ячейке появится сообщение об ошибке (например, #ДЕЛ/0!), убедитесь в том, что вы не допустили одной из следующих ошибок: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accent4"/>
                </a:solidFill>
              </a:rPr>
              <a:t>•	деление на ноль,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accent4"/>
                </a:solidFill>
              </a:rPr>
              <a:t>•	использование пустой ячейки в качестве делителя,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accent4"/>
                </a:solidFill>
              </a:rPr>
              <a:t>•	ссылка на пустую ячейку,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accent4"/>
                </a:solidFill>
              </a:rPr>
              <a:t>•	удаление ячейки, на которую ссылается формула,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accent4"/>
                </a:solidFill>
              </a:rPr>
              <a:t>•	ссылка на ячейку, в которой будет введен результат.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4666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909156"/>
          </a:xfrm>
        </p:spPr>
        <p:txBody>
          <a:bodyPr>
            <a:normAutofit/>
          </a:bodyPr>
          <a:lstStyle/>
          <a:p>
            <a:r>
              <a:rPr lang="ru-RU" dirty="0" smtClean="0"/>
              <a:t>Использование при расчетах принципа </a:t>
            </a:r>
            <a:r>
              <a:rPr lang="ru-RU" dirty="0"/>
              <a:t>относительной </a:t>
            </a:r>
            <a:r>
              <a:rPr lang="ru-RU" dirty="0" smtClean="0"/>
              <a:t>адресации (</a:t>
            </a:r>
            <a:r>
              <a:rPr lang="ru-RU" b="1" dirty="0"/>
              <a:t>ОТНОСИТЕЛЬНАЯ </a:t>
            </a:r>
            <a:r>
              <a:rPr lang="ru-RU" b="1" dirty="0" smtClean="0"/>
              <a:t>ССЫЛКА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776451"/>
            <a:ext cx="8596668" cy="3264911"/>
          </a:xfrm>
        </p:spPr>
        <p:txBody>
          <a:bodyPr>
            <a:normAutofit/>
          </a:bodyPr>
          <a:lstStyle/>
          <a:p>
            <a:r>
              <a:rPr lang="ru-RU" dirty="0"/>
              <a:t>автоматически </a:t>
            </a:r>
            <a:r>
              <a:rPr lang="ru-RU" dirty="0" smtClean="0"/>
              <a:t>меняющиеся в формуле ссылки </a:t>
            </a:r>
            <a:r>
              <a:rPr lang="ru-RU" dirty="0"/>
              <a:t>на ячейки относительно </a:t>
            </a:r>
            <a:r>
              <a:rPr lang="ru-RU" dirty="0" smtClean="0"/>
              <a:t>исходной ячейки формулы (на одно значение), при </a:t>
            </a:r>
            <a:r>
              <a:rPr lang="ru-RU" dirty="0"/>
              <a:t>изменении положения формулы (при копировании и распространении</a:t>
            </a:r>
            <a:r>
              <a:rPr lang="ru-RU" dirty="0" smtClean="0"/>
              <a:t>). </a:t>
            </a:r>
          </a:p>
          <a:p>
            <a:endParaRPr lang="ru-RU" dirty="0"/>
          </a:p>
          <a:p>
            <a:r>
              <a:rPr lang="ru-RU" dirty="0" smtClean="0"/>
              <a:t>Относительная </a:t>
            </a:r>
            <a:r>
              <a:rPr lang="ru-RU" dirty="0"/>
              <a:t>ссылка используется в формуле для указания адреса ячейки, вычисляемого в относительной системе координат с началом в текущей ячейке. </a:t>
            </a:r>
            <a:endParaRPr lang="ru-RU" dirty="0" smtClean="0"/>
          </a:p>
          <a:p>
            <a:r>
              <a:rPr lang="ru-RU" dirty="0" smtClean="0"/>
              <a:t>Относительные </a:t>
            </a:r>
            <a:r>
              <a:rPr lang="ru-RU" dirty="0"/>
              <a:t>ссылки имеют следующий вид: А1, В1 и </a:t>
            </a:r>
            <a:r>
              <a:rPr lang="ru-RU" dirty="0" smtClean="0"/>
              <a:t>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045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909156"/>
          </a:xfrm>
        </p:spPr>
        <p:txBody>
          <a:bodyPr>
            <a:normAutofit/>
          </a:bodyPr>
          <a:lstStyle/>
          <a:p>
            <a:r>
              <a:rPr lang="ru-RU" dirty="0" smtClean="0"/>
              <a:t>Использование при расчетах принципа абсолютной адресации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b="1" dirty="0" smtClean="0"/>
              <a:t>АБСОЛЮТНАЯ ССЫЛКА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776451"/>
            <a:ext cx="8596668" cy="3264911"/>
          </a:xfrm>
        </p:spPr>
        <p:txBody>
          <a:bodyPr>
            <a:normAutofit/>
          </a:bodyPr>
          <a:lstStyle/>
          <a:p>
            <a:r>
              <a:rPr lang="ru-RU" sz="2000" dirty="0"/>
              <a:t>При перемещении или копировании формулы </a:t>
            </a:r>
            <a:r>
              <a:rPr lang="ru-RU" sz="2000" dirty="0" smtClean="0"/>
              <a:t>– ссылка на ячейку не изменяется</a:t>
            </a:r>
            <a:r>
              <a:rPr lang="ru-RU" sz="2000" dirty="0"/>
              <a:t>, ячейка фиксируется. </a:t>
            </a:r>
            <a:endParaRPr lang="ru-RU" sz="2000" dirty="0" smtClean="0"/>
          </a:p>
          <a:p>
            <a:r>
              <a:rPr lang="ru-RU" sz="2000" dirty="0" smtClean="0"/>
              <a:t>Абсолютные </a:t>
            </a:r>
            <a:r>
              <a:rPr lang="ru-RU" sz="2000" dirty="0"/>
              <a:t>ссылки имеют вид: $F$9; $C$45. </a:t>
            </a:r>
            <a:endParaRPr lang="ru-RU" sz="2000" dirty="0" smtClean="0"/>
          </a:p>
          <a:p>
            <a:r>
              <a:rPr lang="ru-RU" sz="2000" dirty="0" smtClean="0"/>
              <a:t>Для </a:t>
            </a:r>
            <a:r>
              <a:rPr lang="ru-RU" sz="2000" dirty="0"/>
              <a:t>фиксации координат применяется знак </a:t>
            </a:r>
            <a:r>
              <a:rPr lang="ru-RU" sz="2000" dirty="0" smtClean="0"/>
              <a:t>$.</a:t>
            </a:r>
          </a:p>
          <a:p>
            <a:endParaRPr lang="ru-RU" sz="2000" dirty="0"/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4"/>
                </a:solidFill>
              </a:rPr>
              <a:t>ВАЖНО!  Для </a:t>
            </a:r>
            <a:r>
              <a:rPr lang="ru-RU" sz="2000" dirty="0">
                <a:solidFill>
                  <a:schemeClr val="accent4"/>
                </a:solidFill>
              </a:rPr>
              <a:t>того, чтобы относительную  ссылку преобразовать </a:t>
            </a:r>
            <a:r>
              <a:rPr lang="ru-RU" sz="2000" dirty="0" smtClean="0">
                <a:solidFill>
                  <a:schemeClr val="accent4"/>
                </a:solidFill>
              </a:rPr>
              <a:t/>
            </a:r>
            <a:br>
              <a:rPr lang="ru-RU" sz="2000" dirty="0" smtClean="0">
                <a:solidFill>
                  <a:schemeClr val="accent4"/>
                </a:solidFill>
              </a:rPr>
            </a:br>
            <a:r>
              <a:rPr lang="ru-RU" sz="2000" dirty="0" smtClean="0">
                <a:solidFill>
                  <a:schemeClr val="accent4"/>
                </a:solidFill>
              </a:rPr>
              <a:t>в </a:t>
            </a:r>
            <a:r>
              <a:rPr lang="ru-RU" sz="2000" dirty="0">
                <a:solidFill>
                  <a:schemeClr val="accent4"/>
                </a:solidFill>
              </a:rPr>
              <a:t>абсолютную,  достаточно после ввода ссылки нажать клавишу </a:t>
            </a:r>
            <a:r>
              <a:rPr lang="ru-RU" sz="2000" dirty="0" smtClean="0">
                <a:solidFill>
                  <a:schemeClr val="accent4"/>
                </a:solidFill>
              </a:rPr>
              <a:t>F4, </a:t>
            </a:r>
            <a:br>
              <a:rPr lang="ru-RU" sz="2000" dirty="0" smtClean="0">
                <a:solidFill>
                  <a:schemeClr val="accent4"/>
                </a:solidFill>
              </a:rPr>
            </a:br>
            <a:r>
              <a:rPr lang="ru-RU" sz="2000" dirty="0" smtClean="0">
                <a:solidFill>
                  <a:schemeClr val="accent4"/>
                </a:solidFill>
              </a:rPr>
              <a:t>знаки </a:t>
            </a:r>
            <a:r>
              <a:rPr lang="ru-RU" sz="2000" dirty="0">
                <a:solidFill>
                  <a:schemeClr val="accent4"/>
                </a:solidFill>
              </a:rPr>
              <a:t>доллара появятся автоматически. </a:t>
            </a:r>
          </a:p>
        </p:txBody>
      </p:sp>
    </p:spTree>
    <p:extLst>
      <p:ext uri="{BB962C8B-B14F-4D97-AF65-F5344CB8AC3E}">
        <p14:creationId xmlns:p14="http://schemas.microsoft.com/office/powerpoint/2010/main" val="990880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909156"/>
          </a:xfrm>
        </p:spPr>
        <p:txBody>
          <a:bodyPr>
            <a:normAutofit/>
          </a:bodyPr>
          <a:lstStyle/>
          <a:p>
            <a:r>
              <a:rPr lang="ru-RU" dirty="0" smtClean="0"/>
              <a:t>Использование при расчетах принципа смешанной адресации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b="1" dirty="0" smtClean="0"/>
              <a:t>СМЕШАННАЯ ССЫЛКА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776451"/>
            <a:ext cx="8596668" cy="3264911"/>
          </a:xfrm>
        </p:spPr>
        <p:txBody>
          <a:bodyPr>
            <a:normAutofit/>
          </a:bodyPr>
          <a:lstStyle/>
          <a:p>
            <a:r>
              <a:rPr lang="ru-RU" dirty="0" smtClean="0"/>
              <a:t>Часть </a:t>
            </a:r>
            <a:r>
              <a:rPr lang="ru-RU" dirty="0"/>
              <a:t>ссылки, не содержащая знак $, будет обновляться при копировании, а другая часть, со знаком $, останется без изменения. </a:t>
            </a:r>
            <a:endParaRPr lang="ru-RU" dirty="0" smtClean="0"/>
          </a:p>
          <a:p>
            <a:r>
              <a:rPr lang="ru-RU" dirty="0" smtClean="0"/>
              <a:t>Можно зафиксировать </a:t>
            </a:r>
            <a:r>
              <a:rPr lang="ru-RU" dirty="0"/>
              <a:t>положение </a:t>
            </a:r>
            <a:r>
              <a:rPr lang="ru-RU" dirty="0" smtClean="0"/>
              <a:t>строки</a:t>
            </a:r>
            <a:r>
              <a:rPr lang="ru-RU" dirty="0"/>
              <a:t> </a:t>
            </a:r>
            <a:r>
              <a:rPr lang="ru-RU" dirty="0" smtClean="0"/>
              <a:t>или положение </a:t>
            </a:r>
            <a:r>
              <a:rPr lang="ru-RU" dirty="0"/>
              <a:t>столбца. </a:t>
            </a:r>
            <a:endParaRPr lang="ru-RU" dirty="0" smtClean="0"/>
          </a:p>
          <a:p>
            <a:r>
              <a:rPr lang="ru-RU" sz="2000" dirty="0" smtClean="0"/>
              <a:t>Смешанные ссылки имеют вид, </a:t>
            </a:r>
            <a:r>
              <a:rPr lang="ru-RU" sz="2000" dirty="0"/>
              <a:t>например, С$1 или $C1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4"/>
                </a:solidFill>
              </a:rPr>
              <a:t>ВАЖНО</a:t>
            </a:r>
            <a:r>
              <a:rPr lang="ru-RU" sz="2000" dirty="0">
                <a:solidFill>
                  <a:schemeClr val="accent4"/>
                </a:solidFill>
              </a:rPr>
              <a:t>! Для выбора смешанных ссылок - нет необходимости вводить знак доллара с клавиатуры, достаточно воспользоваться клавишей F4. </a:t>
            </a:r>
            <a:r>
              <a:rPr lang="ru-RU" sz="2000" dirty="0" smtClean="0">
                <a:solidFill>
                  <a:schemeClr val="accent4"/>
                </a:solidFill>
              </a:rPr>
              <a:t> Многократное </a:t>
            </a:r>
            <a:r>
              <a:rPr lang="ru-RU" sz="2000" dirty="0">
                <a:solidFill>
                  <a:schemeClr val="accent4"/>
                </a:solidFill>
              </a:rPr>
              <a:t>нажатие клавиши F4 работает, как переключатель </a:t>
            </a:r>
            <a:r>
              <a:rPr lang="ru-RU" sz="2000" dirty="0" smtClean="0">
                <a:solidFill>
                  <a:schemeClr val="accent4"/>
                </a:solidFill>
              </a:rPr>
              <a:t>между видами ссылок и </a:t>
            </a:r>
            <a:r>
              <a:rPr lang="ru-RU" sz="2000" dirty="0">
                <a:solidFill>
                  <a:schemeClr val="accent4"/>
                </a:solidFill>
              </a:rPr>
              <a:t>позволяет выбрать нужную ссылку</a:t>
            </a:r>
            <a:r>
              <a:rPr lang="ru-RU" sz="2000" dirty="0" smtClean="0">
                <a:solidFill>
                  <a:schemeClr val="accent4"/>
                </a:solidFill>
              </a:rPr>
              <a:t>. </a:t>
            </a:r>
            <a:endParaRPr lang="ru-RU" sz="20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344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1753"/>
          </a:xfrm>
        </p:spPr>
        <p:txBody>
          <a:bodyPr>
            <a:noAutofit/>
          </a:bodyPr>
          <a:lstStyle/>
          <a:p>
            <a:r>
              <a:rPr lang="ru-RU" dirty="0" smtClean="0"/>
              <a:t>Приёмы автозаполнения.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71353"/>
            <a:ext cx="8596668" cy="45700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MS </a:t>
            </a:r>
            <a:r>
              <a:rPr lang="ru-RU" sz="2000" dirty="0" err="1"/>
              <a:t>Excel</a:t>
            </a:r>
            <a:r>
              <a:rPr lang="ru-RU" sz="2000" dirty="0"/>
              <a:t> обладает внушительным арсеналом возможностей по упрощению жизни пользователя. </a:t>
            </a:r>
            <a:r>
              <a:rPr lang="ru-RU" sz="2000" dirty="0" smtClean="0"/>
              <a:t>Одна </a:t>
            </a:r>
            <a:r>
              <a:rPr lang="ru-RU" sz="2000" dirty="0"/>
              <a:t>из </a:t>
            </a:r>
            <a:r>
              <a:rPr lang="ru-RU" sz="2000" dirty="0" smtClean="0"/>
              <a:t>полезных </a:t>
            </a:r>
            <a:r>
              <a:rPr lang="ru-RU" sz="2000" dirty="0"/>
              <a:t>возможностей программы называется </a:t>
            </a:r>
            <a:r>
              <a:rPr lang="ru-RU" sz="2000" b="1" u="sng" dirty="0" err="1"/>
              <a:t>автозавершением</a:t>
            </a:r>
            <a:r>
              <a:rPr lang="ru-RU" sz="2000" dirty="0"/>
              <a:t> ввода, или по простому – </a:t>
            </a:r>
            <a:r>
              <a:rPr lang="ru-RU" sz="2000" b="1" u="sng" dirty="0" err="1"/>
              <a:t>автозаполнением</a:t>
            </a:r>
            <a:r>
              <a:rPr lang="ru-RU" sz="2000" dirty="0"/>
              <a:t> </a:t>
            </a:r>
            <a:r>
              <a:rPr lang="ru-RU" sz="2000" dirty="0" smtClean="0"/>
              <a:t>ячеек.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err="1" smtClean="0"/>
              <a:t>Автозавершение</a:t>
            </a:r>
            <a:r>
              <a:rPr lang="ru-RU" dirty="0" smtClean="0"/>
              <a:t> </a:t>
            </a:r>
            <a:r>
              <a:rPr lang="ru-RU" dirty="0"/>
              <a:t>ввода работает просто: если пользователь вводит данные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ячейки одного столбца </a:t>
            </a:r>
            <a:r>
              <a:rPr lang="ru-RU" dirty="0" smtClean="0"/>
              <a:t>таблицы, </a:t>
            </a:r>
            <a:r>
              <a:rPr lang="ru-RU" dirty="0"/>
              <a:t>то при вводе очередного значения MS </a:t>
            </a:r>
            <a:r>
              <a:rPr lang="ru-RU" dirty="0" err="1"/>
              <a:t>Excel</a:t>
            </a:r>
            <a:r>
              <a:rPr lang="ru-RU" dirty="0"/>
              <a:t> постарается </a:t>
            </a:r>
            <a:r>
              <a:rPr lang="ru-RU" dirty="0" smtClean="0"/>
              <a:t>«предугадать» </a:t>
            </a:r>
            <a:r>
              <a:rPr lang="ru-RU" dirty="0"/>
              <a:t>мысли пользователя и выведет предполагаемое продолжение вводимого значения. Если MS </a:t>
            </a:r>
            <a:r>
              <a:rPr lang="ru-RU" dirty="0" err="1"/>
              <a:t>Excel</a:t>
            </a:r>
            <a:r>
              <a:rPr lang="ru-RU" dirty="0"/>
              <a:t> </a:t>
            </a:r>
            <a:r>
              <a:rPr lang="ru-RU" dirty="0" smtClean="0"/>
              <a:t>предложил </a:t>
            </a:r>
            <a:r>
              <a:rPr lang="ru-RU" dirty="0"/>
              <a:t>именно то</a:t>
            </a:r>
            <a:r>
              <a:rPr lang="ru-RU" dirty="0" smtClean="0"/>
              <a:t>, что </a:t>
            </a:r>
            <a:r>
              <a:rPr lang="ru-RU" dirty="0"/>
              <a:t>хотел пользователь, можно просто нажать </a:t>
            </a:r>
            <a:r>
              <a:rPr lang="ru-RU" dirty="0" smtClean="0"/>
              <a:t>на клавишу </a:t>
            </a:r>
            <a:r>
              <a:rPr lang="ru-RU" dirty="0" err="1" smtClean="0"/>
              <a:t>Enter</a:t>
            </a:r>
            <a:r>
              <a:rPr lang="ru-RU" dirty="0" smtClean="0"/>
              <a:t> на </a:t>
            </a:r>
            <a:r>
              <a:rPr lang="ru-RU" dirty="0"/>
              <a:t>клавиатуре и это значение окажется в ячейке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4"/>
                </a:solidFill>
              </a:rPr>
              <a:t>ВАЖНО! При заполнении </a:t>
            </a:r>
            <a:r>
              <a:rPr lang="ru-RU" sz="2000" dirty="0">
                <a:solidFill>
                  <a:schemeClr val="accent4"/>
                </a:solidFill>
              </a:rPr>
              <a:t>не </a:t>
            </a:r>
            <a:r>
              <a:rPr lang="ru-RU" sz="2000" dirty="0" smtClean="0">
                <a:solidFill>
                  <a:schemeClr val="accent4"/>
                </a:solidFill>
              </a:rPr>
              <a:t>делать </a:t>
            </a:r>
            <a:r>
              <a:rPr lang="ru-RU" sz="2000" dirty="0">
                <a:solidFill>
                  <a:schemeClr val="accent4"/>
                </a:solidFill>
              </a:rPr>
              <a:t>пропусков строк в </a:t>
            </a:r>
            <a:r>
              <a:rPr lang="ru-RU" sz="2000" dirty="0" smtClean="0">
                <a:solidFill>
                  <a:schemeClr val="accent4"/>
                </a:solidFill>
              </a:rPr>
              <a:t>столбце.</a:t>
            </a:r>
            <a:endParaRPr lang="ru-RU" sz="20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164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99163" y="648892"/>
            <a:ext cx="5926975" cy="51824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70" y="623704"/>
            <a:ext cx="3854528" cy="856676"/>
          </a:xfrm>
        </p:spPr>
        <p:txBody>
          <a:bodyPr/>
          <a:lstStyle/>
          <a:p>
            <a:r>
              <a:rPr lang="ru-RU" dirty="0" smtClean="0"/>
              <a:t>Включение/отключение функции </a:t>
            </a:r>
            <a:r>
              <a:rPr lang="ru-RU" dirty="0" err="1" smtClean="0"/>
              <a:t>автозаполнение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70" y="1570281"/>
            <a:ext cx="3595408" cy="3558672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ru-RU" sz="1600" dirty="0" smtClean="0"/>
              <a:t>Зайти </a:t>
            </a:r>
            <a:r>
              <a:rPr lang="ru-RU" sz="1600" dirty="0"/>
              <a:t>в настройки MS </a:t>
            </a:r>
            <a:r>
              <a:rPr lang="ru-RU" sz="1600" dirty="0" err="1"/>
              <a:t>Excel</a:t>
            </a:r>
            <a:r>
              <a:rPr lang="ru-RU" sz="1600" dirty="0"/>
              <a:t> </a:t>
            </a:r>
            <a:r>
              <a:rPr lang="ru-RU" sz="1600" dirty="0" smtClean="0"/>
              <a:t> - вкладка Файл  -  Параметры.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Перейти </a:t>
            </a:r>
            <a:r>
              <a:rPr lang="ru-RU" sz="1600" dirty="0"/>
              <a:t>на </a:t>
            </a:r>
            <a:r>
              <a:rPr lang="ru-RU" sz="1600" dirty="0" smtClean="0"/>
              <a:t>вкладку «Дополнительно» (в некоторых версиях «Параметры») 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Найти функцию «</a:t>
            </a:r>
            <a:r>
              <a:rPr lang="ru-RU" sz="1600" dirty="0" err="1" smtClean="0"/>
              <a:t>Автозавершение</a:t>
            </a:r>
            <a:r>
              <a:rPr lang="ru-RU" sz="1600" dirty="0" smtClean="0"/>
              <a:t> </a:t>
            </a:r>
            <a:r>
              <a:rPr lang="ru-RU" sz="1600" dirty="0"/>
              <a:t>значений </a:t>
            </a:r>
            <a:r>
              <a:rPr lang="ru-RU" sz="1600" dirty="0" smtClean="0"/>
              <a:t>ячеек».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Чтобы </a:t>
            </a:r>
            <a:r>
              <a:rPr lang="ru-RU" sz="1600" dirty="0"/>
              <a:t>включить </a:t>
            </a:r>
            <a:r>
              <a:rPr lang="ru-RU" sz="1600" dirty="0" smtClean="0"/>
              <a:t>функцию</a:t>
            </a:r>
            <a:r>
              <a:rPr lang="ru-RU" sz="1600" dirty="0"/>
              <a:t>, просто поставьте галочку </a:t>
            </a:r>
            <a:r>
              <a:rPr lang="ru-RU" sz="1600" dirty="0" smtClean="0"/>
              <a:t>/ для отключения – убрать её.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Нажать ОК.</a:t>
            </a: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57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018" y="326967"/>
            <a:ext cx="8596668" cy="1219200"/>
          </a:xfrm>
        </p:spPr>
        <p:txBody>
          <a:bodyPr>
            <a:normAutofit fontScale="90000"/>
          </a:bodyPr>
          <a:lstStyle/>
          <a:p>
            <a:r>
              <a:rPr lang="ru-RU" dirty="0"/>
              <a:t>Выбор значения для автозаполнения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из </a:t>
            </a:r>
            <a:r>
              <a:rPr lang="ru-RU" dirty="0"/>
              <a:t>раскрывающегося списка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20983"/>
            <a:ext cx="8596668" cy="44203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Ещё </a:t>
            </a:r>
            <a:r>
              <a:rPr lang="ru-RU" dirty="0"/>
              <a:t>одной интересной возможностью ускорения ввода данных в ячейки MS </a:t>
            </a:r>
            <a:r>
              <a:rPr lang="ru-RU" dirty="0" err="1"/>
              <a:t>Excel</a:t>
            </a:r>
            <a:r>
              <a:rPr lang="ru-RU" dirty="0"/>
              <a:t> является ручной выбор одного из уже введенных значений из списка.</a:t>
            </a:r>
          </a:p>
          <a:p>
            <a:r>
              <a:rPr lang="ru-RU" dirty="0"/>
              <a:t>Работает </a:t>
            </a:r>
            <a:r>
              <a:rPr lang="ru-RU" dirty="0" smtClean="0"/>
              <a:t>по </a:t>
            </a:r>
            <a:r>
              <a:rPr lang="ru-RU" dirty="0"/>
              <a:t>тем же правилам, что и </a:t>
            </a:r>
            <a:r>
              <a:rPr lang="ru-RU" dirty="0" err="1"/>
              <a:t>автозавершение</a:t>
            </a:r>
            <a:r>
              <a:rPr lang="ru-RU" dirty="0"/>
              <a:t> </a:t>
            </a:r>
            <a:r>
              <a:rPr lang="ru-RU" dirty="0" smtClean="0"/>
              <a:t>ввода, но </a:t>
            </a:r>
            <a:r>
              <a:rPr lang="ru-RU" dirty="0"/>
              <a:t>дает больше гибкости в выборе.</a:t>
            </a:r>
          </a:p>
          <a:p>
            <a:r>
              <a:rPr lang="ru-RU" dirty="0"/>
              <a:t>Если активировать очередную ячейку заполняемого столбца и ничего в ней не писать, а нажать на клавиатуре сочетание клавиш </a:t>
            </a:r>
            <a:r>
              <a:rPr lang="ru-RU" dirty="0" err="1">
                <a:solidFill>
                  <a:schemeClr val="accent4"/>
                </a:solidFill>
              </a:rPr>
              <a:t>Alt</a:t>
            </a:r>
            <a:r>
              <a:rPr lang="ru-RU" dirty="0">
                <a:solidFill>
                  <a:schemeClr val="accent4"/>
                </a:solidFill>
              </a:rPr>
              <a:t> + </a:t>
            </a:r>
            <a:r>
              <a:rPr lang="ru-RU" dirty="0" smtClean="0">
                <a:solidFill>
                  <a:schemeClr val="accent4"/>
                </a:solidFill>
              </a:rPr>
              <a:t>  </a:t>
            </a:r>
            <a:r>
              <a:rPr lang="ru-RU" dirty="0" smtClean="0"/>
              <a:t>(стрелка вниз), </a:t>
            </a:r>
            <a:r>
              <a:rPr lang="ru-RU" dirty="0"/>
              <a:t>то под этой ячейкой </a:t>
            </a:r>
            <a:r>
              <a:rPr lang="ru-RU" dirty="0" smtClean="0"/>
              <a:t>появится </a:t>
            </a:r>
            <a:r>
              <a:rPr lang="ru-RU" dirty="0"/>
              <a:t>выпадающий </a:t>
            </a:r>
            <a:r>
              <a:rPr lang="ru-RU" dirty="0" smtClean="0"/>
              <a:t>список, </a:t>
            </a:r>
            <a:r>
              <a:rPr lang="ru-RU" dirty="0"/>
              <a:t>содержащий все уже введенные </a:t>
            </a:r>
            <a:r>
              <a:rPr lang="ru-RU" dirty="0" smtClean="0"/>
              <a:t>ранее </a:t>
            </a:r>
            <a:r>
              <a:rPr lang="ru-RU" dirty="0"/>
              <a:t>в данный столбец значения. </a:t>
            </a:r>
            <a:endParaRPr lang="ru-RU" dirty="0" smtClean="0"/>
          </a:p>
          <a:p>
            <a:r>
              <a:rPr lang="ru-RU" dirty="0" smtClean="0"/>
              <a:t>Нужно только </a:t>
            </a:r>
            <a:r>
              <a:rPr lang="ru-RU" dirty="0"/>
              <a:t>выбрать из этого списка нужное (мышью или стрелками клавиатуры) и оно </a:t>
            </a:r>
            <a:r>
              <a:rPr lang="ru-RU" dirty="0" smtClean="0"/>
              <a:t>будет </a:t>
            </a:r>
            <a:r>
              <a:rPr lang="ru-RU" dirty="0"/>
              <a:t>помещено в текущую ячейку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4"/>
                </a:solidFill>
              </a:rPr>
              <a:t>ВАЖНО! </a:t>
            </a:r>
            <a:r>
              <a:rPr lang="ru-RU" dirty="0" smtClean="0">
                <a:solidFill>
                  <a:schemeClr val="accent4"/>
                </a:solidFill>
              </a:rPr>
              <a:t>Работает в </a:t>
            </a:r>
            <a:r>
              <a:rPr lang="ru-RU" dirty="0">
                <a:solidFill>
                  <a:schemeClr val="accent4"/>
                </a:solidFill>
              </a:rPr>
              <a:t>пределах одного столбца и без пропусков строк</a:t>
            </a:r>
            <a:r>
              <a:rPr lang="ru-RU" dirty="0" smtClean="0">
                <a:solidFill>
                  <a:schemeClr val="accent4"/>
                </a:solidFill>
              </a:rPr>
              <a:t>. 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accent4"/>
                </a:solidFill>
              </a:rPr>
              <a:t>Alt</a:t>
            </a:r>
            <a:r>
              <a:rPr lang="ru-RU" dirty="0">
                <a:solidFill>
                  <a:schemeClr val="accent4"/>
                </a:solidFill>
              </a:rPr>
              <a:t> </a:t>
            </a:r>
            <a:r>
              <a:rPr lang="ru-RU" dirty="0" smtClean="0">
                <a:solidFill>
                  <a:schemeClr val="accent4"/>
                </a:solidFill>
              </a:rPr>
              <a:t>– от слова альтернатива</a:t>
            </a:r>
            <a:endParaRPr lang="ru-RU" dirty="0">
              <a:solidFill>
                <a:schemeClr val="accent4"/>
              </a:solidFill>
            </a:endParaRP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7888779" y="3302953"/>
            <a:ext cx="0" cy="266007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24280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140</TotalTime>
  <Words>669</Words>
  <Application>Microsoft Office PowerPoint</Application>
  <PresentationFormat>Широкоэкранный</PresentationFormat>
  <Paragraphs>68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Аспект</vt:lpstr>
      <vt:lpstr>Работа с данными  (Использование принципа относительной и абсолютной адресации). Автозаполнение ЭТ различными способами.  Сортировка данных.</vt:lpstr>
      <vt:lpstr>Цели учебной практики</vt:lpstr>
      <vt:lpstr>Работа с данными в электронной таблице</vt:lpstr>
      <vt:lpstr>Использование при расчетах принципа относительной адресации (ОТНОСИТЕЛЬНАЯ ССЫЛКА)</vt:lpstr>
      <vt:lpstr>Использование при расчетах принципа абсолютной адресации  (АБСОЛЮТНАЯ ССЫЛКА)</vt:lpstr>
      <vt:lpstr>Использование при расчетах принципа смешанной адресации  (СМЕШАННАЯ ССЫЛКА)</vt:lpstr>
      <vt:lpstr>Приёмы автозаполнения.</vt:lpstr>
      <vt:lpstr>Включение/отключение функции автозаполнение:</vt:lpstr>
      <vt:lpstr>Выбор значения для автозаполнения  из раскрывающегося списка </vt:lpstr>
      <vt:lpstr>Автозаполнение диапазона ячеек - прием автозаполнения при помощи МЫШИ</vt:lpstr>
      <vt:lpstr>Сортировка данных электронной таблицы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Нумерация графических объектов в документе (таблиц и рисунков)</dc:title>
  <dc:creator>Юля</dc:creator>
  <cp:lastModifiedBy>Юля</cp:lastModifiedBy>
  <cp:revision>15</cp:revision>
  <dcterms:created xsi:type="dcterms:W3CDTF">2022-11-29T17:47:47Z</dcterms:created>
  <dcterms:modified xsi:type="dcterms:W3CDTF">2022-11-29T20:07:56Z</dcterms:modified>
</cp:coreProperties>
</file>