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69" r:id="rId2"/>
    <p:sldId id="261" r:id="rId3"/>
    <p:sldId id="260" r:id="rId4"/>
    <p:sldId id="264" r:id="rId5"/>
    <p:sldId id="272" r:id="rId6"/>
    <p:sldId id="271" r:id="rId7"/>
    <p:sldId id="277" r:id="rId8"/>
    <p:sldId id="265" r:id="rId9"/>
    <p:sldId id="263" r:id="rId10"/>
    <p:sldId id="279" r:id="rId11"/>
    <p:sldId id="267" r:id="rId12"/>
    <p:sldId id="268" r:id="rId13"/>
    <p:sldId id="28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84" y="1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A35CF9B-5B0E-4B0A-A2D3-B45AFA2323E5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8AF68F-B399-4C41-9D87-D15C1858DE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A35CF9B-5B0E-4B0A-A2D3-B45AFA2323E5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8AF68F-B399-4C41-9D87-D15C1858DE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A35CF9B-5B0E-4B0A-A2D3-B45AFA2323E5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8AF68F-B399-4C41-9D87-D15C1858DE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A35CF9B-5B0E-4B0A-A2D3-B45AFA2323E5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8AF68F-B399-4C41-9D87-D15C1858DE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A35CF9B-5B0E-4B0A-A2D3-B45AFA2323E5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8AF68F-B399-4C41-9D87-D15C1858DE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A35CF9B-5B0E-4B0A-A2D3-B45AFA2323E5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8AF68F-B399-4C41-9D87-D15C1858DE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A35CF9B-5B0E-4B0A-A2D3-B45AFA2323E5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8AF68F-B399-4C41-9D87-D15C1858DE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A35CF9B-5B0E-4B0A-A2D3-B45AFA2323E5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8AF68F-B399-4C41-9D87-D15C1858DE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A35CF9B-5B0E-4B0A-A2D3-B45AFA2323E5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8AF68F-B399-4C41-9D87-D15C1858DE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A35CF9B-5B0E-4B0A-A2D3-B45AFA2323E5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8AF68F-B399-4C41-9D87-D15C1858DE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CA35CF9B-5B0E-4B0A-A2D3-B45AFA2323E5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3C8AF68F-B399-4C41-9D87-D15C1858DE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CA35CF9B-5B0E-4B0A-A2D3-B45AFA2323E5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3C8AF68F-B399-4C41-9D87-D15C1858DE7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0%D0%BD%D0%B3%D0%BB%D0%B8%D0%B9%D1%81%D0%BA%D0%B8%D0%B9_%D1%8F%D0%B7%D1%8B%D0%BA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00100" y="785794"/>
            <a:ext cx="800105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i="1" dirty="0" smtClean="0">
                <a:solidFill>
                  <a:srgbClr val="FFFF00"/>
                </a:solidFill>
                <a:latin typeface="Arial Black" pitchFamily="34" charset="0"/>
              </a:rPr>
              <a:t>Засветись </a:t>
            </a:r>
            <a:endParaRPr lang="en-US" sz="6000" b="1" i="1" dirty="0" smtClean="0">
              <a:solidFill>
                <a:srgbClr val="FFFF00"/>
              </a:solidFill>
              <a:latin typeface="Arial Black" pitchFamily="34" charset="0"/>
            </a:endParaRPr>
          </a:p>
          <a:p>
            <a:pPr algn="ctr"/>
            <a:r>
              <a:rPr lang="ru-RU" sz="6000" b="1" i="1" dirty="0" smtClean="0">
                <a:solidFill>
                  <a:srgbClr val="FFFF00"/>
                </a:solidFill>
                <a:latin typeface="Arial Black" pitchFamily="34" charset="0"/>
              </a:rPr>
              <a:t>в темноте!</a:t>
            </a:r>
            <a:endParaRPr lang="ru-RU" sz="6000" dirty="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88668" y="4437112"/>
            <a:ext cx="4950296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endParaRPr lang="en-US" b="1" dirty="0" smtClean="0">
              <a:solidFill>
                <a:srgbClr val="0000CC"/>
              </a:solidFill>
            </a:endParaRPr>
          </a:p>
          <a:p>
            <a:pPr algn="ctr">
              <a:defRPr/>
            </a:pPr>
            <a:endParaRPr lang="en-US" b="1" dirty="0" smtClean="0">
              <a:solidFill>
                <a:srgbClr val="0000CC"/>
              </a:solidFill>
            </a:endParaRPr>
          </a:p>
          <a:p>
            <a:pPr algn="ctr">
              <a:defRPr/>
            </a:pPr>
            <a:r>
              <a:rPr lang="ru-RU" b="1" dirty="0" smtClean="0">
                <a:solidFill>
                  <a:srgbClr val="FFC000"/>
                </a:solidFill>
              </a:rPr>
              <a:t>Презентацию подготовила</a:t>
            </a:r>
            <a:endParaRPr lang="en-US" b="1" dirty="0" smtClean="0">
              <a:solidFill>
                <a:srgbClr val="FFC000"/>
              </a:solidFill>
            </a:endParaRPr>
          </a:p>
          <a:p>
            <a:pPr algn="ctr">
              <a:defRPr/>
            </a:pPr>
            <a:r>
              <a:rPr lang="ru-RU" sz="2400" b="1" dirty="0" smtClean="0">
                <a:solidFill>
                  <a:srgbClr val="FFC000"/>
                </a:solidFill>
                <a:latin typeface="Arial Black" pitchFamily="34" charset="0"/>
              </a:rPr>
              <a:t>Никулина </a:t>
            </a:r>
          </a:p>
          <a:p>
            <a:pPr algn="ctr">
              <a:defRPr/>
            </a:pPr>
            <a:r>
              <a:rPr lang="ru-RU" sz="2400" b="1" dirty="0" smtClean="0">
                <a:solidFill>
                  <a:srgbClr val="FFC000"/>
                </a:solidFill>
                <a:latin typeface="Arial Black" pitchFamily="34" charset="0"/>
              </a:rPr>
              <a:t>Людмила Валентиновна</a:t>
            </a:r>
          </a:p>
        </p:txBody>
      </p:sp>
      <p:pic>
        <p:nvPicPr>
          <p:cNvPr id="15364" name="Picture 4" descr="Анимация Солнце и звезды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72" y="285728"/>
            <a:ext cx="2727891" cy="2214578"/>
          </a:xfrm>
          <a:prstGeom prst="rect">
            <a:avLst/>
          </a:prstGeom>
          <a:noFill/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2160" y="4437112"/>
            <a:ext cx="2725148" cy="22130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Рисунок 5" descr="Картинки по запросу картинки форма гибдд   со светоотражающими элементами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376806">
            <a:off x="1713485" y="101952"/>
            <a:ext cx="3216701" cy="22759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Картинки по запросу картинки форма скорой помощи   со светоотражающими элементами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47278">
            <a:off x="5625351" y="126108"/>
            <a:ext cx="2632683" cy="26052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Похожее изображение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786" y="2643182"/>
            <a:ext cx="3429024" cy="22145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 descr="Картинки по запросу картинки   пожарных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57818" y="3000372"/>
            <a:ext cx="3643338" cy="22860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 descr="hello_html_15724a38.jpg"/>
          <p:cNvPicPr/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14612" y="5000636"/>
            <a:ext cx="2538730" cy="16687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39741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 descr="hors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347864" y="3141636"/>
            <a:ext cx="2948397" cy="17889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4286248" y="785794"/>
            <a:ext cx="4714908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sz="2800" b="1" dirty="0" smtClean="0">
                <a:solidFill>
                  <a:schemeClr val="tx2">
                    <a:lumMod val="25000"/>
                  </a:schemeClr>
                </a:solidFill>
                <a:latin typeface="Arial Black" pitchFamily="34" charset="0"/>
              </a:rPr>
              <a:t>Помни, что даже в простых погодных условиях, ты можешь </a:t>
            </a:r>
            <a:r>
              <a:rPr lang="ru-RU" altLang="ru-RU" sz="2800" b="1" u="sng" dirty="0" smtClean="0">
                <a:solidFill>
                  <a:srgbClr val="C00000"/>
                </a:solidFill>
                <a:latin typeface="Arial Black" pitchFamily="34" charset="0"/>
              </a:rPr>
              <a:t>быть незаметен!</a:t>
            </a:r>
            <a:endParaRPr lang="ru-RU" sz="2800" b="1" u="sng" dirty="0" smtClean="0">
              <a:solidFill>
                <a:srgbClr val="C00000"/>
              </a:solidFill>
              <a:latin typeface="Arial Black" pitchFamily="34" charset="0"/>
            </a:endParaRPr>
          </a:p>
          <a:p>
            <a:endParaRPr lang="ru-RU" dirty="0"/>
          </a:p>
        </p:txBody>
      </p:sp>
      <p:pic>
        <p:nvPicPr>
          <p:cNvPr id="13" name="Объект 5"/>
          <p:cNvPicPr>
            <a:picLocks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357422" y="500042"/>
            <a:ext cx="1714512" cy="18573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94091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 descr="C:\Documents and Settings\Admin\Рабочий стол\img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4" y="3429000"/>
            <a:ext cx="2880319" cy="21602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1" name="Picture 3" descr="C:\Documents and Settings\Admin\Рабочий стол\стань-заметней-1024x439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836712"/>
            <a:ext cx="3787151" cy="162389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697973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353347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Autofit/>
          </a:bodyPr>
          <a:lstStyle/>
          <a:p>
            <a:r>
              <a:rPr lang="ru-RU" sz="2800" b="1" i="1" dirty="0" smtClean="0">
                <a:solidFill>
                  <a:schemeClr val="accent2"/>
                </a:solidFill>
              </a:rPr>
              <a:t/>
            </a:r>
            <a:br>
              <a:rPr lang="ru-RU" sz="2800" b="1" i="1" dirty="0" smtClean="0">
                <a:solidFill>
                  <a:schemeClr val="accent2"/>
                </a:solidFill>
              </a:rPr>
            </a:br>
            <a:r>
              <a:rPr lang="ru-RU" sz="2800" b="1" i="1" dirty="0">
                <a:solidFill>
                  <a:schemeClr val="accent2"/>
                </a:solidFill>
              </a:rPr>
              <a:t/>
            </a:r>
            <a:br>
              <a:rPr lang="ru-RU" sz="2800" b="1" i="1" dirty="0">
                <a:solidFill>
                  <a:schemeClr val="accent2"/>
                </a:solidFill>
              </a:rPr>
            </a:br>
            <a:r>
              <a:rPr lang="ru-RU" sz="2800" b="1" i="1" dirty="0" smtClean="0">
                <a:solidFill>
                  <a:schemeClr val="accent2"/>
                </a:solidFill>
              </a:rPr>
              <a:t>          </a:t>
            </a:r>
            <a:br>
              <a:rPr lang="ru-RU" sz="2800" b="1" i="1" dirty="0" smtClean="0">
                <a:solidFill>
                  <a:schemeClr val="accent2"/>
                </a:solidFill>
              </a:rPr>
            </a:br>
            <a:endParaRPr lang="ru-RU" sz="2800" b="1" i="1" dirty="0">
              <a:solidFill>
                <a:schemeClr val="accent2"/>
              </a:solidFill>
            </a:endParaRPr>
          </a:p>
        </p:txBody>
      </p:sp>
      <p:sp>
        <p:nvSpPr>
          <p:cNvPr id="32770" name="AutoShape 2" descr="Картинки по запросу картинки спасибо за внимание по теме пдд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2772" name="AutoShape 4" descr="Картинки по запросу картинки спасибо за внимание по теме пдд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2774" name="Picture 6" descr="Похожее изображение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42040" y="2010238"/>
            <a:ext cx="3783364" cy="283752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521469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02" y="60062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1571604" y="3571876"/>
            <a:ext cx="6929486" cy="25828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                      </a:t>
            </a:r>
            <a:r>
              <a:rPr lang="en-US" sz="2000" b="1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  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 </a:t>
            </a:r>
          </a:p>
          <a:p>
            <a:pPr marL="0" indent="0">
              <a:buNone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                         </a:t>
            </a:r>
          </a:p>
          <a:p>
            <a:pPr marL="0" indent="0">
              <a:buNone/>
            </a:pPr>
            <a:endParaRPr lang="ru-RU" sz="1800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214438" y="285729"/>
            <a:ext cx="7929562" cy="2643210"/>
          </a:xfrm>
        </p:spPr>
        <p:txBody>
          <a:bodyPr>
            <a:normAutofit/>
          </a:bodyPr>
          <a:lstStyle/>
          <a:p>
            <a:r>
              <a:rPr lang="en-US" sz="2000" b="1" dirty="0" smtClean="0">
                <a:solidFill>
                  <a:srgbClr val="333333"/>
                </a:solidFill>
                <a:latin typeface="Arial Black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  <a:ea typeface="Calibri" pitchFamily="34" charset="0"/>
                <a:cs typeface="Arial" pitchFamily="34" charset="0"/>
              </a:rPr>
              <a:t>Цель занятия </a:t>
            </a:r>
            <a:r>
              <a:rPr lang="ru-RU" sz="2000" b="1" dirty="0" smtClean="0">
                <a:solidFill>
                  <a:srgbClr val="333333"/>
                </a:solidFill>
                <a:ea typeface="Calibri" pitchFamily="34" charset="0"/>
                <a:cs typeface="Arial" pitchFamily="34" charset="0"/>
              </a:rPr>
              <a:t> </a:t>
            </a:r>
            <a:r>
              <a:rPr lang="ru-RU" sz="2000" b="1" dirty="0" smtClean="0">
                <a:solidFill>
                  <a:schemeClr val="tx2">
                    <a:lumMod val="25000"/>
                  </a:schemeClr>
                </a:solidFill>
                <a:ea typeface="Calibri" pitchFamily="34" charset="0"/>
                <a:cs typeface="Arial" pitchFamily="34" charset="0"/>
              </a:rPr>
              <a:t>- </a:t>
            </a:r>
            <a:r>
              <a:rPr lang="ru-RU" sz="2000" b="1" dirty="0" smtClean="0">
                <a:solidFill>
                  <a:srgbClr val="002060"/>
                </a:solidFill>
              </a:rPr>
              <a:t>привлечение </a:t>
            </a:r>
            <a:r>
              <a:rPr lang="ru-RU" sz="2000" b="1" dirty="0">
                <a:solidFill>
                  <a:srgbClr val="002060"/>
                </a:solidFill>
              </a:rPr>
              <a:t>внимания </a:t>
            </a:r>
            <a:r>
              <a:rPr lang="ru-RU" sz="2000" b="1" dirty="0" smtClean="0">
                <a:solidFill>
                  <a:srgbClr val="002060"/>
                </a:solidFill>
              </a:rPr>
              <a:t>детей </a:t>
            </a:r>
            <a:r>
              <a:rPr lang="ru-RU" sz="2000" b="1" dirty="0">
                <a:solidFill>
                  <a:srgbClr val="002060"/>
                </a:solidFill>
              </a:rPr>
              <a:t>к необходимости применения светоотражающих элементов на </a:t>
            </a:r>
            <a:r>
              <a:rPr lang="ru-RU" sz="2000" b="1" dirty="0" smtClean="0">
                <a:solidFill>
                  <a:srgbClr val="002060"/>
                </a:solidFill>
              </a:rPr>
              <a:t>одежде </a:t>
            </a:r>
            <a:r>
              <a:rPr lang="ru-RU" sz="2000" b="1" dirty="0">
                <a:solidFill>
                  <a:srgbClr val="002060"/>
                </a:solidFill>
              </a:rPr>
              <a:t>при передвижении в тёмное время суток.</a:t>
            </a:r>
            <a:br>
              <a:rPr lang="ru-RU" sz="2000" b="1" dirty="0">
                <a:solidFill>
                  <a:srgbClr val="002060"/>
                </a:solidFill>
              </a:rPr>
            </a:br>
            <a:r>
              <a:rPr lang="ru-RU" sz="2000" b="1" dirty="0">
                <a:solidFill>
                  <a:srgbClr val="002060"/>
                </a:solidFill>
              </a:rPr>
              <a:t> </a:t>
            </a:r>
            <a:br>
              <a:rPr lang="ru-RU" sz="2000" b="1" dirty="0">
                <a:solidFill>
                  <a:srgbClr val="002060"/>
                </a:solidFill>
              </a:rPr>
            </a:br>
            <a:r>
              <a:rPr lang="ru-RU" sz="2000" dirty="0" smtClean="0"/>
              <a:t> </a:t>
            </a:r>
            <a:r>
              <a:rPr lang="ru-RU" sz="1400" dirty="0" smtClean="0"/>
              <a:t/>
            </a:r>
            <a:br>
              <a:rPr lang="ru-RU" sz="1400" dirty="0" smtClean="0"/>
            </a:br>
            <a:endParaRPr lang="ru-RU" sz="1400" b="1" i="1" dirty="0">
              <a:solidFill>
                <a:schemeClr val="accent2"/>
              </a:solidFill>
            </a:endParaRPr>
          </a:p>
        </p:txBody>
      </p:sp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1285852" y="285728"/>
            <a:ext cx="7858148" cy="538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8" name="Рисунок 7" descr="http://293.spb.ru/wp-content/uploads/2017/11/bannersvye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941965">
            <a:off x="1327241" y="2339321"/>
            <a:ext cx="3958246" cy="22280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686002">
            <a:off x="6222884" y="3185787"/>
            <a:ext cx="2048668" cy="26035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55608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edsovet.su/_ld/459/0951190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ru-RU" b="1" i="1" dirty="0" smtClean="0">
                <a:solidFill>
                  <a:srgbClr val="FF0000"/>
                </a:solidFill>
              </a:rPr>
              <a:t/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/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en-US" sz="2700" b="1" i="1" dirty="0" smtClean="0"/>
              <a:t/>
            </a:r>
            <a:br>
              <a:rPr lang="en-US" sz="2700" b="1" i="1" dirty="0" smtClean="0"/>
            </a:br>
            <a:r>
              <a:rPr lang="ru-RU" sz="2700" b="1" i="1" dirty="0" smtClean="0"/>
              <a:t>.</a:t>
            </a:r>
            <a:endParaRPr lang="ru-RU" sz="2700" b="1" i="1" dirty="0"/>
          </a:p>
        </p:txBody>
      </p:sp>
      <p:sp>
        <p:nvSpPr>
          <p:cNvPr id="6" name="TextBox 5"/>
          <p:cNvSpPr txBox="1"/>
          <p:nvPr/>
        </p:nvSpPr>
        <p:spPr>
          <a:xfrm>
            <a:off x="2357422" y="571480"/>
            <a:ext cx="58579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990033"/>
                </a:solidFill>
                <a:latin typeface="Arial Black" pitchFamily="34" charset="0"/>
              </a:rPr>
              <a:t>Актуальность занятия</a:t>
            </a:r>
            <a:endParaRPr lang="ru-RU" sz="2800" b="1" dirty="0">
              <a:solidFill>
                <a:srgbClr val="990033"/>
              </a:solidFill>
              <a:latin typeface="Arial Black" pitchFamily="34" charset="0"/>
            </a:endParaRPr>
          </a:p>
        </p:txBody>
      </p:sp>
      <p:pic>
        <p:nvPicPr>
          <p:cNvPr id="10241" name="Picture 1" descr="C:\Documents and Settings\Admin\Рабочий стол\img3 (1)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1628800"/>
            <a:ext cx="4863484" cy="35731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805740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571604" y="428604"/>
            <a:ext cx="71438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tx2">
                    <a:lumMod val="25000"/>
                  </a:schemeClr>
                </a:solidFill>
              </a:rPr>
              <a:t> </a:t>
            </a:r>
            <a:r>
              <a:rPr lang="en-US" sz="2000" b="1" dirty="0" smtClean="0">
                <a:solidFill>
                  <a:schemeClr val="tx2">
                    <a:lumMod val="25000"/>
                  </a:schemeClr>
                </a:solidFill>
              </a:rPr>
              <a:t>   </a:t>
            </a:r>
            <a:r>
              <a:rPr lang="ru-RU" sz="2000" b="1" u="sng" dirty="0" err="1" smtClean="0">
                <a:solidFill>
                  <a:srgbClr val="C00000"/>
                </a:solidFill>
                <a:latin typeface="Arial Black" pitchFamily="34" charset="0"/>
              </a:rPr>
              <a:t>Фликер</a:t>
            </a:r>
            <a:r>
              <a:rPr lang="ru-RU" sz="2000" b="1" dirty="0" smtClean="0">
                <a:solidFill>
                  <a:schemeClr val="tx2">
                    <a:lumMod val="25000"/>
                  </a:schemeClr>
                </a:solidFill>
                <a:latin typeface="Arial Black" pitchFamily="34" charset="0"/>
              </a:rPr>
              <a:t> (от </a:t>
            </a:r>
            <a:r>
              <a:rPr lang="ru-RU" sz="2000" b="1" dirty="0" smtClean="0">
                <a:solidFill>
                  <a:schemeClr val="tx2">
                    <a:lumMod val="25000"/>
                  </a:schemeClr>
                </a:solidFill>
                <a:latin typeface="Arial Black" pitchFamily="34" charset="0"/>
                <a:hlinkClick r:id="rId3"/>
              </a:rPr>
              <a:t>англ.</a:t>
            </a:r>
            <a:r>
              <a:rPr lang="ru-RU" sz="2000" b="1" dirty="0" smtClean="0">
                <a:solidFill>
                  <a:schemeClr val="tx2">
                    <a:lumMod val="25000"/>
                  </a:schemeClr>
                </a:solidFill>
                <a:latin typeface="Arial Black" pitchFamily="34" charset="0"/>
              </a:rPr>
              <a:t> </a:t>
            </a:r>
            <a:r>
              <a:rPr lang="ru-RU" sz="2000" b="1" i="1" dirty="0" err="1" smtClean="0">
                <a:solidFill>
                  <a:schemeClr val="tx2">
                    <a:lumMod val="25000"/>
                  </a:schemeClr>
                </a:solidFill>
                <a:latin typeface="Arial Black" pitchFamily="34" charset="0"/>
              </a:rPr>
              <a:t>flicker</a:t>
            </a:r>
            <a:r>
              <a:rPr lang="ru-RU" sz="2000" b="1" dirty="0" smtClean="0">
                <a:solidFill>
                  <a:schemeClr val="tx2">
                    <a:lumMod val="25000"/>
                  </a:schemeClr>
                </a:solidFill>
                <a:latin typeface="Arial Black" pitchFamily="34" charset="0"/>
              </a:rPr>
              <a:t> «мигать») —  устройство, предназначенное для отражения луча света в </a:t>
            </a:r>
            <a:r>
              <a:rPr lang="ru-RU" sz="2000" b="1" dirty="0" err="1" smtClean="0">
                <a:solidFill>
                  <a:schemeClr val="tx2">
                    <a:lumMod val="25000"/>
                  </a:schemeClr>
                </a:solidFill>
                <a:latin typeface="Arial Black" pitchFamily="34" charset="0"/>
              </a:rPr>
              <a:t>cторону</a:t>
            </a:r>
            <a:r>
              <a:rPr lang="ru-RU" sz="2000" b="1" dirty="0" smtClean="0">
                <a:solidFill>
                  <a:schemeClr val="tx2">
                    <a:lumMod val="25000"/>
                  </a:schemeClr>
                </a:solidFill>
                <a:latin typeface="Arial Black" pitchFamily="34" charset="0"/>
              </a:rPr>
              <a:t> источника.</a:t>
            </a:r>
          </a:p>
          <a:p>
            <a:r>
              <a:rPr lang="ru-RU" sz="2000" b="1" dirty="0" smtClean="0">
                <a:solidFill>
                  <a:schemeClr val="tx2">
                    <a:lumMod val="25000"/>
                  </a:schemeClr>
                </a:solidFill>
                <a:latin typeface="Arial Black" pitchFamily="34" charset="0"/>
              </a:rPr>
              <a:t>  </a:t>
            </a:r>
          </a:p>
          <a:p>
            <a:r>
              <a:rPr lang="ru-RU" sz="2000" b="1" dirty="0" smtClean="0">
                <a:solidFill>
                  <a:srgbClr val="C00000"/>
                </a:solidFill>
                <a:latin typeface="Arial Black" pitchFamily="34" charset="0"/>
              </a:rPr>
              <a:t> </a:t>
            </a:r>
            <a:r>
              <a:rPr lang="ru-RU" sz="2000" b="1" u="sng" dirty="0" err="1" smtClean="0">
                <a:solidFill>
                  <a:srgbClr val="C00000"/>
                </a:solidFill>
                <a:latin typeface="Arial Black" pitchFamily="34" charset="0"/>
              </a:rPr>
              <a:t>Фликер</a:t>
            </a:r>
            <a:r>
              <a:rPr lang="ru-RU" sz="2000" b="1" dirty="0" smtClean="0">
                <a:solidFill>
                  <a:schemeClr val="tx2">
                    <a:lumMod val="25000"/>
                  </a:schemeClr>
                </a:solidFill>
                <a:latin typeface="Arial Black" pitchFamily="34" charset="0"/>
              </a:rPr>
              <a:t> — изделие, покрытое </a:t>
            </a:r>
            <a:r>
              <a:rPr lang="ru-RU" sz="2000" b="1" dirty="0" err="1" smtClean="0">
                <a:solidFill>
                  <a:schemeClr val="tx2">
                    <a:lumMod val="25000"/>
                  </a:schemeClr>
                </a:solidFill>
                <a:latin typeface="Arial Black" pitchFamily="34" charset="0"/>
              </a:rPr>
              <a:t>световозвращающей</a:t>
            </a:r>
            <a:r>
              <a:rPr lang="ru-RU" sz="2000" b="1" dirty="0" smtClean="0">
                <a:solidFill>
                  <a:schemeClr val="tx2">
                    <a:lumMod val="25000"/>
                  </a:schemeClr>
                </a:solidFill>
                <a:latin typeface="Arial Black" pitchFamily="34" charset="0"/>
              </a:rPr>
              <a:t> плёнкой; используется для привлечения внимания в условиях недостаточного освещения.</a:t>
            </a:r>
            <a:endParaRPr lang="ru-RU" sz="2000" b="1" dirty="0">
              <a:solidFill>
                <a:schemeClr val="tx2">
                  <a:lumMod val="25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5077">
            <a:off x="3474505" y="3188310"/>
            <a:ext cx="2708957" cy="33647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67589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edsovet.su/_ld/459/0951190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Картинки по запросу картинка велосипед,  с катафотом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668667">
            <a:off x="5888821" y="2370677"/>
            <a:ext cx="1623504" cy="13669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02" name="Picture 6" descr="Похожее изображение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727728">
            <a:off x="2486644" y="3024059"/>
            <a:ext cx="798733" cy="7987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2571736" y="1142984"/>
            <a:ext cx="27955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err="1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Катафот</a:t>
            </a:r>
            <a:endParaRPr lang="ru-RU" sz="3600" dirty="0">
              <a:solidFill>
                <a:schemeClr val="accent2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143240" y="4572008"/>
            <a:ext cx="550072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solidFill>
                <a:schemeClr val="accent2">
                  <a:lumMod val="50000"/>
                </a:schemeClr>
              </a:solidFill>
              <a:latin typeface="Arial Black" pitchFamily="34" charset="0"/>
            </a:endParaRPr>
          </a:p>
          <a:p>
            <a:endParaRPr lang="ru-RU" dirty="0" smtClean="0">
              <a:solidFill>
                <a:schemeClr val="accent2">
                  <a:lumMod val="50000"/>
                </a:schemeClr>
              </a:solidFill>
              <a:latin typeface="Arial Black" pitchFamily="34" charset="0"/>
            </a:endParaRPr>
          </a:p>
          <a:p>
            <a:endParaRPr lang="ru-RU" dirty="0" smtClean="0">
              <a:solidFill>
                <a:schemeClr val="accent2">
                  <a:lumMod val="50000"/>
                </a:schemeClr>
              </a:solidFill>
              <a:latin typeface="Arial Black" pitchFamily="34" charset="0"/>
            </a:endParaRPr>
          </a:p>
          <a:p>
            <a:r>
              <a:rPr lang="ru-RU" sz="3600" dirty="0" err="1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Световозвращатель</a:t>
            </a: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 </a:t>
            </a:r>
            <a:endParaRPr lang="ru-RU" sz="3200" dirty="0">
              <a:solidFill>
                <a:schemeClr val="accent2">
                  <a:lumMod val="50000"/>
                </a:schemeClr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5856" y="2758566"/>
            <a:ext cx="1800200" cy="1487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9863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edsovet.su/_ld/459/0951190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 descr="http://www.kurer-sreda.ru/wp-content/uploads/2015/10/771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286500">
            <a:off x="1897062" y="3537367"/>
            <a:ext cx="3000622" cy="148462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6" name="Picture 2" descr="Картинки по запросу картинки действия фликера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63979">
            <a:off x="5371893" y="1627692"/>
            <a:ext cx="3057555" cy="151648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Autofit/>
          </a:bodyPr>
          <a:lstStyle/>
          <a:p>
            <a:r>
              <a:rPr lang="ru-RU" sz="2800" b="1" i="1" dirty="0" smtClean="0">
                <a:solidFill>
                  <a:schemeClr val="accent2"/>
                </a:solidFill>
              </a:rPr>
              <a:t/>
            </a:r>
            <a:br>
              <a:rPr lang="ru-RU" sz="2800" b="1" i="1" dirty="0" smtClean="0">
                <a:solidFill>
                  <a:schemeClr val="accent2"/>
                </a:solidFill>
              </a:rPr>
            </a:br>
            <a:r>
              <a:rPr lang="ru-RU" sz="2800" b="1" i="1" dirty="0">
                <a:solidFill>
                  <a:schemeClr val="accent2"/>
                </a:solidFill>
              </a:rPr>
              <a:t/>
            </a:r>
            <a:br>
              <a:rPr lang="ru-RU" sz="2800" b="1" i="1" dirty="0">
                <a:solidFill>
                  <a:schemeClr val="accent2"/>
                </a:solidFill>
              </a:rPr>
            </a:br>
            <a:r>
              <a:rPr lang="ru-RU" sz="2800" b="1" i="1" dirty="0" smtClean="0">
                <a:solidFill>
                  <a:schemeClr val="accent2"/>
                </a:solidFill>
              </a:rPr>
              <a:t>          </a:t>
            </a:r>
            <a:br>
              <a:rPr lang="ru-RU" sz="2800" b="1" i="1" dirty="0" smtClean="0">
                <a:solidFill>
                  <a:schemeClr val="accent2"/>
                </a:solidFill>
              </a:rPr>
            </a:br>
            <a:endParaRPr lang="ru-RU" sz="2800" b="1" i="1" dirty="0">
              <a:solidFill>
                <a:schemeClr val="accent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353347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</a:p>
        </p:txBody>
      </p:sp>
      <p:pic>
        <p:nvPicPr>
          <p:cNvPr id="5" name="Picture 2" descr="https://image.jimcdn.com/app/cms/image/transf/dimension=590x10000:format=jpg/path/s5b629e4caa63c8eb/image/i1e8af3ce47b8447f/version/1424618810/image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2132856"/>
            <a:ext cx="2781363" cy="22705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21469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000232" y="5857892"/>
            <a:ext cx="67151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400" b="1" u="sng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  <a:cs typeface="Times New Roman" pitchFamily="18" charset="0"/>
              </a:rPr>
              <a:t>Вывод:</a:t>
            </a:r>
            <a:r>
              <a:rPr lang="ru-RU" altLang="ru-RU" sz="2400" b="1" u="sng" dirty="0" smtClean="0">
                <a:solidFill>
                  <a:srgbClr val="C00000"/>
                </a:solidFill>
                <a:latin typeface="Arial Black" pitchFamily="34" charset="0"/>
                <a:cs typeface="Times New Roman" pitchFamily="18" charset="0"/>
              </a:rPr>
              <a:t> </a:t>
            </a:r>
            <a:r>
              <a:rPr lang="ru-RU" altLang="ru-RU" sz="2400" b="1" u="sng" dirty="0" err="1" smtClean="0">
                <a:solidFill>
                  <a:srgbClr val="C00000"/>
                </a:solidFill>
                <a:latin typeface="Arial Black" pitchFamily="34" charset="0"/>
                <a:cs typeface="Times New Roman" pitchFamily="18" charset="0"/>
              </a:rPr>
              <a:t>фликер</a:t>
            </a:r>
            <a:r>
              <a:rPr lang="ru-RU" altLang="ru-RU" sz="2400" b="1" u="sng" dirty="0" smtClean="0">
                <a:solidFill>
                  <a:srgbClr val="C00000"/>
                </a:solidFill>
                <a:latin typeface="Arial Black" pitchFamily="34" charset="0"/>
                <a:cs typeface="Times New Roman" pitchFamily="18" charset="0"/>
              </a:rPr>
              <a:t> может спасти жизнь! </a:t>
            </a:r>
            <a:br>
              <a:rPr lang="ru-RU" altLang="ru-RU" sz="2400" b="1" u="sng" dirty="0" smtClean="0">
                <a:solidFill>
                  <a:srgbClr val="C00000"/>
                </a:solidFill>
                <a:latin typeface="Arial Black" pitchFamily="34" charset="0"/>
                <a:cs typeface="Times New Roman" pitchFamily="18" charset="0"/>
              </a:rPr>
            </a:br>
            <a:endParaRPr lang="ru-RU" sz="2400" u="sng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71538" y="285728"/>
            <a:ext cx="807246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000" b="1" dirty="0" smtClean="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  <a:t>В темноте пешеход без </a:t>
            </a:r>
            <a:r>
              <a:rPr lang="ru-RU" altLang="ru-RU" sz="2000" b="1" dirty="0" err="1" smtClean="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  <a:t>фликера</a:t>
            </a:r>
            <a:endParaRPr lang="ru-RU" altLang="ru-RU" sz="2000" b="1" dirty="0" smtClean="0">
              <a:solidFill>
                <a:srgbClr val="002060"/>
              </a:solidFill>
              <a:latin typeface="Arial Black" pitchFamily="34" charset="0"/>
              <a:cs typeface="Times New Roman" pitchFamily="18" charset="0"/>
            </a:endParaRPr>
          </a:p>
          <a:p>
            <a:pPr algn="ctr"/>
            <a:r>
              <a:rPr lang="ru-RU" altLang="ru-RU" sz="2000" b="1" dirty="0" smtClean="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  <a:t> заметен лишь </a:t>
            </a:r>
            <a:r>
              <a:rPr lang="ru-RU" altLang="ru-RU" sz="2000" b="1" dirty="0" smtClean="0">
                <a:solidFill>
                  <a:srgbClr val="C00000"/>
                </a:solidFill>
                <a:latin typeface="Arial Black" pitchFamily="34" charset="0"/>
                <a:cs typeface="Times New Roman" pitchFamily="18" charset="0"/>
              </a:rPr>
              <a:t>на расстоянии 25-30 м</a:t>
            </a:r>
            <a:endParaRPr lang="ru-RU" altLang="ru-RU" sz="2000" b="1" dirty="0" smtClean="0">
              <a:solidFill>
                <a:srgbClr val="002060"/>
              </a:solidFill>
              <a:latin typeface="Arial Black" pitchFamily="34" charset="0"/>
              <a:cs typeface="Times New Roman" pitchFamily="18" charset="0"/>
            </a:endParaRPr>
          </a:p>
          <a:p>
            <a:pPr algn="ctr"/>
            <a:r>
              <a:rPr lang="ru-RU" altLang="ru-RU" sz="2000" b="1" dirty="0" smtClean="0">
                <a:solidFill>
                  <a:srgbClr val="0070C0"/>
                </a:solidFill>
                <a:latin typeface="Arial Black" pitchFamily="34" charset="0"/>
                <a:cs typeface="Times New Roman" pitchFamily="18" charset="0"/>
              </a:rPr>
              <a:t>А пешехода с </a:t>
            </a:r>
            <a:r>
              <a:rPr lang="ru-RU" altLang="ru-RU" sz="2000" b="1" dirty="0" err="1" smtClean="0">
                <a:solidFill>
                  <a:srgbClr val="0070C0"/>
                </a:solidFill>
                <a:latin typeface="Arial Black" pitchFamily="34" charset="0"/>
                <a:cs typeface="Times New Roman" pitchFamily="18" charset="0"/>
              </a:rPr>
              <a:t>фликерами</a:t>
            </a:r>
            <a:r>
              <a:rPr lang="ru-RU" altLang="ru-RU" sz="2000" b="1" dirty="0" smtClean="0">
                <a:solidFill>
                  <a:srgbClr val="0070C0"/>
                </a:solidFill>
                <a:latin typeface="Arial Black" pitchFamily="34" charset="0"/>
                <a:cs typeface="Times New Roman" pitchFamily="18" charset="0"/>
              </a:rPr>
              <a:t>:</a:t>
            </a:r>
            <a:r>
              <a:rPr lang="ru-RU" altLang="ru-RU" sz="2000" b="1" dirty="0" smtClean="0">
                <a:solidFill>
                  <a:srgbClr val="0070C0"/>
                </a:solidFill>
                <a:latin typeface="Book Antiqua" pitchFamily="18" charset="0"/>
                <a:cs typeface="Times New Roman" pitchFamily="18" charset="0"/>
              </a:rPr>
              <a:t/>
            </a:r>
            <a:br>
              <a:rPr lang="ru-RU" altLang="ru-RU" sz="2000" b="1" dirty="0" smtClean="0">
                <a:solidFill>
                  <a:srgbClr val="0070C0"/>
                </a:solidFill>
                <a:latin typeface="Book Antiqua" pitchFamily="18" charset="0"/>
                <a:cs typeface="Times New Roman" pitchFamily="18" charset="0"/>
              </a:rPr>
            </a:br>
            <a:r>
              <a:rPr lang="ru-RU" altLang="ru-RU" sz="2000" b="1" dirty="0" smtClean="0">
                <a:solidFill>
                  <a:srgbClr val="0070C0"/>
                </a:solidFill>
                <a:latin typeface="Book Antiqua" pitchFamily="18" charset="0"/>
                <a:cs typeface="Times New Roman" pitchFamily="18" charset="0"/>
              </a:rPr>
              <a:t> </a:t>
            </a:r>
            <a:r>
              <a:rPr lang="ru-RU" altLang="ru-RU" sz="2000" b="1" dirty="0" smtClean="0">
                <a:solidFill>
                  <a:srgbClr val="0070C0"/>
                </a:solidFill>
                <a:latin typeface="Arial Black" pitchFamily="34" charset="0"/>
                <a:cs typeface="Times New Roman" pitchFamily="18" charset="0"/>
              </a:rPr>
              <a:t>с ближним светом – </a:t>
            </a:r>
            <a:r>
              <a:rPr lang="ru-RU" altLang="ru-RU" sz="2000" b="1" dirty="0" smtClean="0">
                <a:solidFill>
                  <a:srgbClr val="C00000"/>
                </a:solidFill>
                <a:latin typeface="Arial Black" pitchFamily="34" charset="0"/>
                <a:cs typeface="Times New Roman" pitchFamily="18" charset="0"/>
              </a:rPr>
              <a:t>150 м</a:t>
            </a:r>
            <a:r>
              <a:rPr lang="ru-RU" altLang="ru-RU" sz="2000" b="1" dirty="0" smtClean="0">
                <a:solidFill>
                  <a:srgbClr val="0070C0"/>
                </a:solidFill>
                <a:latin typeface="Arial Black" pitchFamily="34" charset="0"/>
                <a:cs typeface="Times New Roman" pitchFamily="18" charset="0"/>
              </a:rPr>
              <a:t>, с дальним светом -  </a:t>
            </a:r>
            <a:r>
              <a:rPr lang="ru-RU" altLang="ru-RU" sz="2000" b="1" dirty="0" smtClean="0">
                <a:solidFill>
                  <a:srgbClr val="C00000"/>
                </a:solidFill>
                <a:latin typeface="Arial Black" pitchFamily="34" charset="0"/>
                <a:cs typeface="Times New Roman" pitchFamily="18" charset="0"/>
              </a:rPr>
              <a:t>400 м</a:t>
            </a:r>
            <a:r>
              <a:rPr lang="ru-RU" altLang="ru-RU" sz="2000" b="1" dirty="0" smtClean="0">
                <a:latin typeface="Arial Black" pitchFamily="34" charset="0"/>
                <a:cs typeface="Times New Roman" pitchFamily="18" charset="0"/>
              </a:rPr>
              <a:t/>
            </a:r>
            <a:br>
              <a:rPr lang="ru-RU" altLang="ru-RU" sz="2000" b="1" dirty="0" smtClean="0">
                <a:latin typeface="Arial Black" pitchFamily="34" charset="0"/>
                <a:cs typeface="Times New Roman" pitchFamily="18" charset="0"/>
              </a:rPr>
            </a:br>
            <a:endParaRPr lang="ru-RU" sz="2000" b="1" dirty="0">
              <a:latin typeface="Arial Black" pitchFamily="34" charset="0"/>
            </a:endParaRPr>
          </a:p>
        </p:txBody>
      </p:sp>
      <p:pic>
        <p:nvPicPr>
          <p:cNvPr id="8" name="Picture 2" descr="C:\Users\admin\Desktop\конкурс юююююю\фликеры.jpg"/>
          <p:cNvPicPr>
            <a:picLocks noChangeAspect="1" noChangeArrowheads="1"/>
          </p:cNvPicPr>
          <p:nvPr/>
        </p:nvPicPr>
        <p:blipFill>
          <a:blip r:embed="rId3" cstate="screen">
            <a:lum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2219365"/>
            <a:ext cx="4430296" cy="235841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39741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540</TotalTime>
  <Words>59</Words>
  <Application>Microsoft Office PowerPoint</Application>
  <PresentationFormat>Экран (4:3)</PresentationFormat>
  <Paragraphs>30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4" baseType="lpstr">
      <vt:lpstr>Arial</vt:lpstr>
      <vt:lpstr>Arial Black</vt:lpstr>
      <vt:lpstr>Book Antiqua</vt:lpstr>
      <vt:lpstr>Calibri</vt:lpstr>
      <vt:lpstr>Consolas</vt:lpstr>
      <vt:lpstr>Corbel</vt:lpstr>
      <vt:lpstr>Times New Roman</vt:lpstr>
      <vt:lpstr>Wingdings</vt:lpstr>
      <vt:lpstr>Wingdings 2</vt:lpstr>
      <vt:lpstr>Wingdings 3</vt:lpstr>
      <vt:lpstr>Метро</vt:lpstr>
      <vt:lpstr>Презентация PowerPoint</vt:lpstr>
      <vt:lpstr> Цель занятия  - привлечение внимания детей к необходимости применения светоотражающих элементов на одежде при передвижении в тёмное время суток.     </vt:lpstr>
      <vt:lpstr>   .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     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    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Засветись в темноте! Подготовил воспитатель Мельникова О.В.</dc:title>
  <dc:creator>ОЛЯ</dc:creator>
  <cp:lastModifiedBy>IGOS</cp:lastModifiedBy>
  <cp:revision>56</cp:revision>
  <dcterms:created xsi:type="dcterms:W3CDTF">2017-12-24T12:09:44Z</dcterms:created>
  <dcterms:modified xsi:type="dcterms:W3CDTF">2022-11-29T08:56:45Z</dcterms:modified>
</cp:coreProperties>
</file>