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74" r:id="rId10"/>
    <p:sldId id="265" r:id="rId11"/>
    <p:sldId id="264" r:id="rId12"/>
    <p:sldId id="271" r:id="rId13"/>
    <p:sldId id="272" r:id="rId14"/>
    <p:sldId id="273" r:id="rId15"/>
    <p:sldId id="266" r:id="rId16"/>
    <p:sldId id="268" r:id="rId17"/>
    <p:sldId id="270" r:id="rId18"/>
    <p:sldId id="269" r:id="rId19"/>
    <p:sldId id="267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44" y="7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40584-31D1-4DC0-98B7-95D480A37C73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09CB7-7BB2-4990-A6A8-39B9E009FE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68889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40584-31D1-4DC0-98B7-95D480A37C73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09CB7-7BB2-4990-A6A8-39B9E009FE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7777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40584-31D1-4DC0-98B7-95D480A37C73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09CB7-7BB2-4990-A6A8-39B9E009FE39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021710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40584-31D1-4DC0-98B7-95D480A37C73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09CB7-7BB2-4990-A6A8-39B9E009FE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01681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40584-31D1-4DC0-98B7-95D480A37C73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09CB7-7BB2-4990-A6A8-39B9E009FE39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843240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40584-31D1-4DC0-98B7-95D480A37C73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09CB7-7BB2-4990-A6A8-39B9E009FE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26978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40584-31D1-4DC0-98B7-95D480A37C73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09CB7-7BB2-4990-A6A8-39B9E009FE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12104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40584-31D1-4DC0-98B7-95D480A37C73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09CB7-7BB2-4990-A6A8-39B9E009FE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04666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40584-31D1-4DC0-98B7-95D480A37C73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09CB7-7BB2-4990-A6A8-39B9E009FE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48597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40584-31D1-4DC0-98B7-95D480A37C73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09CB7-7BB2-4990-A6A8-39B9E009FE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42976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40584-31D1-4DC0-98B7-95D480A37C73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09CB7-7BB2-4990-A6A8-39B9E009FE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44282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40584-31D1-4DC0-98B7-95D480A37C73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09CB7-7BB2-4990-A6A8-39B9E009FE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09086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40584-31D1-4DC0-98B7-95D480A37C73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09CB7-7BB2-4990-A6A8-39B9E009FE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51466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40584-31D1-4DC0-98B7-95D480A37C73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09CB7-7BB2-4990-A6A8-39B9E009FE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90768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40584-31D1-4DC0-98B7-95D480A37C73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09CB7-7BB2-4990-A6A8-39B9E009FE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04075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40584-31D1-4DC0-98B7-95D480A37C73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09CB7-7BB2-4990-A6A8-39B9E009FE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10631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840584-31D1-4DC0-98B7-95D480A37C73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9609CB7-7BB2-4990-A6A8-39B9E009FE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08695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743" y="1936447"/>
            <a:ext cx="8773260" cy="2907696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7030A0"/>
                </a:solidFill>
              </a:rPr>
              <a:t>Ершов Владимир </a:t>
            </a:r>
            <a:br>
              <a:rPr lang="ru-RU" sz="4000" b="1" dirty="0" smtClean="0">
                <a:solidFill>
                  <a:srgbClr val="7030A0"/>
                </a:solidFill>
              </a:rPr>
            </a:br>
            <a:r>
              <a:rPr lang="ru-RU" sz="4000" dirty="0" smtClean="0">
                <a:solidFill>
                  <a:srgbClr val="7030A0"/>
                </a:solidFill>
              </a:rPr>
              <a:t>Студент 29 группы</a:t>
            </a:r>
            <a:br>
              <a:rPr lang="ru-RU" sz="4000" dirty="0" smtClean="0">
                <a:solidFill>
                  <a:srgbClr val="7030A0"/>
                </a:solidFill>
              </a:rPr>
            </a:br>
            <a:r>
              <a:rPr lang="ru-RU" sz="4000" b="1" dirty="0" smtClean="0">
                <a:solidFill>
                  <a:srgbClr val="7030A0"/>
                </a:solidFill>
              </a:rPr>
              <a:t/>
            </a:r>
            <a:br>
              <a:rPr lang="ru-RU" sz="4000" b="1" dirty="0" smtClean="0">
                <a:solidFill>
                  <a:srgbClr val="7030A0"/>
                </a:solidFill>
              </a:rPr>
            </a:br>
            <a:r>
              <a:rPr lang="ru-RU" sz="4000" b="1" dirty="0" smtClean="0">
                <a:solidFill>
                  <a:srgbClr val="7030A0"/>
                </a:solidFill>
              </a:rPr>
              <a:t>Тема реферата:</a:t>
            </a:r>
            <a:br>
              <a:rPr lang="ru-RU" sz="4000" b="1" dirty="0" smtClean="0">
                <a:solidFill>
                  <a:srgbClr val="7030A0"/>
                </a:solidFill>
              </a:rPr>
            </a:br>
            <a:r>
              <a:rPr lang="ru-RU" sz="4000" b="1" dirty="0" smtClean="0">
                <a:solidFill>
                  <a:srgbClr val="7030A0"/>
                </a:solidFill>
              </a:rPr>
              <a:t/>
            </a:r>
            <a:br>
              <a:rPr lang="ru-RU" sz="4000" b="1" dirty="0" smtClean="0">
                <a:solidFill>
                  <a:srgbClr val="7030A0"/>
                </a:solidFill>
              </a:rPr>
            </a:br>
            <a:r>
              <a:rPr lang="ru-RU" sz="4000" b="1" dirty="0" smtClean="0">
                <a:solidFill>
                  <a:srgbClr val="7030A0"/>
                </a:solidFill>
              </a:rPr>
              <a:t>«СПОРТИВНОЕ СКАЛОЛАЗАНИЕ КАК ЭКСТРЕМАЛЬНЫЙ ВИД СПОРТА»</a:t>
            </a:r>
            <a:endParaRPr lang="ru-RU" sz="4000" b="1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37657" y="5346236"/>
            <a:ext cx="7336346" cy="1684420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3600" b="1" dirty="0" smtClean="0">
                <a:solidFill>
                  <a:srgbClr val="7030A0"/>
                </a:solidFill>
              </a:rPr>
              <a:t>Руководитель: </a:t>
            </a:r>
            <a:r>
              <a:rPr lang="ru-RU" sz="3600" b="1" dirty="0" err="1" smtClean="0">
                <a:solidFill>
                  <a:srgbClr val="7030A0"/>
                </a:solidFill>
              </a:rPr>
              <a:t>Сибиркина</a:t>
            </a:r>
            <a:r>
              <a:rPr lang="ru-RU" sz="3600" b="1" dirty="0" smtClean="0">
                <a:solidFill>
                  <a:srgbClr val="7030A0"/>
                </a:solidFill>
              </a:rPr>
              <a:t> Н.В.</a:t>
            </a:r>
            <a:br>
              <a:rPr lang="ru-RU" sz="3600" b="1" dirty="0" smtClean="0">
                <a:solidFill>
                  <a:srgbClr val="7030A0"/>
                </a:solidFill>
              </a:rPr>
            </a:b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910325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5144" y="227515"/>
            <a:ext cx="8596668" cy="6365790"/>
          </a:xfrm>
        </p:spPr>
        <p:txBody>
          <a:bodyPr>
            <a:normAutofit/>
          </a:bodyPr>
          <a:lstStyle/>
          <a:p>
            <a:r>
              <a:rPr lang="ru-RU" sz="2000" dirty="0" err="1">
                <a:solidFill>
                  <a:srgbClr val="7030A0"/>
                </a:solidFill>
              </a:rPr>
              <a:t>Мультипитч</a:t>
            </a:r>
            <a:r>
              <a:rPr lang="ru-RU" sz="2000" dirty="0">
                <a:solidFill>
                  <a:srgbClr val="7030A0"/>
                </a:solidFill>
              </a:rPr>
              <a:t> (</a:t>
            </a:r>
            <a:r>
              <a:rPr lang="ru-RU" sz="2000" dirty="0" err="1">
                <a:solidFill>
                  <a:srgbClr val="7030A0"/>
                </a:solidFill>
              </a:rPr>
              <a:t>multi-pitch</a:t>
            </a:r>
            <a:r>
              <a:rPr lang="ru-RU" sz="2000" dirty="0">
                <a:solidFill>
                  <a:srgbClr val="7030A0"/>
                </a:solidFill>
              </a:rPr>
              <a:t>) — скальный маршрут, который имеет стационарные точки страховки и промежуточные станции. </a:t>
            </a:r>
            <a:r>
              <a:rPr lang="ru-RU" sz="2000" dirty="0" err="1">
                <a:solidFill>
                  <a:srgbClr val="7030A0"/>
                </a:solidFill>
              </a:rPr>
              <a:t>Мультипитчем</a:t>
            </a:r>
            <a:r>
              <a:rPr lang="ru-RU" sz="2000" dirty="0">
                <a:solidFill>
                  <a:srgbClr val="7030A0"/>
                </a:solidFill>
              </a:rPr>
              <a:t> можно назвать протяженную трудность.</a:t>
            </a:r>
          </a:p>
          <a:p>
            <a:r>
              <a:rPr lang="ru-RU" sz="2000" dirty="0">
                <a:solidFill>
                  <a:srgbClr val="7030A0"/>
                </a:solidFill>
              </a:rPr>
              <a:t>Зеркало — так в альпинизме называют абсолютно скалолазные участки, которые славятся отсутствием </a:t>
            </a:r>
            <a:r>
              <a:rPr lang="ru-RU" sz="2000" dirty="0" err="1">
                <a:solidFill>
                  <a:srgbClr val="7030A0"/>
                </a:solidFill>
              </a:rPr>
              <a:t>активников</a:t>
            </a:r>
            <a:r>
              <a:rPr lang="ru-RU" sz="2000" dirty="0">
                <a:solidFill>
                  <a:srgbClr val="7030A0"/>
                </a:solidFill>
              </a:rPr>
              <a:t> и удобных участков для осуществления собственной страховки (</a:t>
            </a:r>
            <a:r>
              <a:rPr lang="ru-RU" sz="2000" dirty="0" err="1">
                <a:solidFill>
                  <a:srgbClr val="7030A0"/>
                </a:solidFill>
              </a:rPr>
              <a:t>трэд</a:t>
            </a:r>
            <a:r>
              <a:rPr lang="ru-RU" sz="2000" dirty="0">
                <a:solidFill>
                  <a:srgbClr val="7030A0"/>
                </a:solidFill>
              </a:rPr>
              <a:t>).</a:t>
            </a:r>
          </a:p>
          <a:p>
            <a:r>
              <a:rPr lang="ru-RU" sz="2000" dirty="0" err="1">
                <a:solidFill>
                  <a:srgbClr val="7030A0"/>
                </a:solidFill>
              </a:rPr>
              <a:t>Билдиринг</a:t>
            </a:r>
            <a:r>
              <a:rPr lang="ru-RU" sz="2000" dirty="0">
                <a:solidFill>
                  <a:srgbClr val="7030A0"/>
                </a:solidFill>
              </a:rPr>
              <a:t> (</a:t>
            </a:r>
            <a:r>
              <a:rPr lang="ru-RU" sz="2000" dirty="0" err="1">
                <a:solidFill>
                  <a:srgbClr val="7030A0"/>
                </a:solidFill>
              </a:rPr>
              <a:t>buildering</a:t>
            </a:r>
            <a:r>
              <a:rPr lang="ru-RU" sz="2000" dirty="0">
                <a:solidFill>
                  <a:srgbClr val="7030A0"/>
                </a:solidFill>
              </a:rPr>
              <a:t>) — считается урбанистическим спортом, используется в комбинации с </a:t>
            </a:r>
            <a:r>
              <a:rPr lang="ru-RU" sz="2000" dirty="0" err="1">
                <a:solidFill>
                  <a:srgbClr val="7030A0"/>
                </a:solidFill>
              </a:rPr>
              <a:t>паркуром</a:t>
            </a:r>
            <a:r>
              <a:rPr lang="ru-RU" sz="2000" dirty="0">
                <a:solidFill>
                  <a:srgbClr val="7030A0"/>
                </a:solidFill>
              </a:rPr>
              <a:t>. Лазают по мостам, акведукам, зданиям и любым другим рукотворным конструкциям.</a:t>
            </a:r>
          </a:p>
          <a:p>
            <a:r>
              <a:rPr lang="ru-RU" sz="2000" dirty="0">
                <a:solidFill>
                  <a:srgbClr val="7030A0"/>
                </a:solidFill>
              </a:rPr>
              <a:t>Боулдеринг (</a:t>
            </a:r>
            <a:r>
              <a:rPr lang="ru-RU" sz="2000" dirty="0" err="1">
                <a:solidFill>
                  <a:srgbClr val="7030A0"/>
                </a:solidFill>
              </a:rPr>
              <a:t>bouldering</a:t>
            </a:r>
            <a:r>
              <a:rPr lang="ru-RU" sz="2000" dirty="0">
                <a:solidFill>
                  <a:srgbClr val="7030A0"/>
                </a:solidFill>
              </a:rPr>
              <a:t>) — вид скалолазания, характеризующийся невысокими (4-5 метров) маршрутами и предельно сложными трассами с невероятными углами наклона. В естественной среде </a:t>
            </a:r>
            <a:r>
              <a:rPr lang="ru-RU" sz="2000" dirty="0" err="1">
                <a:solidFill>
                  <a:srgbClr val="7030A0"/>
                </a:solidFill>
              </a:rPr>
              <a:t>боулдеринговые</a:t>
            </a:r>
            <a:r>
              <a:rPr lang="ru-RU" sz="2000" dirty="0">
                <a:solidFill>
                  <a:srgbClr val="7030A0"/>
                </a:solidFill>
              </a:rPr>
              <a:t> трассы прокладываются на больших камнях и валунах. Из страховки – только маты внизу стенда. В своем движении к цели – топу – вы лезете, срываетесь и пробуете снова.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3297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7030A0"/>
                </a:solidFill>
              </a:rPr>
              <a:t>1.3. Сущность понятия «спортивное скалолазание»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solidFill>
                  <a:srgbClr val="7030A0"/>
                </a:solidFill>
              </a:rPr>
              <a:t>В соответствии с Международными правилами соревнования по спортивному скалолазанию проводятся по следующим дисциплинам</a:t>
            </a:r>
            <a:r>
              <a:rPr lang="ru-RU" sz="2400" dirty="0" smtClean="0">
                <a:solidFill>
                  <a:srgbClr val="7030A0"/>
                </a:solidFill>
              </a:rPr>
              <a:t>:</a:t>
            </a:r>
          </a:p>
          <a:p>
            <a:r>
              <a:rPr lang="ru-RU" sz="2400" dirty="0" smtClean="0">
                <a:solidFill>
                  <a:srgbClr val="7030A0"/>
                </a:solidFill>
              </a:rPr>
              <a:t>лазание </a:t>
            </a:r>
            <a:r>
              <a:rPr lang="ru-RU" sz="2400" dirty="0">
                <a:solidFill>
                  <a:srgbClr val="7030A0"/>
                </a:solidFill>
              </a:rPr>
              <a:t>на трудность</a:t>
            </a:r>
            <a:r>
              <a:rPr lang="ru-RU" sz="2400" dirty="0" smtClean="0">
                <a:solidFill>
                  <a:srgbClr val="7030A0"/>
                </a:solidFill>
              </a:rPr>
              <a:t>,</a:t>
            </a:r>
          </a:p>
          <a:p>
            <a:r>
              <a:rPr lang="ru-RU" sz="2400" dirty="0" smtClean="0">
                <a:solidFill>
                  <a:srgbClr val="7030A0"/>
                </a:solidFill>
              </a:rPr>
              <a:t>лазание </a:t>
            </a:r>
            <a:r>
              <a:rPr lang="ru-RU" sz="2400" dirty="0">
                <a:solidFill>
                  <a:srgbClr val="7030A0"/>
                </a:solidFill>
              </a:rPr>
              <a:t>на скорость, </a:t>
            </a:r>
            <a:endParaRPr lang="ru-RU" sz="2400" dirty="0" smtClean="0">
              <a:solidFill>
                <a:srgbClr val="7030A0"/>
              </a:solidFill>
            </a:endParaRPr>
          </a:p>
          <a:p>
            <a:r>
              <a:rPr lang="ru-RU" sz="2400" dirty="0" smtClean="0">
                <a:solidFill>
                  <a:srgbClr val="7030A0"/>
                </a:solidFill>
              </a:rPr>
              <a:t>боулдеринг</a:t>
            </a:r>
            <a:r>
              <a:rPr lang="ru-RU" sz="2400" dirty="0">
                <a:solidFill>
                  <a:srgbClr val="7030A0"/>
                </a:solidFill>
              </a:rPr>
              <a:t>, </a:t>
            </a:r>
            <a:endParaRPr lang="ru-RU" sz="2400" dirty="0" smtClean="0">
              <a:solidFill>
                <a:srgbClr val="7030A0"/>
              </a:solidFill>
            </a:endParaRPr>
          </a:p>
          <a:p>
            <a:r>
              <a:rPr lang="ru-RU" sz="2400" dirty="0" smtClean="0">
                <a:solidFill>
                  <a:srgbClr val="7030A0"/>
                </a:solidFill>
              </a:rPr>
              <a:t>многоборье</a:t>
            </a:r>
            <a:r>
              <a:rPr lang="ru-RU" sz="2400" dirty="0">
                <a:solidFill>
                  <a:srgbClr val="7030A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99585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65747"/>
          </a:xfrm>
        </p:spPr>
        <p:txBody>
          <a:bodyPr>
            <a:normAutofit fontScale="90000"/>
          </a:bodyPr>
          <a:lstStyle/>
          <a:p>
            <a:r>
              <a:rPr lang="ru-RU" sz="2000" dirty="0">
                <a:solidFill>
                  <a:srgbClr val="7030A0"/>
                </a:solidFill>
              </a:rPr>
              <a:t>трудность — лазание по сложной длинной трассе. Даётся только одна попытка, побеждает тот, кто залез выше всех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91490"/>
            <a:ext cx="3777673" cy="566651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7672" y="1275347"/>
            <a:ext cx="8406819" cy="5582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902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i="1" dirty="0">
                <a:solidFill>
                  <a:srgbClr val="7030A0"/>
                </a:solidFill>
              </a:rPr>
              <a:t>скорость</a:t>
            </a:r>
            <a:r>
              <a:rPr lang="ru-RU" sz="2000" dirty="0">
                <a:solidFill>
                  <a:srgbClr val="7030A0"/>
                </a:solidFill>
              </a:rPr>
              <a:t> — лазание парами наперегонки. Победитель определяется турниром из серии забегов. Лазают спортсмены по специальной эталонной трассе со стандартным расположением зацепов.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415" y="1692555"/>
            <a:ext cx="8508079" cy="516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3219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i="1" dirty="0">
                <a:solidFill>
                  <a:srgbClr val="7030A0"/>
                </a:solidFill>
              </a:rPr>
              <a:t>боулдеринг</a:t>
            </a:r>
            <a:r>
              <a:rPr lang="ru-RU" sz="2000" dirty="0">
                <a:solidFill>
                  <a:srgbClr val="7030A0"/>
                </a:solidFill>
              </a:rPr>
              <a:t> — лазание серии сложных трасс. Попыток на трассах может быть много, но время прохождения ограничено. Побеждает тот, кто залез больше всего трасс за наименьшее количество попыток.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30400"/>
            <a:ext cx="5822155" cy="4927599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2155" y="1930400"/>
            <a:ext cx="3585412" cy="4927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314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7030A0"/>
                </a:solidFill>
              </a:rPr>
              <a:t>1.4. Экипировка для спортсменов-скалолазов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7030A0"/>
                </a:solidFill>
              </a:rPr>
              <a:t>Одежда удобная не стесняющая движений</a:t>
            </a:r>
          </a:p>
          <a:p>
            <a:r>
              <a:rPr lang="ru-RU" sz="2400" dirty="0" smtClean="0">
                <a:solidFill>
                  <a:srgbClr val="7030A0"/>
                </a:solidFill>
              </a:rPr>
              <a:t>Специальная обувь (скальные туфли)</a:t>
            </a:r>
          </a:p>
          <a:p>
            <a:r>
              <a:rPr lang="ru-RU" sz="2400" dirty="0">
                <a:solidFill>
                  <a:srgbClr val="7030A0"/>
                </a:solidFill>
              </a:rPr>
              <a:t>спортивная </a:t>
            </a:r>
            <a:r>
              <a:rPr lang="ru-RU" sz="2400" dirty="0" smtClean="0">
                <a:solidFill>
                  <a:srgbClr val="7030A0"/>
                </a:solidFill>
              </a:rPr>
              <a:t>магнезия (для сухости рук)</a:t>
            </a:r>
          </a:p>
          <a:p>
            <a:r>
              <a:rPr lang="ru-RU" sz="2400" dirty="0">
                <a:solidFill>
                  <a:srgbClr val="7030A0"/>
                </a:solidFill>
              </a:rPr>
              <a:t>система </a:t>
            </a:r>
            <a:r>
              <a:rPr lang="ru-RU" sz="2400" dirty="0" smtClean="0">
                <a:solidFill>
                  <a:srgbClr val="7030A0"/>
                </a:solidFill>
              </a:rPr>
              <a:t>страховки: карабины, </a:t>
            </a:r>
            <a:r>
              <a:rPr lang="ru-RU" sz="2400" dirty="0">
                <a:solidFill>
                  <a:srgbClr val="7030A0"/>
                </a:solidFill>
              </a:rPr>
              <a:t>обвязка, страховочное </a:t>
            </a:r>
            <a:r>
              <a:rPr lang="ru-RU" sz="2400" dirty="0" smtClean="0">
                <a:solidFill>
                  <a:srgbClr val="7030A0"/>
                </a:solidFill>
              </a:rPr>
              <a:t>устройство, верёвки, оттяжки</a:t>
            </a:r>
            <a:endParaRPr lang="ru-RU" sz="24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2578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64695"/>
            <a:ext cx="8596668" cy="132080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7030A0"/>
                </a:solidFill>
              </a:rPr>
              <a:t>1.5. Правила проведения соревнований по спортивному скалолазанию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585495"/>
            <a:ext cx="8596668" cy="3880773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rgbClr val="7030A0"/>
                </a:solidFill>
              </a:rPr>
              <a:t>Спортивные соревнования по скалолазанию проводятся в соответствии с Правилами вида спорта "скалолазание", утвержденными приказом </a:t>
            </a:r>
            <a:r>
              <a:rPr lang="ru-RU" sz="2400" dirty="0" smtClean="0">
                <a:solidFill>
                  <a:srgbClr val="7030A0"/>
                </a:solidFill>
              </a:rPr>
              <a:t>Министерства </a:t>
            </a:r>
            <a:r>
              <a:rPr lang="ru-RU" sz="2400" dirty="0">
                <a:solidFill>
                  <a:srgbClr val="7030A0"/>
                </a:solidFill>
              </a:rPr>
              <a:t>спорта России от 12 апреля 2018 г. N 342, а также в соответствии с Положениями и Регламентами о проведении соревнований. </a:t>
            </a:r>
            <a:r>
              <a:rPr lang="ru-RU" sz="2400" dirty="0" smtClean="0">
                <a:solidFill>
                  <a:srgbClr val="7030A0"/>
                </a:solidFill>
              </a:rPr>
              <a:t/>
            </a:r>
            <a:br>
              <a:rPr lang="ru-RU" sz="2400" dirty="0" smtClean="0">
                <a:solidFill>
                  <a:srgbClr val="7030A0"/>
                </a:solidFill>
              </a:rPr>
            </a:br>
            <a:r>
              <a:rPr lang="ru-RU" sz="2400" dirty="0" smtClean="0">
                <a:solidFill>
                  <a:srgbClr val="7030A0"/>
                </a:solidFill>
              </a:rPr>
              <a:t>Спортивные </a:t>
            </a:r>
            <a:r>
              <a:rPr lang="ru-RU" sz="2400" dirty="0">
                <a:solidFill>
                  <a:srgbClr val="7030A0"/>
                </a:solidFill>
              </a:rPr>
              <a:t>ситуации, не нашедшие отражения в Правилах, трактуются, исходя из правил Международной федерации спортивного скалолазания (далее - IFSC)</a:t>
            </a:r>
          </a:p>
        </p:txBody>
      </p:sp>
    </p:spTree>
    <p:extLst>
      <p:ext uri="{BB962C8B-B14F-4D97-AF65-F5344CB8AC3E}">
        <p14:creationId xmlns:p14="http://schemas.microsoft.com/office/powerpoint/2010/main" val="2657632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453" y="128337"/>
            <a:ext cx="8720549" cy="1320800"/>
          </a:xfrm>
        </p:spPr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Общие выводы по итогам исследования 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788736"/>
            <a:ext cx="8596668" cy="5764463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rgbClr val="7030A0"/>
                </a:solidFill>
              </a:rPr>
              <a:t>Скалолазание в России, хоть и не является массовым видом спорта, но в последнее время приобретает всё большую популярность. Скалодромы открываются повсеместно. Взрослые и дети выбирают занятия на скалодроме не только как вид спорта, но и как разновидность отдыха. Особым достоинством скалолазания является гармоничная нагрузка на все группы мышц, как в статике, так и в динамике. Особенно укрепляется спина и торс. Максимально задействованы руки, особенно связки на пальцах. Развивается координация, гибкость и слаженность. Ну и главное — появляется уверенность в себе. </a:t>
            </a:r>
            <a:r>
              <a:rPr lang="ru-RU" sz="2000" dirty="0" smtClean="0">
                <a:solidFill>
                  <a:srgbClr val="7030A0"/>
                </a:solidFill>
              </a:rPr>
              <a:t/>
            </a:r>
            <a:br>
              <a:rPr lang="ru-RU" sz="2000" dirty="0" smtClean="0">
                <a:solidFill>
                  <a:srgbClr val="7030A0"/>
                </a:solidFill>
              </a:rPr>
            </a:br>
            <a:r>
              <a:rPr lang="ru-RU" sz="2000" dirty="0" smtClean="0">
                <a:solidFill>
                  <a:srgbClr val="7030A0"/>
                </a:solidFill>
              </a:rPr>
              <a:t>Заниматься </a:t>
            </a:r>
            <a:r>
              <a:rPr lang="ru-RU" sz="2000" dirty="0">
                <a:solidFill>
                  <a:srgbClr val="7030A0"/>
                </a:solidFill>
              </a:rPr>
              <a:t>спортивным скалолазанием можно разными способами. Это зависит еще и от выбора дисциплины, которых существует 4. </a:t>
            </a:r>
            <a:r>
              <a:rPr lang="ru-RU" sz="2000" dirty="0" smtClean="0">
                <a:solidFill>
                  <a:srgbClr val="7030A0"/>
                </a:solidFill>
              </a:rPr>
              <a:t/>
            </a:r>
            <a:br>
              <a:rPr lang="ru-RU" sz="2000" dirty="0" smtClean="0">
                <a:solidFill>
                  <a:srgbClr val="7030A0"/>
                </a:solidFill>
              </a:rPr>
            </a:br>
            <a:r>
              <a:rPr lang="ru-RU" sz="2000" dirty="0" smtClean="0">
                <a:solidFill>
                  <a:srgbClr val="7030A0"/>
                </a:solidFill>
              </a:rPr>
              <a:t>Скалолазание </a:t>
            </a:r>
            <a:r>
              <a:rPr lang="ru-RU" sz="2000" dirty="0">
                <a:solidFill>
                  <a:srgbClr val="7030A0"/>
                </a:solidFill>
              </a:rPr>
              <a:t>считается серьезным видом спорта, для занятий которым нужно особое </a:t>
            </a:r>
            <a:r>
              <a:rPr lang="ru-RU" sz="2000" dirty="0" smtClean="0">
                <a:solidFill>
                  <a:srgbClr val="7030A0"/>
                </a:solidFill>
              </a:rPr>
              <a:t>снаряжение.</a:t>
            </a: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endParaRPr lang="ru-RU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6629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28337"/>
            <a:ext cx="8596668" cy="1320800"/>
          </a:xfrm>
        </p:spPr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В перспективе мы планируем: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013579"/>
            <a:ext cx="8596668" cy="5571705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rgbClr val="7030A0"/>
                </a:solidFill>
              </a:rPr>
              <a:t>р</a:t>
            </a:r>
            <a:r>
              <a:rPr lang="ru-RU" sz="2800" dirty="0" smtClean="0">
                <a:solidFill>
                  <a:srgbClr val="7030A0"/>
                </a:solidFill>
              </a:rPr>
              <a:t>ассмотреть </a:t>
            </a:r>
            <a:r>
              <a:rPr lang="ru-RU" sz="2800" dirty="0">
                <a:solidFill>
                  <a:srgbClr val="7030A0"/>
                </a:solidFill>
              </a:rPr>
              <a:t>методику обучения базовым элементам скалолазания и подобрать подготовительные, подводящие и специальные упражнения.</a:t>
            </a:r>
          </a:p>
        </p:txBody>
      </p:sp>
    </p:spTree>
    <p:extLst>
      <p:ext uri="{BB962C8B-B14F-4D97-AF65-F5344CB8AC3E}">
        <p14:creationId xmlns:p14="http://schemas.microsoft.com/office/powerpoint/2010/main" val="41851727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rgbClr val="7030A0"/>
                </a:solidFill>
              </a:rPr>
              <a:t>Спасибо за внимание</a:t>
            </a:r>
            <a:endParaRPr lang="ru-RU" sz="4800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781083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34759"/>
            <a:ext cx="8596668" cy="1320800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7030A0"/>
                </a:solidFill>
              </a:rPr>
              <a:t>Актуальность </a:t>
            </a:r>
            <a:r>
              <a:rPr lang="ru-RU" b="1" dirty="0" smtClean="0">
                <a:solidFill>
                  <a:srgbClr val="7030A0"/>
                </a:solidFill>
              </a:rPr>
              <a:t>проблемы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970548"/>
            <a:ext cx="8596668" cy="4685804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rgbClr val="7030A0"/>
                </a:solidFill>
              </a:rPr>
              <a:t>В настоящий момент скалолазание переживает бурное развитие. </a:t>
            </a:r>
            <a:r>
              <a:rPr lang="ru-RU" sz="2800" dirty="0" smtClean="0">
                <a:solidFill>
                  <a:srgbClr val="7030A0"/>
                </a:solidFill>
              </a:rPr>
              <a:t>Увеличивается количестве скалолазов, скалодромов </a:t>
            </a:r>
            <a:r>
              <a:rPr lang="ru-RU" sz="2800" dirty="0">
                <a:solidFill>
                  <a:srgbClr val="7030A0"/>
                </a:solidFill>
              </a:rPr>
              <a:t>и </a:t>
            </a:r>
            <a:r>
              <a:rPr lang="ru-RU" sz="2800" dirty="0" smtClean="0">
                <a:solidFill>
                  <a:srgbClr val="7030A0"/>
                </a:solidFill>
              </a:rPr>
              <a:t>стран-членов </a:t>
            </a:r>
            <a:r>
              <a:rPr lang="ru-RU" sz="2800" dirty="0">
                <a:solidFill>
                  <a:srgbClr val="7030A0"/>
                </a:solidFill>
              </a:rPr>
              <a:t>Международной федерации скалолазания. </a:t>
            </a:r>
            <a:r>
              <a:rPr lang="ru-RU" sz="2800" dirty="0" smtClean="0">
                <a:solidFill>
                  <a:srgbClr val="7030A0"/>
                </a:solidFill>
              </a:rPr>
              <a:t/>
            </a:r>
            <a:br>
              <a:rPr lang="ru-RU" sz="2800" dirty="0" smtClean="0">
                <a:solidFill>
                  <a:srgbClr val="7030A0"/>
                </a:solidFill>
              </a:rPr>
            </a:br>
            <a:r>
              <a:rPr lang="ru-RU" sz="2800" dirty="0" smtClean="0">
                <a:solidFill>
                  <a:srgbClr val="7030A0"/>
                </a:solidFill>
              </a:rPr>
              <a:t>Скалолазание </a:t>
            </a:r>
            <a:r>
              <a:rPr lang="ru-RU" sz="2800" dirty="0">
                <a:solidFill>
                  <a:srgbClr val="7030A0"/>
                </a:solidFill>
              </a:rPr>
              <a:t>стало не только спортивной </a:t>
            </a:r>
            <a:r>
              <a:rPr lang="ru-RU" sz="2800" dirty="0" smtClean="0">
                <a:solidFill>
                  <a:srgbClr val="7030A0"/>
                </a:solidFill>
              </a:rPr>
              <a:t>дисциплиной, олимпийским видом спорта, </a:t>
            </a:r>
            <a:r>
              <a:rPr lang="ru-RU" sz="2800" dirty="0">
                <a:solidFill>
                  <a:srgbClr val="7030A0"/>
                </a:solidFill>
              </a:rPr>
              <a:t>но и </a:t>
            </a:r>
            <a:r>
              <a:rPr lang="ru-RU" sz="2800" dirty="0" smtClean="0">
                <a:solidFill>
                  <a:srgbClr val="7030A0"/>
                </a:solidFill>
              </a:rPr>
              <a:t>средством </a:t>
            </a:r>
            <a:r>
              <a:rPr lang="ru-RU" sz="2800" dirty="0">
                <a:solidFill>
                  <a:srgbClr val="7030A0"/>
                </a:solidFill>
              </a:rPr>
              <a:t>организации досуга, поддержания здоровья и восстановления работоспособности. </a:t>
            </a:r>
            <a:r>
              <a:rPr lang="ru-RU" sz="2800" dirty="0" smtClean="0">
                <a:solidFill>
                  <a:srgbClr val="7030A0"/>
                </a:solidFill>
              </a:rPr>
              <a:t/>
            </a:r>
            <a:br>
              <a:rPr lang="ru-RU" sz="2800" dirty="0" smtClean="0">
                <a:solidFill>
                  <a:srgbClr val="7030A0"/>
                </a:solidFill>
              </a:rPr>
            </a:br>
            <a:r>
              <a:rPr lang="ru-RU" sz="2800" dirty="0" smtClean="0">
                <a:solidFill>
                  <a:srgbClr val="7030A0"/>
                </a:solidFill>
              </a:rPr>
              <a:t>Занятия этим видом дает гармоничное развитие для всех групп мышц и отлично развивает мышление.</a:t>
            </a:r>
            <a:r>
              <a:rPr lang="ru-RU" sz="2800" dirty="0">
                <a:solidFill>
                  <a:srgbClr val="7030A0"/>
                </a:solidFill>
              </a:rPr>
              <a:t/>
            </a:r>
            <a:br>
              <a:rPr lang="ru-RU" sz="2800" dirty="0">
                <a:solidFill>
                  <a:srgbClr val="7030A0"/>
                </a:solidFill>
              </a:rPr>
            </a:br>
            <a:r>
              <a:rPr lang="ru-RU" sz="2800" dirty="0">
                <a:solidFill>
                  <a:srgbClr val="7030A0"/>
                </a:solidFill>
              </a:rPr>
              <a:t>Скалолазание увлекательно не только для участников, но и для </a:t>
            </a:r>
            <a:r>
              <a:rPr lang="ru-RU" sz="2800" dirty="0" smtClean="0">
                <a:solidFill>
                  <a:srgbClr val="7030A0"/>
                </a:solidFill>
              </a:rPr>
              <a:t>зрителей.</a:t>
            </a:r>
            <a:br>
              <a:rPr lang="ru-RU" sz="2800" dirty="0" smtClean="0">
                <a:solidFill>
                  <a:srgbClr val="7030A0"/>
                </a:solidFill>
              </a:rPr>
            </a:br>
            <a:r>
              <a:rPr lang="ru-RU" sz="2800" dirty="0" smtClean="0">
                <a:solidFill>
                  <a:srgbClr val="7030A0"/>
                </a:solidFill>
              </a:rPr>
              <a:t> </a:t>
            </a:r>
            <a:endParaRPr lang="ru-RU" sz="28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706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7030A0"/>
                </a:solidFill>
              </a:rPr>
              <a:t>Цель исследования: 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3141327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7030A0"/>
                </a:solidFill>
              </a:rPr>
              <a:t>На </a:t>
            </a:r>
            <a:r>
              <a:rPr lang="ru-RU" sz="3200" dirty="0">
                <a:solidFill>
                  <a:srgbClr val="7030A0"/>
                </a:solidFill>
              </a:rPr>
              <a:t>основе анализа научной и методической литературы изучить теоретический аспект спортивного скалолазания как экстремального вида </a:t>
            </a:r>
            <a:r>
              <a:rPr lang="ru-RU" sz="3200" dirty="0" smtClean="0">
                <a:solidFill>
                  <a:srgbClr val="7030A0"/>
                </a:solidFill>
              </a:rPr>
              <a:t>спорта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6057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18457"/>
          </a:xfrm>
        </p:spPr>
        <p:txBody>
          <a:bodyPr/>
          <a:lstStyle/>
          <a:p>
            <a:r>
              <a:rPr lang="ru-RU" dirty="0">
                <a:solidFill>
                  <a:srgbClr val="7030A0"/>
                </a:solidFill>
              </a:rPr>
              <a:t>Задачи исследования: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567543"/>
            <a:ext cx="8596668" cy="4473819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rgbClr val="7030A0"/>
                </a:solidFill>
              </a:rPr>
              <a:t>Рассмотреть теоретический аспект спортивного скалолазания как экстремального вида спорта. Изучить историю развития скалолазания, </a:t>
            </a:r>
            <a:r>
              <a:rPr lang="ru-RU" sz="2800" dirty="0" smtClean="0">
                <a:solidFill>
                  <a:srgbClr val="7030A0"/>
                </a:solidFill>
              </a:rPr>
              <a:t/>
            </a:r>
            <a:br>
              <a:rPr lang="ru-RU" sz="2800" dirty="0" smtClean="0">
                <a:solidFill>
                  <a:srgbClr val="7030A0"/>
                </a:solidFill>
              </a:rPr>
            </a:br>
            <a:r>
              <a:rPr lang="ru-RU" sz="2800" dirty="0" smtClean="0">
                <a:solidFill>
                  <a:srgbClr val="7030A0"/>
                </a:solidFill>
              </a:rPr>
              <a:t>виды </a:t>
            </a:r>
            <a:r>
              <a:rPr lang="ru-RU" sz="2800" dirty="0">
                <a:solidFill>
                  <a:srgbClr val="7030A0"/>
                </a:solidFill>
              </a:rPr>
              <a:t>скалолазания. </a:t>
            </a:r>
            <a:r>
              <a:rPr lang="ru-RU" sz="2800" dirty="0" smtClean="0">
                <a:solidFill>
                  <a:srgbClr val="7030A0"/>
                </a:solidFill>
              </a:rPr>
              <a:t/>
            </a:r>
            <a:br>
              <a:rPr lang="ru-RU" sz="2800" dirty="0" smtClean="0">
                <a:solidFill>
                  <a:srgbClr val="7030A0"/>
                </a:solidFill>
              </a:rPr>
            </a:br>
            <a:r>
              <a:rPr lang="ru-RU" sz="2800" dirty="0" smtClean="0">
                <a:solidFill>
                  <a:srgbClr val="7030A0"/>
                </a:solidFill>
              </a:rPr>
              <a:t>Рассмотреть </a:t>
            </a:r>
            <a:r>
              <a:rPr lang="ru-RU" sz="2800" dirty="0">
                <a:solidFill>
                  <a:srgbClr val="7030A0"/>
                </a:solidFill>
              </a:rPr>
              <a:t>сущность понятия «спортивное скалолазание». </a:t>
            </a:r>
            <a:r>
              <a:rPr lang="ru-RU" sz="2800" dirty="0" smtClean="0">
                <a:solidFill>
                  <a:srgbClr val="7030A0"/>
                </a:solidFill>
              </a:rPr>
              <a:t/>
            </a:r>
            <a:br>
              <a:rPr lang="ru-RU" sz="2800" dirty="0" smtClean="0">
                <a:solidFill>
                  <a:srgbClr val="7030A0"/>
                </a:solidFill>
              </a:rPr>
            </a:br>
            <a:r>
              <a:rPr lang="ru-RU" sz="2800" dirty="0" smtClean="0">
                <a:solidFill>
                  <a:srgbClr val="7030A0"/>
                </a:solidFill>
              </a:rPr>
              <a:t>Изучить </a:t>
            </a:r>
            <a:r>
              <a:rPr lang="ru-RU" sz="2800" dirty="0">
                <a:solidFill>
                  <a:srgbClr val="7030A0"/>
                </a:solidFill>
              </a:rPr>
              <a:t>экипировку спортсменов скалолазов. Ознакомиться с правилами проведения соревнований по спортивному </a:t>
            </a:r>
            <a:r>
              <a:rPr lang="ru-RU" sz="2800" dirty="0" smtClean="0">
                <a:solidFill>
                  <a:srgbClr val="7030A0"/>
                </a:solidFill>
              </a:rPr>
              <a:t>скалолазанию.</a:t>
            </a:r>
            <a:endParaRPr lang="ru-RU" sz="28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1158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7030A0"/>
                </a:solidFill>
              </a:rPr>
              <a:t>Методы исследования: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752600"/>
            <a:ext cx="8596668" cy="4288762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rgbClr val="7030A0"/>
                </a:solidFill>
              </a:rPr>
              <a:t>Теоретические: </a:t>
            </a:r>
            <a:r>
              <a:rPr lang="ru-RU" sz="3200" dirty="0" smtClean="0">
                <a:solidFill>
                  <a:srgbClr val="7030A0"/>
                </a:solidFill>
              </a:rPr>
              <a:t/>
            </a:r>
            <a:br>
              <a:rPr lang="ru-RU" sz="3200" dirty="0" smtClean="0">
                <a:solidFill>
                  <a:srgbClr val="7030A0"/>
                </a:solidFill>
              </a:rPr>
            </a:br>
            <a:r>
              <a:rPr lang="ru-RU" sz="3200" dirty="0" smtClean="0">
                <a:solidFill>
                  <a:srgbClr val="7030A0"/>
                </a:solidFill>
              </a:rPr>
              <a:t>анализ</a:t>
            </a:r>
            <a:r>
              <a:rPr lang="ru-RU" sz="3200" dirty="0">
                <a:solidFill>
                  <a:srgbClr val="7030A0"/>
                </a:solidFill>
              </a:rPr>
              <a:t>, </a:t>
            </a:r>
            <a:r>
              <a:rPr lang="ru-RU" sz="3200" dirty="0" smtClean="0">
                <a:solidFill>
                  <a:srgbClr val="7030A0"/>
                </a:solidFill>
              </a:rPr>
              <a:t/>
            </a:r>
            <a:br>
              <a:rPr lang="ru-RU" sz="3200" dirty="0" smtClean="0">
                <a:solidFill>
                  <a:srgbClr val="7030A0"/>
                </a:solidFill>
              </a:rPr>
            </a:br>
            <a:r>
              <a:rPr lang="ru-RU" sz="3200" dirty="0" smtClean="0">
                <a:solidFill>
                  <a:srgbClr val="7030A0"/>
                </a:solidFill>
              </a:rPr>
              <a:t>синтез</a:t>
            </a:r>
            <a:r>
              <a:rPr lang="ru-RU" sz="3200" dirty="0">
                <a:solidFill>
                  <a:srgbClr val="7030A0"/>
                </a:solidFill>
              </a:rPr>
              <a:t>, </a:t>
            </a:r>
            <a:r>
              <a:rPr lang="ru-RU" sz="3200" dirty="0" smtClean="0">
                <a:solidFill>
                  <a:srgbClr val="7030A0"/>
                </a:solidFill>
              </a:rPr>
              <a:t/>
            </a:r>
            <a:br>
              <a:rPr lang="ru-RU" sz="3200" dirty="0" smtClean="0">
                <a:solidFill>
                  <a:srgbClr val="7030A0"/>
                </a:solidFill>
              </a:rPr>
            </a:br>
            <a:r>
              <a:rPr lang="ru-RU" sz="3200" dirty="0" smtClean="0">
                <a:solidFill>
                  <a:srgbClr val="7030A0"/>
                </a:solidFill>
              </a:rPr>
              <a:t>поиск </a:t>
            </a:r>
            <a:r>
              <a:rPr lang="ru-RU" sz="3200" dirty="0">
                <a:solidFill>
                  <a:srgbClr val="7030A0"/>
                </a:solidFill>
              </a:rPr>
              <a:t>и отбор источников информации, классификация, </a:t>
            </a:r>
            <a:r>
              <a:rPr lang="ru-RU" sz="3200" dirty="0" smtClean="0">
                <a:solidFill>
                  <a:srgbClr val="7030A0"/>
                </a:solidFill>
              </a:rPr>
              <a:t/>
            </a:r>
            <a:br>
              <a:rPr lang="ru-RU" sz="3200" dirty="0" smtClean="0">
                <a:solidFill>
                  <a:srgbClr val="7030A0"/>
                </a:solidFill>
              </a:rPr>
            </a:br>
            <a:r>
              <a:rPr lang="ru-RU" sz="3200" dirty="0" smtClean="0">
                <a:solidFill>
                  <a:srgbClr val="7030A0"/>
                </a:solidFill>
              </a:rPr>
              <a:t>систематизация</a:t>
            </a:r>
            <a:r>
              <a:rPr lang="ru-RU" sz="3200" dirty="0">
                <a:solidFill>
                  <a:srgbClr val="7030A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81789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946484"/>
            <a:ext cx="8596668" cy="5807242"/>
          </a:xfrm>
        </p:spPr>
        <p:txBody>
          <a:bodyPr>
            <a:normAutofit fontScale="77500" lnSpcReduction="20000"/>
          </a:bodyPr>
          <a:lstStyle/>
          <a:p>
            <a:r>
              <a:rPr lang="ru-RU" sz="2900" dirty="0" smtClean="0">
                <a:solidFill>
                  <a:srgbClr val="7030A0"/>
                </a:solidFill>
              </a:rPr>
              <a:t>Скалолазание </a:t>
            </a:r>
            <a:r>
              <a:rPr lang="ru-RU" sz="2900" dirty="0">
                <a:solidFill>
                  <a:srgbClr val="7030A0"/>
                </a:solidFill>
              </a:rPr>
              <a:t>(англ. </a:t>
            </a:r>
            <a:r>
              <a:rPr lang="ru-RU" sz="2900" dirty="0" err="1">
                <a:solidFill>
                  <a:srgbClr val="7030A0"/>
                </a:solidFill>
              </a:rPr>
              <a:t>rock</a:t>
            </a:r>
            <a:r>
              <a:rPr lang="ru-RU" sz="2900" dirty="0">
                <a:solidFill>
                  <a:srgbClr val="7030A0"/>
                </a:solidFill>
              </a:rPr>
              <a:t> </a:t>
            </a:r>
            <a:r>
              <a:rPr lang="ru-RU" sz="2900" dirty="0" err="1">
                <a:solidFill>
                  <a:srgbClr val="7030A0"/>
                </a:solidFill>
              </a:rPr>
              <a:t>climbing</a:t>
            </a:r>
            <a:r>
              <a:rPr lang="ru-RU" sz="2900" dirty="0">
                <a:solidFill>
                  <a:srgbClr val="7030A0"/>
                </a:solidFill>
              </a:rPr>
              <a:t>) - вид спорта и вид активного отдыха, который заключается в лазании по естественному (скалы) или искусственному (скалодром) рельефу. Зародившись как разновидность альпинизма, скалолазание в настоящее время - самостоятельный вид спорта.</a:t>
            </a:r>
          </a:p>
          <a:p>
            <a:pPr marL="0" indent="0">
              <a:buNone/>
            </a:pPr>
            <a:endParaRPr lang="ru-RU" sz="2900" dirty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ru-RU" sz="2900" dirty="0">
                <a:solidFill>
                  <a:srgbClr val="7030A0"/>
                </a:solidFill>
              </a:rPr>
              <a:t>Летом 1947 года на скалах Домбая (Западный Кавказ) начальник учебной части альпинистского лагеря «Молния» Иван Иосифович Антонович провёл первые в мире официальные соревнования по скалолазанию с программой, положением, правилами и призами. Соревнования были посвящены 30-летию СССР.</a:t>
            </a:r>
          </a:p>
          <a:p>
            <a:pPr marL="0" indent="0">
              <a:buNone/>
            </a:pPr>
            <a:endParaRPr lang="ru-RU" sz="2900" dirty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ru-RU" sz="2900" dirty="0">
                <a:solidFill>
                  <a:srgbClr val="7030A0"/>
                </a:solidFill>
              </a:rPr>
              <a:t>В 1976 году в Абхазии, в ущелье реки </a:t>
            </a:r>
            <a:r>
              <a:rPr lang="ru-RU" sz="2900" dirty="0" err="1">
                <a:solidFill>
                  <a:srgbClr val="7030A0"/>
                </a:solidFill>
              </a:rPr>
              <a:t>Юпшара</a:t>
            </a:r>
            <a:r>
              <a:rPr lang="ru-RU" sz="2900" dirty="0">
                <a:solidFill>
                  <a:srgbClr val="7030A0"/>
                </a:solidFill>
              </a:rPr>
              <a:t> (т.н. </a:t>
            </a:r>
            <a:r>
              <a:rPr lang="ru-RU" sz="2900" dirty="0" err="1">
                <a:solidFill>
                  <a:srgbClr val="7030A0"/>
                </a:solidFill>
              </a:rPr>
              <a:t>Юпшарские</a:t>
            </a:r>
            <a:r>
              <a:rPr lang="ru-RU" sz="2900" dirty="0">
                <a:solidFill>
                  <a:srgbClr val="7030A0"/>
                </a:solidFill>
              </a:rPr>
              <a:t> ворота), рядом с шоссе, ведущим на озеро Рица, состоялись первые международные соревнования. Эта традиция продолжалась на скалах Крыма (1978, 1980, 1982 и 1984).</a:t>
            </a:r>
            <a:r>
              <a:rPr lang="ru-RU" sz="2800" dirty="0" smtClean="0">
                <a:solidFill>
                  <a:srgbClr val="7030A0"/>
                </a:solidFill>
              </a:rPr>
              <a:t/>
            </a:r>
            <a:br>
              <a:rPr lang="ru-RU" sz="2800" dirty="0" smtClean="0">
                <a:solidFill>
                  <a:srgbClr val="7030A0"/>
                </a:solidFill>
              </a:rPr>
            </a:br>
            <a:endParaRPr lang="ru-RU" sz="2800" dirty="0">
              <a:solidFill>
                <a:srgbClr val="7030A0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77334" y="136358"/>
            <a:ext cx="8596668" cy="132080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7030A0"/>
                </a:solidFill>
              </a:rPr>
              <a:t>1.1 История возникновения скалолазания</a:t>
            </a:r>
            <a:br>
              <a:rPr lang="ru-RU" dirty="0">
                <a:solidFill>
                  <a:srgbClr val="7030A0"/>
                </a:solidFill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1147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9207" y="211473"/>
            <a:ext cx="8596668" cy="6229432"/>
          </a:xfrm>
        </p:spPr>
        <p:txBody>
          <a:bodyPr>
            <a:noAutofit/>
          </a:bodyPr>
          <a:lstStyle/>
          <a:p>
            <a:r>
              <a:rPr lang="ru-RU" sz="2000" dirty="0">
                <a:solidFill>
                  <a:srgbClr val="7030A0"/>
                </a:solidFill>
              </a:rPr>
              <a:t>В 2005 году скалолазание дебютировало на Всемирных играх в </a:t>
            </a:r>
            <a:r>
              <a:rPr lang="ru-RU" sz="2000" dirty="0" err="1">
                <a:solidFill>
                  <a:srgbClr val="7030A0"/>
                </a:solidFill>
              </a:rPr>
              <a:t>Дуйсбурге</a:t>
            </a:r>
            <a:r>
              <a:rPr lang="ru-RU" sz="2000" dirty="0">
                <a:solidFill>
                  <a:srgbClr val="7030A0"/>
                </a:solidFill>
              </a:rPr>
              <a:t>.</a:t>
            </a:r>
          </a:p>
          <a:p>
            <a:endParaRPr lang="ru-RU" sz="2000" dirty="0">
              <a:solidFill>
                <a:srgbClr val="7030A0"/>
              </a:solidFill>
            </a:endParaRPr>
          </a:p>
          <a:p>
            <a:r>
              <a:rPr lang="ru-RU" sz="2000" dirty="0">
                <a:solidFill>
                  <a:srgbClr val="7030A0"/>
                </a:solidFill>
              </a:rPr>
              <a:t>В январе 2007 года образована Международная федерация спортивного скалолазания (IFSC), в которую вошло 68 стран.</a:t>
            </a:r>
          </a:p>
          <a:p>
            <a:endParaRPr lang="ru-RU" sz="2000" dirty="0">
              <a:solidFill>
                <a:srgbClr val="7030A0"/>
              </a:solidFill>
            </a:endParaRPr>
          </a:p>
          <a:p>
            <a:r>
              <a:rPr lang="ru-RU" sz="2000" dirty="0">
                <a:solidFill>
                  <a:srgbClr val="7030A0"/>
                </a:solidFill>
              </a:rPr>
              <a:t>На юношеской Олимпиаде-2014 в Нанкине скалолазание было в числе четырех демонстрационных видов спорта.</a:t>
            </a:r>
          </a:p>
          <a:p>
            <a:endParaRPr lang="ru-RU" sz="2000" dirty="0">
              <a:solidFill>
                <a:srgbClr val="7030A0"/>
              </a:solidFill>
            </a:endParaRPr>
          </a:p>
          <a:p>
            <a:r>
              <a:rPr lang="ru-RU" sz="2000" dirty="0">
                <a:solidFill>
                  <a:srgbClr val="7030A0"/>
                </a:solidFill>
              </a:rPr>
              <a:t>3 августа 2016 года скалолазание было включено в программу Олимпийских игр 2020 года в Токио.</a:t>
            </a:r>
          </a:p>
          <a:p>
            <a:endParaRPr lang="ru-RU" sz="2000" dirty="0">
              <a:solidFill>
                <a:srgbClr val="7030A0"/>
              </a:solidFill>
            </a:endParaRPr>
          </a:p>
          <a:p>
            <a:r>
              <a:rPr lang="ru-RU" sz="2000" dirty="0">
                <a:solidFill>
                  <a:srgbClr val="7030A0"/>
                </a:solidFill>
              </a:rPr>
              <a:t>6 декабря 2016 года скалолазание было включено в программу юношеских олимпийских Игр 2018 года в Буэнос-Айресе.</a:t>
            </a:r>
          </a:p>
          <a:p>
            <a:endParaRPr lang="ru-RU" sz="2000" dirty="0">
              <a:solidFill>
                <a:srgbClr val="7030A0"/>
              </a:solidFill>
            </a:endParaRPr>
          </a:p>
          <a:p>
            <a:r>
              <a:rPr lang="ru-RU" sz="2000" dirty="0">
                <a:solidFill>
                  <a:srgbClr val="7030A0"/>
                </a:solidFill>
              </a:rPr>
              <a:t>С 7 по 10 октября 2018 года скалолазание дебютировало на юношеской </a:t>
            </a:r>
            <a:r>
              <a:rPr lang="ru-RU" sz="2000" dirty="0" err="1">
                <a:solidFill>
                  <a:srgbClr val="7030A0"/>
                </a:solidFill>
              </a:rPr>
              <a:t>Олимпиале</a:t>
            </a:r>
            <a:r>
              <a:rPr lang="ru-RU" sz="2000" dirty="0">
                <a:solidFill>
                  <a:srgbClr val="7030A0"/>
                </a:solidFill>
              </a:rPr>
              <a:t> в Буэнос-Айресе.</a:t>
            </a:r>
          </a:p>
        </p:txBody>
      </p:sp>
    </p:spTree>
    <p:extLst>
      <p:ext uri="{BB962C8B-B14F-4D97-AF65-F5344CB8AC3E}">
        <p14:creationId xmlns:p14="http://schemas.microsoft.com/office/powerpoint/2010/main" val="2792875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80210"/>
            <a:ext cx="8596668" cy="1320800"/>
          </a:xfrm>
        </p:spPr>
        <p:txBody>
          <a:bodyPr/>
          <a:lstStyle/>
          <a:p>
            <a:r>
              <a:rPr lang="ru-RU" dirty="0">
                <a:solidFill>
                  <a:srgbClr val="7030A0"/>
                </a:solidFill>
              </a:rPr>
              <a:t>1.2 Разновидности скалолазания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045663"/>
            <a:ext cx="8596668" cy="5467432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rgbClr val="7030A0"/>
                </a:solidFill>
              </a:rPr>
              <a:t>Трудность — лазание длинных маршрутов (свыше 40 метров) со страховкой через стационарные точки страховки. Чтобы научиться лезть трудность необходимо делать больший упор на развитие выносливости.</a:t>
            </a:r>
          </a:p>
          <a:p>
            <a:r>
              <a:rPr lang="ru-RU" sz="2000" dirty="0">
                <a:solidFill>
                  <a:srgbClr val="7030A0"/>
                </a:solidFill>
              </a:rPr>
              <a:t>Фри соло (</a:t>
            </a:r>
            <a:r>
              <a:rPr lang="ru-RU" sz="2000" dirty="0" err="1">
                <a:solidFill>
                  <a:srgbClr val="7030A0"/>
                </a:solidFill>
              </a:rPr>
              <a:t>free</a:t>
            </a:r>
            <a:r>
              <a:rPr lang="ru-RU" sz="2000" dirty="0">
                <a:solidFill>
                  <a:srgbClr val="7030A0"/>
                </a:solidFill>
              </a:rPr>
              <a:t> </a:t>
            </a:r>
            <a:r>
              <a:rPr lang="ru-RU" sz="2000" dirty="0" err="1">
                <a:solidFill>
                  <a:srgbClr val="7030A0"/>
                </a:solidFill>
              </a:rPr>
              <a:t>solo</a:t>
            </a:r>
            <a:r>
              <a:rPr lang="ru-RU" sz="2000" dirty="0">
                <a:solidFill>
                  <a:srgbClr val="7030A0"/>
                </a:solidFill>
              </a:rPr>
              <a:t>) — Свободное лазание — без страховки, без напарника, в одиночку. В основном это понятие относится к длинным </a:t>
            </a:r>
            <a:r>
              <a:rPr lang="ru-RU" sz="2000" dirty="0" err="1">
                <a:solidFill>
                  <a:srgbClr val="7030A0"/>
                </a:solidFill>
              </a:rPr>
              <a:t>мультипитчам</a:t>
            </a:r>
            <a:r>
              <a:rPr lang="ru-RU" sz="2000" dirty="0">
                <a:solidFill>
                  <a:srgbClr val="7030A0"/>
                </a:solidFill>
              </a:rPr>
              <a:t> и большим стенам.</a:t>
            </a:r>
          </a:p>
          <a:p>
            <a:r>
              <a:rPr lang="ru-RU" sz="2000" dirty="0" err="1">
                <a:solidFill>
                  <a:srgbClr val="7030A0"/>
                </a:solidFill>
              </a:rPr>
              <a:t>Дип</a:t>
            </a:r>
            <a:r>
              <a:rPr lang="ru-RU" sz="2000" dirty="0">
                <a:solidFill>
                  <a:srgbClr val="7030A0"/>
                </a:solidFill>
              </a:rPr>
              <a:t> </a:t>
            </a:r>
            <a:r>
              <a:rPr lang="ru-RU" sz="2000" dirty="0" err="1">
                <a:solidFill>
                  <a:srgbClr val="7030A0"/>
                </a:solidFill>
              </a:rPr>
              <a:t>вотер</a:t>
            </a:r>
            <a:r>
              <a:rPr lang="ru-RU" sz="2000" dirty="0">
                <a:solidFill>
                  <a:srgbClr val="7030A0"/>
                </a:solidFill>
              </a:rPr>
              <a:t> соло (</a:t>
            </a:r>
            <a:r>
              <a:rPr lang="ru-RU" sz="2000" dirty="0" err="1">
                <a:solidFill>
                  <a:srgbClr val="7030A0"/>
                </a:solidFill>
              </a:rPr>
              <a:t>deep</a:t>
            </a:r>
            <a:r>
              <a:rPr lang="ru-RU" sz="2000" dirty="0">
                <a:solidFill>
                  <a:srgbClr val="7030A0"/>
                </a:solidFill>
              </a:rPr>
              <a:t> </a:t>
            </a:r>
            <a:r>
              <a:rPr lang="ru-RU" sz="2000" dirty="0" err="1">
                <a:solidFill>
                  <a:srgbClr val="7030A0"/>
                </a:solidFill>
              </a:rPr>
              <a:t>water</a:t>
            </a:r>
            <a:r>
              <a:rPr lang="ru-RU" sz="2000" dirty="0">
                <a:solidFill>
                  <a:srgbClr val="7030A0"/>
                </a:solidFill>
              </a:rPr>
              <a:t> </a:t>
            </a:r>
            <a:r>
              <a:rPr lang="ru-RU" sz="2000" dirty="0" err="1">
                <a:solidFill>
                  <a:srgbClr val="7030A0"/>
                </a:solidFill>
              </a:rPr>
              <a:t>solo</a:t>
            </a:r>
            <a:r>
              <a:rPr lang="ru-RU" sz="2000" dirty="0">
                <a:solidFill>
                  <a:srgbClr val="7030A0"/>
                </a:solidFill>
              </a:rPr>
              <a:t>) — одиночное лазание по скальным маршрутам, возвышающимся над водой. Этот вид скалолазание развивался в местах, где, чаще всего, имелись скальные выступы в море. Высоту маршрута спортсмен выбирает сам, страховкой в данном виде является вода.</a:t>
            </a:r>
          </a:p>
          <a:p>
            <a:r>
              <a:rPr lang="ru-RU" sz="2000" dirty="0">
                <a:solidFill>
                  <a:srgbClr val="7030A0"/>
                </a:solidFill>
              </a:rPr>
              <a:t>Большая стена (</a:t>
            </a:r>
            <a:r>
              <a:rPr lang="ru-RU" sz="2000" dirty="0" err="1">
                <a:solidFill>
                  <a:srgbClr val="7030A0"/>
                </a:solidFill>
              </a:rPr>
              <a:t>big</a:t>
            </a:r>
            <a:r>
              <a:rPr lang="ru-RU" sz="2000" dirty="0">
                <a:solidFill>
                  <a:srgbClr val="7030A0"/>
                </a:solidFill>
              </a:rPr>
              <a:t> </a:t>
            </a:r>
            <a:r>
              <a:rPr lang="ru-RU" sz="2000" dirty="0" err="1">
                <a:solidFill>
                  <a:srgbClr val="7030A0"/>
                </a:solidFill>
              </a:rPr>
              <a:t>wall</a:t>
            </a:r>
            <a:r>
              <a:rPr lang="ru-RU" sz="2000" dirty="0">
                <a:solidFill>
                  <a:srgbClr val="7030A0"/>
                </a:solidFill>
              </a:rPr>
              <a:t>) — сложное восхождение связки скалолазов, которое может длиться несколько дней.</a:t>
            </a:r>
          </a:p>
          <a:p>
            <a:endParaRPr lang="ru-RU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3817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863065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9143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TM02900688[[fn=Аспект]]</Template>
  <TotalTime>151</TotalTime>
  <Words>877</Words>
  <Application>Microsoft Office PowerPoint</Application>
  <PresentationFormat>Широкоэкранный</PresentationFormat>
  <Paragraphs>57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3" baseType="lpstr">
      <vt:lpstr>Arial</vt:lpstr>
      <vt:lpstr>Trebuchet MS</vt:lpstr>
      <vt:lpstr>Wingdings 3</vt:lpstr>
      <vt:lpstr>Аспект</vt:lpstr>
      <vt:lpstr>Ершов Владимир  Студент 29 группы  Тема реферата:  «СПОРТИВНОЕ СКАЛОЛАЗАНИЕ КАК ЭКСТРЕМАЛЬНЫЙ ВИД СПОРТА»</vt:lpstr>
      <vt:lpstr>Актуальность проблемы</vt:lpstr>
      <vt:lpstr>Цель исследования: </vt:lpstr>
      <vt:lpstr>Задачи исследования:</vt:lpstr>
      <vt:lpstr>Методы исследования:</vt:lpstr>
      <vt:lpstr>1.1 История возникновения скалолазания </vt:lpstr>
      <vt:lpstr>Презентация PowerPoint</vt:lpstr>
      <vt:lpstr>1.2 Разновидности скалолазания </vt:lpstr>
      <vt:lpstr>Презентация PowerPoint</vt:lpstr>
      <vt:lpstr>Презентация PowerPoint</vt:lpstr>
      <vt:lpstr>1.3. Сущность понятия «спортивное скалолазание»</vt:lpstr>
      <vt:lpstr>трудность — лазание по сложной длинной трассе. Даётся только одна попытка, побеждает тот, кто залез выше всех</vt:lpstr>
      <vt:lpstr>скорость — лазание парами наперегонки. Победитель определяется турниром из серии забегов. Лазают спортсмены по специальной эталонной трассе со стандартным расположением зацепов. </vt:lpstr>
      <vt:lpstr>боулдеринг — лазание серии сложных трасс. Попыток на трассах может быть много, но время прохождения ограничено. Побеждает тот, кто залез больше всего трасс за наименьшее количество попыток.</vt:lpstr>
      <vt:lpstr>1.4. Экипировка для спортсменов-скалолазов </vt:lpstr>
      <vt:lpstr>1.5. Правила проведения соревнований по спортивному скалолазанию</vt:lpstr>
      <vt:lpstr>Общие выводы по итогам исследования </vt:lpstr>
      <vt:lpstr>В перспективе мы планируем:</vt:lpstr>
      <vt:lpstr>Спасибо за внимание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Ершов Владимир Реферат «СПОРТИВНОЕ СКАЛОЛАЗАНИЕ КАК ЭКСТРЕМАЛЬНЫЙ ВИД СПОРТА»</dc:title>
  <dc:creator>Вовин</dc:creator>
  <cp:lastModifiedBy>Вовин</cp:lastModifiedBy>
  <cp:revision>15</cp:revision>
  <dcterms:created xsi:type="dcterms:W3CDTF">2021-05-26T17:01:29Z</dcterms:created>
  <dcterms:modified xsi:type="dcterms:W3CDTF">2021-05-26T19:32:53Z</dcterms:modified>
</cp:coreProperties>
</file>