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66"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1874330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7151FF-F1E2-4891-BF4C-A86B934BBDFE}" type="datetimeFigureOut">
              <a:rPr lang="ru-RU" smtClean="0"/>
              <a:t>23.11.2022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1933837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4280946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6046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1758711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739628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932487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2167002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4118119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2189842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306748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17151FF-F1E2-4891-BF4C-A86B934BBDFE}" type="datetimeFigureOut">
              <a:rPr lang="ru-RU" smtClean="0"/>
              <a:t>23.11.2022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1450640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17151FF-F1E2-4891-BF4C-A86B934BBDFE}" type="datetimeFigureOut">
              <a:rPr lang="ru-RU" smtClean="0"/>
              <a:t>23.11.2022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2915600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2566106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2733343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817151FF-F1E2-4891-BF4C-A86B934BBDFE}" type="datetimeFigureOut">
              <a:rPr lang="ru-RU" smtClean="0"/>
              <a:t>23.11.2022</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357016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7151FF-F1E2-4891-BF4C-A86B934BBDFE}" type="datetimeFigureOut">
              <a:rPr lang="ru-RU" smtClean="0"/>
              <a:t>23.11.2022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D0DFEA-04A1-4E8B-8066-CA4957A2F41B}" type="slidenum">
              <a:rPr lang="ru-RU" smtClean="0"/>
              <a:t>‹#›</a:t>
            </a:fld>
            <a:endParaRPr lang="ru-RU"/>
          </a:p>
        </p:txBody>
      </p:sp>
    </p:spTree>
    <p:extLst>
      <p:ext uri="{BB962C8B-B14F-4D97-AF65-F5344CB8AC3E}">
        <p14:creationId xmlns:p14="http://schemas.microsoft.com/office/powerpoint/2010/main" val="4274905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p="http://schemas.openxmlformats.org/presentationml/2006/main" xmlns:a="http://schemas.openxmlformats.org/drawingml/2006/main" xmlns:r="http://schemas.openxmlformats.org/officeDocument/2006/relationships">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124"/>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113"/>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b="50000" l="50000" r="50000" t="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414"/>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9"/>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anchor="t" bIns="45720" lIns="91440" rIns="91440" rtlCol="0" tIns="45720" vert="horz">
            <a:noAutofit/>
          </a:bodyPr>
          <a:lstStyle/>
          <a:p>
            <a:r>
              <a:rPr lang="ru-RU" smtClean="0"/>
              <a:t>Образец заголовка</a:t>
            </a:r>
            <a:endParaRPr dirty="0" lang="en-US"/>
          </a:p>
        </p:txBody>
      </p:sp>
      <p:sp>
        <p:nvSpPr>
          <p:cNvPr id="3" name="Text Placeholder 2"/>
          <p:cNvSpPr>
            <a:spLocks noGrp="1"/>
          </p:cNvSpPr>
          <p:nvPr>
            <p:ph idx="1" type="body"/>
          </p:nvPr>
        </p:nvSpPr>
        <p:spPr>
          <a:xfrm>
            <a:off x="1103312" y="2052918"/>
            <a:ext cx="8946541" cy="4195481"/>
          </a:xfrm>
          <a:prstGeom prst="rect">
            <a:avLst/>
          </a:prstGeom>
        </p:spPr>
        <p:txBody>
          <a:bodyPr bIns="45720" lIns="91440" rIns="91440" rtlCol="0" tIns="45720" vert="horz">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lang="en-US"/>
          </a:p>
        </p:txBody>
      </p:sp>
      <p:sp>
        <p:nvSpPr>
          <p:cNvPr id="4" name="Date Placeholder 3"/>
          <p:cNvSpPr>
            <a:spLocks noGrp="1"/>
          </p:cNvSpPr>
          <p:nvPr>
            <p:ph idx="2" sz="half" type="dt"/>
          </p:nvPr>
        </p:nvSpPr>
        <p:spPr>
          <a:xfrm rot="5400000">
            <a:off x="10155639" y="1790701"/>
            <a:ext cx="990599" cy="304799"/>
          </a:xfrm>
          <a:prstGeom prst="rect">
            <a:avLst/>
          </a:prstGeom>
        </p:spPr>
        <p:txBody>
          <a:bodyPr anchor="t" bIns="45720" lIns="91440" rIns="91440" rtlCol="0" tIns="45720" vert="horz"/>
          <a:lstStyle>
            <a:lvl1pPr algn="l">
              <a:defRPr b="0" i="0" sz="1100">
                <a:solidFill>
                  <a:schemeClr val="tx1">
                    <a:tint val="75000"/>
                    <a:alpha val="60000"/>
                  </a:schemeClr>
                </a:solidFill>
              </a:defRPr>
            </a:lvl1pPr>
          </a:lstStyle>
          <a:p>
            <a:fld id="{817151FF-F1E2-4891-BF4C-A86B934BBDFE}" type="datetimeFigureOut">
              <a:rPr lang="ru-RU" smtClean="0"/>
              <a:t>23.11.2022</a:t>
            </a:fld>
            <a:endParaRPr lang="ru-RU"/>
          </a:p>
        </p:txBody>
      </p:sp>
      <p:sp>
        <p:nvSpPr>
          <p:cNvPr id="5" name="Footer Placeholder 4"/>
          <p:cNvSpPr>
            <a:spLocks noGrp="1"/>
          </p:cNvSpPr>
          <p:nvPr>
            <p:ph idx="3" sz="quarter" type="ftr"/>
          </p:nvPr>
        </p:nvSpPr>
        <p:spPr>
          <a:xfrm rot="5400000">
            <a:off x="8951573" y="3225297"/>
            <a:ext cx="3859795" cy="304801"/>
          </a:xfrm>
          <a:prstGeom prst="rect">
            <a:avLst/>
          </a:prstGeom>
        </p:spPr>
        <p:txBody>
          <a:bodyPr anchor="b" bIns="45720" lIns="91440" rIns="91440" rtlCol="0" tIns="45720" vert="horz"/>
          <a:lstStyle>
            <a:lvl1pPr algn="l">
              <a:defRPr b="0" i="0" sz="1100">
                <a:solidFill>
                  <a:schemeClr val="tx1">
                    <a:tint val="75000"/>
                    <a:alpha val="60000"/>
                  </a:schemeClr>
                </a:solidFill>
              </a:defRPr>
            </a:lvl1pPr>
          </a:lstStyle>
          <a:p>
            <a:endParaRPr lang="ru-RU"/>
          </a:p>
        </p:txBody>
      </p:sp>
      <p:sp>
        <p:nvSpPr>
          <p:cNvPr id="6" name="Slide Number Placeholder 5"/>
          <p:cNvSpPr>
            <a:spLocks noGrp="1"/>
          </p:cNvSpPr>
          <p:nvPr>
            <p:ph idx="4" sz="quarter" type="sldNum"/>
          </p:nvPr>
        </p:nvSpPr>
        <p:spPr bwMode="gray">
          <a:xfrm>
            <a:off x="10352540" y="295729"/>
            <a:ext cx="838199" cy="767687"/>
          </a:xfrm>
          <a:prstGeom prst="rect">
            <a:avLst/>
          </a:prstGeom>
        </p:spPr>
        <p:txBody>
          <a:bodyPr anchor="b" bIns="45720" lIns="91440" rIns="91440" rtlCol="0" tIns="45720" vert="horz"/>
          <a:lstStyle>
            <a:lvl1pPr algn="ctr">
              <a:defRPr b="0" i="0" sz="2800">
                <a:solidFill>
                  <a:schemeClr val="tx1">
                    <a:tint val="75000"/>
                  </a:schemeClr>
                </a:solidFill>
              </a:defRPr>
            </a:lvl1pPr>
          </a:lstStyle>
          <a:p>
            <a:fld id="{61D0DFEA-04A1-4E8B-8066-CA4957A2F41B}" type="slidenum">
              <a:rPr lang="ru-RU" smtClean="0"/>
              <a:t>‹#›</a:t>
            </a:fld>
            <a:endParaRPr lang="ru-RU"/>
          </a:p>
        </p:txBody>
      </p:sp>
    </p:spTree>
    <p:extLst>
      <p:ext uri="{BB962C8B-B14F-4D97-AF65-F5344CB8AC3E}">
        <p14:creationId xmlns:p14="http://schemas.microsoft.com/office/powerpoint/2010/main" val="2639592128"/>
      </p:ext>
    </p:extLst>
  </p:cSld>
  <p:clrMap accent1="accent1" accent2="accent2" accent3="accent3" accent4="accent4" accent5="accent5" accent6="accent6" bg1="dk1" bg2="dk2" folHlink="folHlink" hlink="hlink" tx1="lt1" tx2="lt2"/>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eaLnBrk="1" hangingPunct="1" latinLnBrk="0" rtl="0">
        <a:spcBef>
          <a:spcPct val="0"/>
        </a:spcBef>
        <a:buNone/>
        <a:defRPr b="0" i="0" kern="1200" sz="4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algn="l" defTabSz="457200" eaLnBrk="1" hangingPunct="1" indent="-342900" latinLnBrk="0" marL="342900" rtl="0">
        <a:spcBef>
          <a:spcPts val="1000"/>
        </a:spcBef>
        <a:spcAft>
          <a:spcPts val="0"/>
        </a:spcAft>
        <a:buClr>
          <a:schemeClr val="bg2">
            <a:lumMod val="40000"/>
            <a:lumOff val="60000"/>
          </a:schemeClr>
        </a:buClr>
        <a:buSzPct val="80000"/>
        <a:buFont charset="2" typeface="Wingdings 3"/>
        <a:buChar char=""/>
        <a:defRPr b="0" i="0" kern="1200" sz="2000">
          <a:solidFill>
            <a:schemeClr val="tx1"/>
          </a:solidFill>
          <a:latin typeface="+mj-lt"/>
          <a:ea typeface="+mj-ea"/>
          <a:cs typeface="+mj-cs"/>
        </a:defRPr>
      </a:lvl1pPr>
      <a:lvl2pPr algn="l" defTabSz="457200" eaLnBrk="1" hangingPunct="1" indent="-285750" latinLnBrk="0" marL="742950" rtl="0">
        <a:spcBef>
          <a:spcPts val="1000"/>
        </a:spcBef>
        <a:spcAft>
          <a:spcPts val="0"/>
        </a:spcAft>
        <a:buClr>
          <a:schemeClr val="bg2">
            <a:lumMod val="40000"/>
            <a:lumOff val="60000"/>
          </a:schemeClr>
        </a:buClr>
        <a:buSzPct val="80000"/>
        <a:buFont charset="2" typeface="Wingdings 3"/>
        <a:buChar char=""/>
        <a:defRPr b="0" i="0" kern="1200" sz="1800">
          <a:solidFill>
            <a:schemeClr val="tx1"/>
          </a:solidFill>
          <a:latin typeface="+mj-lt"/>
          <a:ea typeface="+mj-ea"/>
          <a:cs typeface="+mj-cs"/>
        </a:defRPr>
      </a:lvl2pPr>
      <a:lvl3pPr algn="l" defTabSz="457200" eaLnBrk="1" hangingPunct="1" indent="-228600" latinLnBrk="0" marL="1143000" rtl="0">
        <a:spcBef>
          <a:spcPts val="1000"/>
        </a:spcBef>
        <a:spcAft>
          <a:spcPts val="0"/>
        </a:spcAft>
        <a:buClr>
          <a:schemeClr val="bg2">
            <a:lumMod val="40000"/>
            <a:lumOff val="60000"/>
          </a:schemeClr>
        </a:buClr>
        <a:buSzPct val="80000"/>
        <a:buFont charset="2" typeface="Wingdings 3"/>
        <a:buChar char=""/>
        <a:defRPr b="0" i="0" kern="1200" sz="1600">
          <a:solidFill>
            <a:schemeClr val="tx1"/>
          </a:solidFill>
          <a:latin typeface="+mj-lt"/>
          <a:ea typeface="+mj-ea"/>
          <a:cs typeface="+mj-cs"/>
        </a:defRPr>
      </a:lvl3pPr>
      <a:lvl4pPr algn="l" defTabSz="457200" eaLnBrk="1" hangingPunct="1" indent="-228600" latinLnBrk="0" marL="16002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4pPr>
      <a:lvl5pPr algn="l" defTabSz="457200" eaLnBrk="1" hangingPunct="1" indent="-228600" latinLnBrk="0" marL="20574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5pPr>
      <a:lvl6pPr algn="l" defTabSz="457200" eaLnBrk="1" hangingPunct="1" indent="-228600" latinLnBrk="0" marL="25060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6pPr>
      <a:lvl7pPr algn="l" defTabSz="457200" eaLnBrk="1" hangingPunct="1" indent="-228600" latinLnBrk="0" marL="29718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7pPr>
      <a:lvl8pPr algn="l" defTabSz="457200" eaLnBrk="1" hangingPunct="1" indent="-228600" latinLnBrk="0" marL="34290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8pPr>
      <a:lvl9pPr algn="l" defTabSz="457200" eaLnBrk="1" hangingPunct="1" indent="-228600" latinLnBrk="0" marL="3886200" rtl="0">
        <a:spcBef>
          <a:spcPts val="1000"/>
        </a:spcBef>
        <a:spcAft>
          <a:spcPts val="0"/>
        </a:spcAft>
        <a:buClr>
          <a:schemeClr val="bg2">
            <a:lumMod val="40000"/>
            <a:lumOff val="60000"/>
          </a:schemeClr>
        </a:buClr>
        <a:buSzPct val="80000"/>
        <a:buFont charset="2" typeface="Wingdings 3"/>
        <a:buChar char=""/>
        <a:defRPr b="0" i="0" kern="1200" sz="1400">
          <a:solidFill>
            <a:schemeClr val="tx1"/>
          </a:solidFill>
          <a:latin typeface="+mj-lt"/>
          <a:ea typeface="+mj-ea"/>
          <a:cs typeface="+mj-cs"/>
        </a:defRPr>
      </a:lvl9pPr>
    </p:bodyStyle>
    <p:other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9932" y="1447800"/>
            <a:ext cx="11034793" cy="3329581"/>
          </a:xfrm>
        </p:spPr>
        <p:txBody>
          <a:bodyPr/>
          <a:lstStyle/>
          <a:p>
            <a:pPr algn="ctr"/>
            <a:r>
              <a:rPr lang="ru-RU" dirty="0">
                <a:solidFill>
                  <a:schemeClr val="tx1"/>
                </a:solidFill>
                <a:latin typeface="Times New Roman" panose="02020603050405020304" pitchFamily="18" charset="0"/>
                <a:ea typeface="Times New Roman" panose="02020603050405020304" pitchFamily="18" charset="0"/>
              </a:rPr>
              <a:t>Проект «Синичкин день» в смешанной дошкольной (старшая) </a:t>
            </a:r>
            <a:r>
              <a:rPr lang="ru-RU" dirty="0" smtClean="0">
                <a:solidFill>
                  <a:schemeClr val="tx1"/>
                </a:solidFill>
                <a:latin typeface="Times New Roman" panose="02020603050405020304" pitchFamily="18" charset="0"/>
                <a:ea typeface="Times New Roman" panose="02020603050405020304" pitchFamily="18" charset="0"/>
              </a:rPr>
              <a:t>группе «Почемучки»</a:t>
            </a:r>
            <a:endParaRPr lang="ru-RU" dirty="0">
              <a:solidFill>
                <a:schemeClr val="tx1"/>
              </a:solidFill>
            </a:endParaRPr>
          </a:p>
        </p:txBody>
      </p:sp>
    </p:spTree>
    <p:extLst>
      <p:ext uri="{BB962C8B-B14F-4D97-AF65-F5344CB8AC3E}">
        <p14:creationId xmlns:p14="http://schemas.microsoft.com/office/powerpoint/2010/main" val="3429301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1960" y="542442"/>
            <a:ext cx="9677894" cy="5705958"/>
          </a:xfrm>
        </p:spPr>
        <p:txBody>
          <a:bodyPr>
            <a:normAutofit/>
          </a:bodyPr>
          <a:lstStyle/>
          <a:p>
            <a:pPr marL="0" indent="0" algn="ctr">
              <a:buNone/>
            </a:pPr>
            <a:r>
              <a:rPr lang="ru-RU" sz="2800" b="1" dirty="0"/>
              <a:t>Заключительный </a:t>
            </a:r>
            <a:r>
              <a:rPr lang="ru-RU" sz="2800" b="1" dirty="0" smtClean="0"/>
              <a:t>этап </a:t>
            </a:r>
          </a:p>
          <a:p>
            <a:pPr marL="0" indent="0">
              <a:buNone/>
            </a:pPr>
            <a:r>
              <a:rPr lang="ru-RU" sz="2800" dirty="0" smtClean="0"/>
              <a:t>Подведение </a:t>
            </a:r>
            <a:r>
              <a:rPr lang="ru-RU" sz="2800" dirty="0"/>
              <a:t>итогов реализации проекта</a:t>
            </a:r>
            <a:r>
              <a:rPr lang="ru-RU" sz="2800" dirty="0" smtClean="0"/>
              <a:t>. Кормление птиц на территории детского сада.</a:t>
            </a:r>
          </a:p>
          <a:p>
            <a:pPr marL="0" indent="0">
              <a:buNone/>
            </a:pP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961" y="2557220"/>
            <a:ext cx="5383078" cy="4037308"/>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6996" y="2557220"/>
            <a:ext cx="5486400" cy="4114800"/>
          </a:xfrm>
          <a:prstGeom prst="rect">
            <a:avLst/>
          </a:prstGeom>
        </p:spPr>
      </p:pic>
    </p:spTree>
    <p:extLst>
      <p:ext uri="{BB962C8B-B14F-4D97-AF65-F5344CB8AC3E}">
        <p14:creationId xmlns:p14="http://schemas.microsoft.com/office/powerpoint/2010/main" val="368225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8454" y="526942"/>
            <a:ext cx="9631399" cy="5721457"/>
          </a:xfrm>
        </p:spPr>
        <p:txBody>
          <a:bodyPr/>
          <a:lstStyle/>
          <a:p>
            <a:pPr marL="0" indent="0">
              <a:buNone/>
            </a:pPr>
            <a:endParaRPr lang="ru-RU" sz="3200" dirty="0" smtClean="0"/>
          </a:p>
          <a:p>
            <a:pPr marL="0" indent="0">
              <a:buNone/>
            </a:pPr>
            <a:r>
              <a:rPr lang="ru-RU" sz="3200" b="1" dirty="0" smtClean="0"/>
              <a:t>Продолжительност</a:t>
            </a:r>
            <a:r>
              <a:rPr lang="ru-RU" sz="3200" dirty="0" smtClean="0"/>
              <a:t>ь</a:t>
            </a:r>
            <a:r>
              <a:rPr lang="ru-RU" sz="3200" dirty="0"/>
              <a:t>: краткосрочный (11.11.2022г)</a:t>
            </a:r>
          </a:p>
          <a:p>
            <a:pPr marL="0" indent="0">
              <a:buNone/>
            </a:pPr>
            <a:r>
              <a:rPr lang="ru-RU" sz="3200" b="1" dirty="0"/>
              <a:t>Участники</a:t>
            </a:r>
            <a:r>
              <a:rPr lang="ru-RU" sz="3200" dirty="0"/>
              <a:t>: дети, воспитатели, родители.</a:t>
            </a:r>
          </a:p>
          <a:p>
            <a:pPr marL="0" indent="0">
              <a:buNone/>
            </a:pPr>
            <a:r>
              <a:rPr lang="ru-RU" sz="3200" b="1" dirty="0"/>
              <a:t>Образовательная область</a:t>
            </a:r>
            <a:r>
              <a:rPr lang="ru-RU" sz="3200" dirty="0"/>
              <a:t>: познавательное развитие, речевое развитие, социально-коммуникативное развитие, художественно-эстетическое развитие.</a:t>
            </a:r>
          </a:p>
          <a:p>
            <a:pPr marL="0" indent="0">
              <a:buNone/>
            </a:pPr>
            <a:r>
              <a:rPr lang="ru-RU" sz="3200" b="1" dirty="0"/>
              <a:t>Тип проекта </a:t>
            </a:r>
            <a:r>
              <a:rPr lang="ru-RU" sz="3200" dirty="0"/>
              <a:t>: познавательно-продуктивный.</a:t>
            </a:r>
          </a:p>
          <a:p>
            <a:pPr marL="0" indent="0">
              <a:buNone/>
            </a:pPr>
            <a:endParaRPr lang="ru-RU" dirty="0"/>
          </a:p>
        </p:txBody>
      </p:sp>
    </p:spTree>
    <p:extLst>
      <p:ext uri="{BB962C8B-B14F-4D97-AF65-F5344CB8AC3E}">
        <p14:creationId xmlns:p14="http://schemas.microsoft.com/office/powerpoint/2010/main" val="3922636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7458" y="247974"/>
            <a:ext cx="10027403" cy="6028840"/>
          </a:xfrm>
        </p:spPr>
        <p:txBody>
          <a:bodyPr/>
          <a:lstStyle/>
          <a:p>
            <a:pPr marL="0" indent="0">
              <a:buNone/>
            </a:pPr>
            <a:r>
              <a:rPr lang="ru-RU" sz="3200" b="1" dirty="0">
                <a:latin typeface="Times New Roman" panose="02020603050405020304" pitchFamily="18" charset="0"/>
                <a:ea typeface="Times New Roman" panose="02020603050405020304" pitchFamily="18" charset="0"/>
              </a:rPr>
              <a:t>Актуальность темы</a:t>
            </a:r>
            <a:r>
              <a:rPr lang="ru-RU" sz="3200" dirty="0">
                <a:latin typeface="Times New Roman" panose="02020603050405020304" pitchFamily="18" charset="0"/>
                <a:ea typeface="Times New Roman" panose="02020603050405020304" pitchFamily="18" charset="0"/>
              </a:rPr>
              <a:t>: Природа! С детских лет мы привыкли к этому всеобъемлющему понятию окружающего нас мира. Человечество – это часть природы. Человек полностью подчиняется её законам, к ней приспособлен его организм. В противном случае ему грозит гибель. Вопросы охраны природы вызывают тревогу у населения нашей планеты. Природные ресурсы, животный и растительный мир, в конечном счете, </a:t>
            </a:r>
            <a:r>
              <a:rPr lang="ru-RU" sz="3200" dirty="0" err="1">
                <a:latin typeface="Times New Roman" panose="02020603050405020304" pitchFamily="18" charset="0"/>
                <a:ea typeface="Times New Roman" panose="02020603050405020304" pitchFamily="18" charset="0"/>
              </a:rPr>
              <a:t>исчерпаемы</a:t>
            </a:r>
            <a:r>
              <a:rPr lang="ru-RU" sz="3200" dirty="0">
                <a:latin typeface="Times New Roman" panose="02020603050405020304" pitchFamily="18" charset="0"/>
                <a:ea typeface="Times New Roman" panose="02020603050405020304" pitchFamily="18" charset="0"/>
              </a:rPr>
              <a:t> и при длительном неправильном использовании могут иссякнуть совсем. Вот почему охрана природы является одной из важнейших государственных и международных проблем</a:t>
            </a:r>
            <a:r>
              <a:rPr lang="ru-RU" sz="3200" dirty="0">
                <a:solidFill>
                  <a:schemeClr val="bg1"/>
                </a:solidFill>
                <a:latin typeface="Times New Roman" panose="02020603050405020304" pitchFamily="18" charset="0"/>
                <a:ea typeface="Times New Roman" panose="02020603050405020304" pitchFamily="18" charset="0"/>
              </a:rPr>
              <a:t>.</a:t>
            </a:r>
          </a:p>
          <a:p>
            <a:pPr marL="0" indent="0">
              <a:buNone/>
            </a:pPr>
            <a:endParaRPr lang="ru-RU" dirty="0"/>
          </a:p>
        </p:txBody>
      </p:sp>
    </p:spTree>
    <p:extLst>
      <p:ext uri="{BB962C8B-B14F-4D97-AF65-F5344CB8AC3E}">
        <p14:creationId xmlns:p14="http://schemas.microsoft.com/office/powerpoint/2010/main" val="33803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63472" y="387458"/>
            <a:ext cx="9786382" cy="5860941"/>
          </a:xfrm>
        </p:spPr>
        <p:txBody>
          <a:bodyPr>
            <a:normAutofit/>
          </a:bodyPr>
          <a:lstStyle/>
          <a:p>
            <a:pPr marL="0" indent="0">
              <a:buNone/>
            </a:pPr>
            <a:endParaRPr lang="ru-RU" sz="3200" dirty="0" smtClean="0">
              <a:solidFill>
                <a:schemeClr val="bg1"/>
              </a:solidFill>
            </a:endParaRPr>
          </a:p>
          <a:p>
            <a:pPr marL="0" indent="0">
              <a:buNone/>
            </a:pPr>
            <a:r>
              <a:rPr lang="ru-RU" sz="3200" b="1" dirty="0" smtClean="0"/>
              <a:t>Обсуждаемая </a:t>
            </a:r>
            <a:r>
              <a:rPr lang="ru-RU" sz="3200" b="1" dirty="0"/>
              <a:t>проблема</a:t>
            </a:r>
            <a:r>
              <a:rPr lang="ru-RU" sz="3200" dirty="0"/>
              <a:t>: Вырубая в парках и лесах в первую очередь старые, дуплистые деревья, человек лишает птиц естественных гнездований. Развешивая дуплянки, мы приходим на помощь птицам, тем самым, восстанавливая экологическое равновесие. Зимняя подкормка остаётся очень важной мерой по охране пернатых друзей.</a:t>
            </a:r>
          </a:p>
        </p:txBody>
      </p:sp>
    </p:spTree>
    <p:extLst>
      <p:ext uri="{BB962C8B-B14F-4D97-AF65-F5344CB8AC3E}">
        <p14:creationId xmlns:p14="http://schemas.microsoft.com/office/powerpoint/2010/main" val="2788361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0964" y="340964"/>
            <a:ext cx="9708890" cy="5907436"/>
          </a:xfrm>
        </p:spPr>
        <p:txBody>
          <a:bodyPr/>
          <a:lstStyle/>
          <a:p>
            <a:pPr marL="0" indent="0">
              <a:buNone/>
            </a:pPr>
            <a:r>
              <a:rPr lang="ru-RU" sz="3200" b="1" dirty="0"/>
              <a:t>Цель проекта </a:t>
            </a:r>
            <a:r>
              <a:rPr lang="ru-RU" sz="3200" dirty="0"/>
              <a:t>: привлечь внимание детей к проблеме охраны природы, заботе о птицах зимой.</a:t>
            </a:r>
          </a:p>
          <a:p>
            <a:pPr marL="0" indent="0">
              <a:buNone/>
            </a:pPr>
            <a:r>
              <a:rPr lang="ru-RU" sz="3200" b="1" dirty="0"/>
              <a:t>Задачи:</a:t>
            </a:r>
          </a:p>
          <a:p>
            <a:pPr marL="0" indent="0">
              <a:buNone/>
            </a:pPr>
            <a:r>
              <a:rPr lang="ru-RU" sz="3200" dirty="0"/>
              <a:t>- Познакомить детей с праздником Синичкин день;</a:t>
            </a:r>
          </a:p>
          <a:p>
            <a:pPr marL="0" indent="0">
              <a:buNone/>
            </a:pPr>
            <a:r>
              <a:rPr lang="ru-RU" sz="3200" dirty="0"/>
              <a:t>- Закреплять знания детей о перелётных и зимующих птицах;</a:t>
            </a:r>
          </a:p>
          <a:p>
            <a:pPr marL="0" indent="0">
              <a:buNone/>
            </a:pPr>
            <a:r>
              <a:rPr lang="ru-RU" sz="3200" dirty="0"/>
              <a:t>- Воспитывать эмоциональное и действенное отношение к пернатым.</a:t>
            </a:r>
          </a:p>
          <a:p>
            <a:pPr marL="0" indent="0">
              <a:buNone/>
            </a:pPr>
            <a:endParaRPr lang="ru-RU" dirty="0"/>
          </a:p>
        </p:txBody>
      </p:sp>
    </p:spTree>
    <p:extLst>
      <p:ext uri="{BB962C8B-B14F-4D97-AF65-F5344CB8AC3E}">
        <p14:creationId xmlns:p14="http://schemas.microsoft.com/office/powerpoint/2010/main" val="2745048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7974" y="325464"/>
            <a:ext cx="9801880" cy="5922935"/>
          </a:xfrm>
        </p:spPr>
        <p:txBody>
          <a:bodyPr/>
          <a:lstStyle/>
          <a:p>
            <a:pPr marL="0" indent="0" algn="ctr">
              <a:buNone/>
            </a:pPr>
            <a:r>
              <a:rPr lang="ru-RU" sz="2800" b="1" dirty="0"/>
              <a:t>Подготовительный этап</a:t>
            </a:r>
            <a:r>
              <a:rPr lang="ru-RU" sz="2800" dirty="0"/>
              <a:t>.</a:t>
            </a:r>
          </a:p>
          <a:p>
            <a:pPr marL="0" indent="0">
              <a:buNone/>
            </a:pPr>
            <a:r>
              <a:rPr lang="ru-RU" dirty="0"/>
              <a:t>Подбор материала, фотографий, картин, аудиозаписей, составление тем бесед</a:t>
            </a:r>
            <a:r>
              <a:rPr lang="ru-RU" dirty="0" smtClean="0"/>
              <a:t>.</a:t>
            </a:r>
          </a:p>
          <a:p>
            <a:pPr marL="0" indent="0" algn="ctr">
              <a:buNone/>
            </a:pPr>
            <a:r>
              <a:rPr lang="ru-RU" sz="2800" b="1" dirty="0"/>
              <a:t>Основной этап. </a:t>
            </a:r>
            <a:endParaRPr lang="ru-RU" sz="2800" b="1" dirty="0" smtClean="0"/>
          </a:p>
          <a:p>
            <a:pPr marL="0" indent="0">
              <a:buNone/>
            </a:pPr>
            <a:r>
              <a:rPr lang="ru-RU" dirty="0" smtClean="0"/>
              <a:t>Совместная </a:t>
            </a:r>
            <a:r>
              <a:rPr lang="ru-RU" dirty="0"/>
              <a:t>деятельность с детьми и родителями</a:t>
            </a:r>
            <a:r>
              <a:rPr lang="ru-RU" dirty="0" smtClean="0"/>
              <a:t>.</a:t>
            </a:r>
          </a:p>
          <a:p>
            <a:pPr marL="0" indent="0" algn="ctr">
              <a:buNone/>
            </a:pPr>
            <a:r>
              <a:rPr lang="ru-RU" sz="2800" b="1" dirty="0"/>
              <a:t>Чтение: В Сухомлинский «Почему плачет синичка?»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9768" y="3239146"/>
            <a:ext cx="7346192" cy="3305787"/>
          </a:xfrm>
          <a:prstGeom prst="rect">
            <a:avLst/>
          </a:prstGeom>
        </p:spPr>
      </p:pic>
    </p:spTree>
    <p:extLst>
      <p:ext uri="{BB962C8B-B14F-4D97-AF65-F5344CB8AC3E}">
        <p14:creationId xmlns:p14="http://schemas.microsoft.com/office/powerpoint/2010/main" val="189167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4434" y="511444"/>
            <a:ext cx="9445419" cy="5736955"/>
          </a:xfrm>
        </p:spPr>
        <p:txBody>
          <a:bodyPr/>
          <a:lstStyle/>
          <a:p>
            <a:pPr marL="0" indent="0" algn="ctr">
              <a:buNone/>
            </a:pPr>
            <a:r>
              <a:rPr lang="ru-RU" sz="2800" b="1" dirty="0">
                <a:latin typeface="+mn-lt"/>
                <a:ea typeface="Times New Roman" panose="02020603050405020304" pitchFamily="18" charset="0"/>
              </a:rPr>
              <a:t>Лепка – </a:t>
            </a:r>
            <a:r>
              <a:rPr lang="ru-RU" sz="2800" b="1" dirty="0" err="1">
                <a:latin typeface="+mn-lt"/>
                <a:ea typeface="Times New Roman" panose="02020603050405020304" pitchFamily="18" charset="0"/>
              </a:rPr>
              <a:t>пластилинография</a:t>
            </a:r>
            <a:r>
              <a:rPr lang="ru-RU" sz="2800" b="1" dirty="0">
                <a:latin typeface="+mn-lt"/>
                <a:ea typeface="Times New Roman" panose="02020603050405020304" pitchFamily="18" charset="0"/>
              </a:rPr>
              <a:t> «Синичка</a:t>
            </a:r>
            <a:r>
              <a:rPr lang="ru-RU" sz="2800" b="1" dirty="0" smtClean="0">
                <a:latin typeface="+mn-lt"/>
                <a:ea typeface="Times New Roman" panose="02020603050405020304" pitchFamily="18" charset="0"/>
              </a:rPr>
              <a:t>»</a:t>
            </a:r>
          </a:p>
          <a:p>
            <a:pPr marL="0" indent="0" algn="ctr">
              <a:buNone/>
            </a:pPr>
            <a:endParaRPr lang="ru-RU" sz="2800" b="1" dirty="0">
              <a:latin typeface="Times New Roman" panose="02020603050405020304" pitchFamily="18" charset="0"/>
              <a:ea typeface="Times New Roman" panose="02020603050405020304" pitchFamily="18" charset="0"/>
            </a:endParaRPr>
          </a:p>
          <a:p>
            <a:pPr marL="0" indent="0" algn="ctr">
              <a:buNone/>
            </a:pPr>
            <a:endParaRPr lang="ru-RU" sz="2800" b="1" dirty="0">
              <a:latin typeface="Times New Roman" panose="02020603050405020304" pitchFamily="18" charset="0"/>
              <a:ea typeface="Times New Roman" panose="02020603050405020304" pitchFamily="18" charset="0"/>
            </a:endParaRPr>
          </a:p>
          <a:p>
            <a:pPr marL="0" indent="0">
              <a:buNone/>
            </a:pPr>
            <a:endParaRPr lang="ru-RU" dirty="0" smtClean="0"/>
          </a:p>
          <a:p>
            <a:pPr marL="0" indent="0">
              <a:buNone/>
            </a:pPr>
            <a:endParaRPr lang="ru-RU" dirty="0"/>
          </a:p>
          <a:p>
            <a:pPr marL="0" indent="0">
              <a:buNone/>
            </a:pPr>
            <a:endParaRPr lang="ru-RU" dirty="0" smtClean="0"/>
          </a:p>
          <a:p>
            <a:pPr marL="0" indent="0" algn="ctr">
              <a:buNone/>
            </a:pPr>
            <a:r>
              <a:rPr lang="ru-RU" sz="2800" b="1" dirty="0" smtClean="0"/>
              <a:t>Аппликация </a:t>
            </a:r>
            <a:r>
              <a:rPr lang="ru-RU" sz="2800" b="1" dirty="0"/>
              <a:t>3Д «Синичка</a:t>
            </a:r>
            <a:r>
              <a:rPr lang="ru-RU" sz="2800" b="1" dirty="0" smtClean="0"/>
              <a:t>»</a:t>
            </a:r>
          </a:p>
          <a:p>
            <a:pPr marL="0" indent="0" algn="ctr">
              <a:buNone/>
            </a:pPr>
            <a:endParaRPr lang="ru-RU" sz="2800" b="1"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2718" y="1202266"/>
            <a:ext cx="5122221" cy="2304999"/>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2718" y="4044283"/>
            <a:ext cx="5625885" cy="2531648"/>
          </a:xfrm>
          <a:prstGeom prst="rect">
            <a:avLst/>
          </a:prstGeom>
        </p:spPr>
      </p:pic>
    </p:spTree>
    <p:extLst>
      <p:ext uri="{BB962C8B-B14F-4D97-AF65-F5344CB8AC3E}">
        <p14:creationId xmlns:p14="http://schemas.microsoft.com/office/powerpoint/2010/main" val="1969588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8454" y="433954"/>
            <a:ext cx="9631399" cy="5814446"/>
          </a:xfrm>
        </p:spPr>
        <p:txBody>
          <a:bodyPr>
            <a:normAutofit/>
          </a:bodyPr>
          <a:lstStyle/>
          <a:p>
            <a:pPr marL="0" indent="0" algn="ctr">
              <a:buNone/>
            </a:pPr>
            <a:r>
              <a:rPr lang="ru-RU" sz="2800" b="1" dirty="0"/>
              <a:t>Рассматривание </a:t>
            </a:r>
            <a:r>
              <a:rPr lang="ru-RU" sz="2800" b="1" dirty="0" err="1"/>
              <a:t>летбука</a:t>
            </a:r>
            <a:r>
              <a:rPr lang="ru-RU" sz="2800" b="1" dirty="0"/>
              <a:t> «Птицы</a:t>
            </a:r>
            <a:r>
              <a:rPr lang="ru-RU" sz="2800" b="1" dirty="0" smtClean="0"/>
              <a:t>»</a:t>
            </a:r>
          </a:p>
          <a:p>
            <a:pPr marL="0" indent="0" algn="ctr">
              <a:buNone/>
            </a:pPr>
            <a:endParaRPr lang="ru-RU" sz="2800" b="1" dirty="0"/>
          </a:p>
          <a:p>
            <a:pPr marL="0" indent="0" algn="ctr">
              <a:buNone/>
            </a:pPr>
            <a:endParaRPr lang="ru-RU" sz="2800" b="1" dirty="0" smtClean="0"/>
          </a:p>
          <a:p>
            <a:pPr marL="0" indent="0" algn="ctr">
              <a:buNone/>
            </a:pPr>
            <a:endParaRPr lang="ru-RU" sz="2800" b="1" dirty="0"/>
          </a:p>
          <a:p>
            <a:pPr marL="0" indent="0" algn="ctr">
              <a:buNone/>
            </a:pPr>
            <a:endParaRPr lang="ru-RU" sz="2800" b="1" dirty="0" smtClean="0"/>
          </a:p>
          <a:p>
            <a:pPr marL="0" indent="0" algn="ctr">
              <a:buNone/>
            </a:pPr>
            <a:endParaRPr lang="ru-RU" sz="2800" b="1" dirty="0"/>
          </a:p>
          <a:p>
            <a:pPr marL="0" indent="0" algn="ctr">
              <a:buNone/>
            </a:pPr>
            <a:r>
              <a:rPr lang="ru-RU" sz="2400" b="1" dirty="0"/>
              <a:t>Игры: «Перелётные и зимующие птицы», «Перелёт птиц».</a:t>
            </a:r>
            <a:endParaRPr lang="ru-RU" sz="2400" b="1" dirty="0" smtClean="0"/>
          </a:p>
          <a:p>
            <a:pPr marL="0" indent="0" algn="ctr">
              <a:buNone/>
            </a:pPr>
            <a:endParaRPr lang="ru-RU" sz="2400" b="1"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8858" y="976392"/>
            <a:ext cx="3750590" cy="281294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1882" y="4323041"/>
            <a:ext cx="3335582" cy="250168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5953" y="4323041"/>
            <a:ext cx="3430292" cy="2572719"/>
          </a:xfrm>
          <a:prstGeom prst="rect">
            <a:avLst/>
          </a:prstGeom>
        </p:spPr>
      </p:pic>
    </p:spTree>
    <p:extLst>
      <p:ext uri="{BB962C8B-B14F-4D97-AF65-F5344CB8AC3E}">
        <p14:creationId xmlns:p14="http://schemas.microsoft.com/office/powerpoint/2010/main" val="3061052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0964" y="371960"/>
            <a:ext cx="9708890" cy="5876440"/>
          </a:xfrm>
        </p:spPr>
        <p:txBody>
          <a:bodyPr>
            <a:normAutofit/>
          </a:bodyPr>
          <a:lstStyle/>
          <a:p>
            <a:pPr marL="0" indent="0" algn="ctr">
              <a:buNone/>
            </a:pPr>
            <a:r>
              <a:rPr lang="ru-RU" sz="2800" b="1" dirty="0"/>
              <a:t>Работа с родителями: Акция «Корм для зимующих птиц</a:t>
            </a:r>
            <a:r>
              <a:rPr lang="ru-RU" sz="2800" b="1" dirty="0" smtClean="0"/>
              <a:t>»</a:t>
            </a:r>
          </a:p>
          <a:p>
            <a:pPr marL="0" indent="0" algn="ctr">
              <a:buNone/>
            </a:pPr>
            <a:endParaRPr lang="ru-RU" sz="2800" b="1"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31033" y="2246607"/>
            <a:ext cx="4179377" cy="3134533"/>
          </a:xfrm>
          <a:prstGeom prst="rect">
            <a:avLst/>
          </a:prstGeom>
        </p:spPr>
      </p:pic>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9592" y="1998633"/>
            <a:ext cx="4840638" cy="3630479"/>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521817" y="2259681"/>
            <a:ext cx="3896536" cy="2922403"/>
          </a:xfrm>
          <a:prstGeom prst="rect">
            <a:avLst/>
          </a:prstGeom>
        </p:spPr>
      </p:pic>
    </p:spTree>
    <p:extLst>
      <p:ext uri="{BB962C8B-B14F-4D97-AF65-F5344CB8AC3E}">
        <p14:creationId xmlns:p14="http://schemas.microsoft.com/office/powerpoint/2010/main" val="40304053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Оранжевый">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Slice</Template>
  <TotalTime>49</TotalTime>
  <Words>319</Words>
  <Application>Microsoft Office PowerPoint</Application>
  <PresentationFormat>Широкоэкранный</PresentationFormat>
  <Paragraphs>36</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Century Gothic</vt:lpstr>
      <vt:lpstr>Times New Roman</vt:lpstr>
      <vt:lpstr>Wingdings 3</vt:lpstr>
      <vt:lpstr>Ион</vt:lpstr>
      <vt:lpstr>Проект «Синичкин день» в смешанной дошкольной (старшая) группе «Почемучки»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«Синичкин день» в смешанной дошкольной (старшая) группе</dc:title>
  <dc:creator>Воспитатель</dc:creator>
  <cp:lastModifiedBy>Воспитатель</cp:lastModifiedBy>
  <cp:revision>5</cp:revision>
  <dcterms:created xsi:type="dcterms:W3CDTF">2022-11-23T07:04:33Z</dcterms:created>
  <dcterms:modified xsi:type="dcterms:W3CDTF">2022-11-23T07:54:18Z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908987</vt:lpwstr>
  </property>
  <property fmtid="{D5CDD505-2E9C-101B-9397-08002B2CF9AE}" name="NXPowerLiteSettings" pid="3">
    <vt:lpwstr>F7000400038000</vt:lpwstr>
  </property>
  <property fmtid="{D5CDD505-2E9C-101B-9397-08002B2CF9AE}" name="NXPowerLiteVersion" pid="4">
    <vt:lpwstr>S9.2.0</vt:lpwstr>
  </property>
</Properties>
</file>