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62" r:id="rId5"/>
    <p:sldId id="261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10" d="100"/>
          <a:sy n="110" d="100"/>
        </p:scale>
        <p:origin x="629" y="9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EAE6F38-2553-4382-9E91-B0F666B63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A9DCC11-58EB-44E2-A3BC-7930BF9C1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7838E2D-D009-4D8A-ACB6-07D0D2422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B014FA6-0155-4F9C-A2A7-8F9C2C2FA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C3A708F-214C-47F4-81B9-8850BFF6E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195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E3051DE-D22C-45BC-AAA1-154114A57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5754AF8-52A4-4ABD-BDE7-585E678D1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AEAB9BC-8118-4BFC-B7D8-16D7D50AC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C3285E7-A545-48B2-AD05-14E28379F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45CAF9-4ABE-4B5D-B8CC-FFE763EA6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19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AE8337C-7750-4617-969F-62A903B21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EA167F2-11D9-4FE7-B4F3-0F26A0009C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9280B7A-AD46-4F3F-8BEB-A977E37B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5940FF0-FBC7-4A1F-88E1-FE41E04D6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817EEFF-D94D-4A78-82BD-DF148766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4F3283-B38F-420F-8434-E4756ED86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0E4865E-2187-4F55-886B-98E9A9AB2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5D8E25B-ECC8-47DC-9132-A8506331D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DAB0BB7-AEA6-466D-AA41-860ADD5B7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D912738-1A78-4AC3-B11F-1D900D866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18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6878512-3384-4D92-98B4-CB27F8FAD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B3276EB-4B9F-41BF-ADA5-E1578AF40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AE0AA17-EF36-40C0-B9FF-C0D18807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BF8DF7A-7D5B-4C27-8C63-6AED344E6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C56075F-E8EF-48CD-B6E1-B7175FD9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332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AC1223-BE91-4FD4-A9F3-2E65B4E44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BE75D69-E7A8-47DE-A310-59D3106A11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5103244-B7A4-4E62-BE2E-C6E5E41FA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39FECBC-E4B2-4417-A5A6-517304552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81379FE-B45C-4C73-BC2C-09E5BFB2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62FC8F7-AB71-45DA-9A71-D68C824B3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614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98F4617-7F72-4D47-9E55-FAFCB893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9C0BE0-FC3F-43BE-AD92-7223B0F56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61B86FC-85DE-4EC9-A945-D0BAEDE45F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EB6ABE6-5906-4707-9479-840773370B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BCDFC03-4BD1-4DF0-9756-42B950F580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F6DA4EE-FDDC-4033-90B3-6DD929FA3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DE5AD471-C45C-45E6-97FE-9B39142DC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98660AE-EAD6-4941-9165-0A3E3BB02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89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1BFDF7-ABA9-42A8-9AC9-994214386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FDBB670-03D1-4DF9-B0C0-6465FC8D2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97AA09B-D233-4B76-976A-722A4EF31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589A94E-B9B2-4B19-8034-22251967F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078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8E3AF27-2759-40C8-840A-6246DFB12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9935E78-5CF6-4BEC-AEF5-19827DC7B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300538A-9DA9-4990-8B54-AB22F29ED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609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3DFC49-B28F-400E-ABDD-87DC43396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1C31930-D5F9-4B70-A71D-E2EDEDDC1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45A0FDA-5B9F-4D2B-8FBA-FFEEC86E8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F654B75-D0C5-476B-B6E3-218381072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9887F1F-532D-4B68-BF65-EFE5E9416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573380A-AA6F-4D7B-AB71-4FBBE17EA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18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F663C09-DEB9-45D4-B7C1-19372F435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A027BCE0-8FE8-46C3-A581-3FA027E3B9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B1D2F2A-0E18-43F7-A0FC-4E68ABF625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D8963F7-22A7-4067-9821-44D7E6818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761BDCB-6383-472F-86C4-41A318BB8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14EF726-253F-44BC-9258-3D4ED4EB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17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30670F-F98F-4BA2-96C1-79E7BCE0A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726D68A-934E-4A3A-A63C-5D18657F5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550720-AB88-4DDB-8227-82865D604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51B38-F0BF-471D-A4F2-D708A0840035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5B4B105-F4DE-4883-9ADB-249D55108C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DA9DD12-15D4-4D21-9E05-B53A19FC5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4C4D5-8D4B-4A73-A9B1-402D8D028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4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4443" y="244161"/>
            <a:ext cx="6096000" cy="2003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Путь от А до В пассажирский поезд проходит на 3ч 12 мин быстрее товарного. За то же время, что товарный поезд проходит путь от А до В, пассажирский поезд проходит на 288 км больше. Если скорость каждого увеличить на 10 км/ч, то пассажирский поезд пройдет от А до В на 2 ч 24 мин быстрее товарного. Определить расстояние от А до В.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03989" y="3608336"/>
            <a:ext cx="6096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 задача аналитически решается довольно сложно, а вот графически намного легче.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C053875C-A0C0-4775-9D17-E8C5ABA78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906" y="2511335"/>
            <a:ext cx="3738903" cy="365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58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775533" y="739085"/>
                <a:ext cx="6096000" cy="533652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Пассажирский поезд за 3,2 ч проходит 288 км. Можно найти скорость пассажирского поезда.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288</m:t>
                          </m:r>
                        </m:num>
                        <m:den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3, 2</m:t>
                          </m:r>
                        </m:den>
                      </m:f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=90 км/ч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Пусть время товарного поезда – 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ч, а скорость 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км/ч, тогда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NP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путь товарного поезда равен </a:t>
                </a:r>
                <a14:m>
                  <m:oMath xmlns:m="http://schemas.openxmlformats.org/officeDocument/2006/math"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∙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А пассажирский поезд проходит путь от А до В за </a:t>
                </a:r>
                <a14:m>
                  <m:oMath xmlns:m="http://schemas.openxmlformats.org/officeDocument/2006/math"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−3,2)</m:t>
                    </m:r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ч. 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Составим уравнение: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𝑥𝑡</m:t>
                          </m:r>
                        </m:num>
                        <m:den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−3,2</m:t>
                          </m:r>
                        </m:den>
                      </m:f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=90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𝑥𝑡</m:t>
                      </m:r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=90</m:t>
                      </m:r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−288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288</m:t>
                          </m:r>
                        </m:num>
                        <m:den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90−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(1)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Посмотрим, что происходит после увеличения скорости. </a:t>
                </a:r>
                <a:endParaRPr lang="ru-RU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533" y="739085"/>
                <a:ext cx="6096000" cy="5336525"/>
              </a:xfrm>
              <a:prstGeom prst="rect">
                <a:avLst/>
              </a:prstGeom>
              <a:blipFill rotWithShape="0">
                <a:blip r:embed="rId2"/>
                <a:stretch>
                  <a:fillRect l="-800" t="-228" r="-1600" b="-6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52447054-F2C2-412E-A0DC-29F5C081A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051" y="2321234"/>
            <a:ext cx="4262852" cy="3653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27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196046" y="286053"/>
                <a:ext cx="6096000" cy="633814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Скорость пассажирского поезда 100 км/ч, скорость товарного поезда (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+ 10) км/ч. Тогда имеем: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  <a:tabLst>
                    <a:tab pos="181927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𝑥𝑡</m:t>
                          </m:r>
                        </m:num>
                        <m:den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+10</m:t>
                          </m:r>
                        </m:den>
                      </m:f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𝑥𝑡</m:t>
                          </m:r>
                        </m:num>
                        <m:den>
                          <m:r>
                            <a:rPr lang="ru-RU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100</m:t>
                          </m:r>
                        </m:den>
                      </m:f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=2,4   (2)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Решаем систему уравнений (1) и (2):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i="1">
                                      <a:effectLst/>
                                      <a:latin typeface="Cambria Math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288</m:t>
                                  </m:r>
                                </m:num>
                                <m:den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90−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ru-RU" i="1">
                                      <a:effectLst/>
                                      <a:latin typeface="Cambria Math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𝑥𝑡</m:t>
                                  </m:r>
                                </m:num>
                                <m:den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+10</m:t>
                                  </m:r>
                                </m:den>
                              </m:f>
                              <m: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ru-RU" i="1">
                                      <a:effectLst/>
                                      <a:latin typeface="Cambria Math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𝑥𝑡</m:t>
                                  </m:r>
                                </m:num>
                                <m:den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=2,4</m:t>
                              </m:r>
                            </m:e>
                          </m:eqArr>
                        </m:e>
                      </m:d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 </m:t>
                      </m:r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effectLst/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effectLst/>
                                  <a:latin typeface="Cambria Math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  <m: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i="1">
                                      <a:effectLst/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288</m:t>
                                  </m:r>
                                </m:num>
                                <m:den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90−</m:t>
                                  </m:r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ru-RU" i="1">
                                      <a:effectLst/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90</m:t>
                                  </m:r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𝑥𝑡</m:t>
                                  </m:r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ru-RU" i="1">
                                          <a:effectLst/>
                                          <a:latin typeface="Cambria Math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ru-RU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100(</m:t>
                                  </m:r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  <m:r>
                                    <a:rPr lang="ru-RU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+10)</m:t>
                                  </m:r>
                                </m:den>
                              </m:f>
                              <m:r>
                                <a:rPr lang="ru-RU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=2,4</m:t>
                              </m:r>
                            </m:e>
                          </m:eqArr>
                        </m:e>
                      </m:d>
                      <m:r>
                        <a:rPr lang="ru-RU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𝑡</m:t>
                      </m:r>
                      <m:d>
                        <m:dPr>
                          <m:ctrlPr>
                            <a:rPr lang="ru-RU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90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i="1">
                                  <a:effectLst/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=240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+2400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240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+2400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(90−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effectLst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288</m:t>
                          </m:r>
                        </m:num>
                        <m:den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90−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Решив это уравнение, получим 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50 км/ч и, подставив в (1), находим </a:t>
                </a:r>
                <a:r>
                  <a:rPr lang="en-US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7,2 ч.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𝑆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=50∙7,2=360 км</m:t>
                      </m:r>
                    </m:oMath>
                  </m:oMathPara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Ответ: 360 км.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046" y="286053"/>
                <a:ext cx="6096000" cy="6338145"/>
              </a:xfrm>
              <a:prstGeom prst="rect">
                <a:avLst/>
              </a:prstGeom>
              <a:blipFill rotWithShape="0">
                <a:blip r:embed="rId2"/>
                <a:stretch>
                  <a:fillRect l="-800" t="-288" b="-1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6152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D4B7AEA7-97FA-4D75-962A-411AB73573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766" y="2962714"/>
            <a:ext cx="7231965" cy="347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445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899954" y="901514"/>
                <a:ext cx="6818812" cy="51632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71755" indent="450215" algn="just">
                  <a:spcAft>
                    <a:spcPts val="1000"/>
                  </a:spcAft>
                </a:pP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ru-RU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Пусть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АВ=х м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Скорость 1</a:t>
                </a:r>
                <a:r>
                  <a:rPr lang="ru-RU" u="sng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го</a:t>
                </a:r>
                <a:r>
                  <a:rPr lang="ru-RU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спортсмена -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𝑣</m:t>
                    </m:r>
                  </m:oMath>
                </a14:m>
                <a:r>
                  <a:rPr lang="ru-RU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spcAft>
                    <a:spcPts val="1000"/>
                  </a:spcAft>
                </a:pPr>
                <a:r>
                  <a:rPr lang="ru-RU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            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ru-RU" u="sng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го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спортсмена-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𝑣</m:t>
                    </m:r>
                  </m:oMath>
                </a14:m>
                <a:r>
                  <a:rPr lang="ru-RU" baseline="-25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endParaRPr lang="ru-RU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spcAft>
                    <a:spcPts val="1000"/>
                  </a:spcAft>
                </a:pPr>
                <a:r>
                  <a:rPr lang="ru-RU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Время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ru-RU" u="sng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го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до 1</a:t>
                </a:r>
                <a:r>
                  <a:rPr lang="ru-RU" u="sng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й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встречи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effectLst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300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2</a:t>
                </a:r>
                <a:r>
                  <a:rPr lang="ru-RU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го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до 1</a:t>
                </a:r>
                <a:r>
                  <a:rPr lang="ru-RU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й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встречи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effectLst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х−300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Первое уравнение: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300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−300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(*)</a:t>
                </a:r>
                <a:endParaRPr lang="ru-RU" sz="14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spcAft>
                    <a:spcPts val="1000"/>
                  </a:spcAft>
                </a:pPr>
                <a:r>
                  <a:rPr lang="ru-RU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За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время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PL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первый проходит х-300+400=(х+100)м, а второй проходит 300+х-400=(х-100)м</a:t>
                </a:r>
                <a:r>
                  <a:rPr lang="ru-RU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71755" indent="450215" algn="just">
                  <a:spcAft>
                    <a:spcPts val="1000"/>
                  </a:spcAft>
                </a:pPr>
                <a:endParaRPr lang="ru-RU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spcAft>
                    <a:spcPts val="1000"/>
                  </a:spcAft>
                </a:pPr>
                <a:r>
                  <a:rPr lang="ru-RU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Составим 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ое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ур</a:t>
                </a: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-е: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effectLst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х+100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х−100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(**)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954" y="901514"/>
                <a:ext cx="6818812" cy="5163208"/>
              </a:xfrm>
              <a:prstGeom prst="rect">
                <a:avLst/>
              </a:prstGeom>
              <a:blipFill rotWithShape="0">
                <a:blip r:embed="rId2"/>
                <a:stretch>
                  <a:fillRect t="-826" r="-8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2244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021874" y="435711"/>
                <a:ext cx="6096000" cy="580479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71755" indent="450215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effectLst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effectLst/>
                                <a:latin typeface="Cambria Math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ru-RU" i="1">
                                    <a:effectLst/>
                                    <a:latin typeface="Cambria Math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300</m:t>
                                </m:r>
                              </m:num>
                              <m:den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1  </m:t>
                                </m:r>
                              </m:den>
                            </m:f>
                            <m:r>
                              <a:rPr lang="ru-RU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 </m:t>
                            </m:r>
                            <m:f>
                              <m:fPr>
                                <m:ctrlPr>
                                  <a:rPr lang="ru-RU" i="1">
                                    <a:effectLst/>
                                    <a:latin typeface="Cambria Math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𝑋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−300</m:t>
                                </m:r>
                              </m:num>
                              <m:den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ru-RU" i="1">
                                    <a:effectLst/>
                                    <a:latin typeface="Cambria Math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+100</m:t>
                                </m:r>
                              </m:num>
                              <m:den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den>
                            </m:f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ru-RU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 </m:t>
                            </m:r>
                            <m:f>
                              <m:fPr>
                                <m:ctrlPr>
                                  <a:rPr lang="ru-RU" i="1">
                                    <a:effectLst/>
                                    <a:latin typeface="Cambria Math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−100</m:t>
                                </m:r>
                              </m:num>
                              <m:den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=&gt;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>
                            <a:effectLst/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effectLst/>
                                <a:latin typeface="Cambria Math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ru-RU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 </m:t>
                            </m:r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  <m:r>
                              <a:rPr lang="ru-RU" baseline="-250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1 </m:t>
                            </m:r>
                            <m:r>
                              <a:rPr lang="ru-RU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ru-RU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ru-RU" i="1">
                                    <a:effectLst/>
                                    <a:latin typeface="Cambria Math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300</m:t>
                                </m:r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−100</m:t>
                                </m:r>
                              </m:den>
                            </m:f>
                          </m:e>
                          <m:e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  <m:r>
                              <a:rPr lang="ru-RU" baseline="-25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  <m:r>
                              <a:rPr lang="ru-RU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ru-RU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ru-RU" i="1">
                                    <a:effectLst/>
                                    <a:latin typeface="Cambria Math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+100)</m:t>
                                </m:r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  <m:r>
                                  <a:rPr lang="ru-RU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−100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+100)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−100</m:t>
                        </m:r>
                      </m:den>
                    </m:f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f>
                      <m:fPr>
                        <m:ctrlPr>
                          <a:rPr lang="ru-RU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300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−300</m:t>
                        </m:r>
                      </m:den>
                    </m:f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+100</m:t>
                        </m:r>
                      </m:num>
                      <m:den>
                        <m: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−100</m:t>
                        </m:r>
                      </m:den>
                    </m:f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300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−300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- 200x - 30000 = 300x - 30000             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- 500x = 0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x(x - 500) = 0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 = 500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1755" indent="450215"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Ответ</a:t>
                </a:r>
                <a:r>
                  <a:rPr lang="ru-RU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US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S=500             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1874" y="435711"/>
                <a:ext cx="6096000" cy="580479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3101810" y="435711"/>
            <a:ext cx="3480312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1755"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Решаем систему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уравнений: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104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492</Words>
  <Application>Microsoft Office PowerPoint</Application>
  <PresentationFormat>Произвольный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Пушкаревская</dc:creator>
  <cp:lastModifiedBy>Ученик</cp:lastModifiedBy>
  <cp:revision>4</cp:revision>
  <dcterms:created xsi:type="dcterms:W3CDTF">2021-10-09T17:04:45Z</dcterms:created>
  <dcterms:modified xsi:type="dcterms:W3CDTF">2022-11-29T13:35:11Z</dcterms:modified>
</cp:coreProperties>
</file>