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60" r:id="rId3"/>
    <p:sldId id="261" r:id="rId4"/>
    <p:sldId id="262" r:id="rId5"/>
    <p:sldId id="263" r:id="rId6"/>
    <p:sldId id="264" r:id="rId7"/>
    <p:sldId id="265" r:id="rId8"/>
    <p:sldId id="269" r:id="rId9"/>
    <p:sldId id="270" r:id="rId10"/>
    <p:sldId id="271" r:id="rId11"/>
    <p:sldId id="27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EEAB0"/>
    <a:srgbClr val="BAE18F"/>
    <a:srgbClr val="FF33CC"/>
    <a:srgbClr val="FF3399"/>
    <a:srgbClr val="00EE6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9.png"/><Relationship Id="rId18" Type="http://schemas.openxmlformats.org/officeDocument/2006/relationships/image" Target="../media/image14.png"/><Relationship Id="rId3" Type="http://schemas.openxmlformats.org/officeDocument/2006/relationships/image" Target="../media/image1.png"/><Relationship Id="rId21" Type="http://schemas.openxmlformats.org/officeDocument/2006/relationships/image" Target="../media/image9.png"/><Relationship Id="rId7" Type="http://schemas.openxmlformats.org/officeDocument/2006/relationships/image" Target="../media/image5.png"/><Relationship Id="rId12" Type="http://schemas.openxmlformats.org/officeDocument/2006/relationships/image" Target="../media/image18.png"/><Relationship Id="rId17" Type="http://schemas.openxmlformats.org/officeDocument/2006/relationships/image" Target="../media/image13.png"/><Relationship Id="rId2" Type="http://schemas.openxmlformats.org/officeDocument/2006/relationships/image" Target="../media/image16.jpeg"/><Relationship Id="rId16" Type="http://schemas.openxmlformats.org/officeDocument/2006/relationships/image" Target="../media/image12.png"/><Relationship Id="rId20" Type="http://schemas.openxmlformats.org/officeDocument/2006/relationships/image" Target="../media/image2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11" Type="http://schemas.openxmlformats.org/officeDocument/2006/relationships/image" Target="../media/image17.png"/><Relationship Id="rId5" Type="http://schemas.openxmlformats.org/officeDocument/2006/relationships/image" Target="../media/image3.png"/><Relationship Id="rId15" Type="http://schemas.openxmlformats.org/officeDocument/2006/relationships/image" Target="../media/image21.png"/><Relationship Id="rId23" Type="http://schemas.openxmlformats.org/officeDocument/2006/relationships/hyperlink" Target="http://nsportal.ru/user/33485" TargetMode="External"/><Relationship Id="rId10" Type="http://schemas.openxmlformats.org/officeDocument/2006/relationships/image" Target="../media/image8.png"/><Relationship Id="rId19" Type="http://schemas.openxmlformats.org/officeDocument/2006/relationships/image" Target="../media/image15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20.png"/><Relationship Id="rId22" Type="http://schemas.openxmlformats.org/officeDocument/2006/relationships/image" Target="../media/image10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Группа 23"/>
          <p:cNvGrpSpPr/>
          <p:nvPr userDrawn="1"/>
        </p:nvGrpSpPr>
        <p:grpSpPr>
          <a:xfrm>
            <a:off x="6885544" y="81486"/>
            <a:ext cx="2128316" cy="2526390"/>
            <a:chOff x="6885544" y="81486"/>
            <a:chExt cx="2128316" cy="2526390"/>
          </a:xfrm>
        </p:grpSpPr>
        <p:grpSp>
          <p:nvGrpSpPr>
            <p:cNvPr id="25" name="Группа 24"/>
            <p:cNvGrpSpPr/>
            <p:nvPr/>
          </p:nvGrpSpPr>
          <p:grpSpPr>
            <a:xfrm>
              <a:off x="6885544" y="81486"/>
              <a:ext cx="1712341" cy="2471237"/>
              <a:chOff x="7145027" y="130754"/>
              <a:chExt cx="1712341" cy="2471237"/>
            </a:xfrm>
          </p:grpSpPr>
          <p:pic>
            <p:nvPicPr>
              <p:cNvPr id="27" name="Объект 3"/>
              <p:cNvPicPr>
                <a:picLocks noChangeAspect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tretch>
                <a:fillRect/>
              </a:stretch>
            </p:blipFill>
            <p:spPr>
              <a:xfrm rot="1656353" flipH="1">
                <a:off x="7145027" y="130754"/>
                <a:ext cx="1412980" cy="1999726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8" name="Объект 3"/>
              <p:cNvPicPr>
                <a:picLocks noChangeAspect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tretch>
                <a:fillRect/>
              </a:stretch>
            </p:blipFill>
            <p:spPr>
              <a:xfrm rot="723958" flipH="1">
                <a:off x="7444388" y="602265"/>
                <a:ext cx="1412980" cy="1999726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26" name="Объект 3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 rot="21190376" flipH="1">
              <a:off x="7719556" y="777790"/>
              <a:ext cx="1294304" cy="1830086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Группа 43"/>
          <p:cNvGrpSpPr/>
          <p:nvPr userDrawn="1"/>
        </p:nvGrpSpPr>
        <p:grpSpPr>
          <a:xfrm>
            <a:off x="6885544" y="81486"/>
            <a:ext cx="2128316" cy="2526390"/>
            <a:chOff x="6885544" y="81486"/>
            <a:chExt cx="2128316" cy="2526390"/>
          </a:xfrm>
        </p:grpSpPr>
        <p:grpSp>
          <p:nvGrpSpPr>
            <p:cNvPr id="45" name="Группа 44"/>
            <p:cNvGrpSpPr/>
            <p:nvPr/>
          </p:nvGrpSpPr>
          <p:grpSpPr>
            <a:xfrm>
              <a:off x="6885544" y="81486"/>
              <a:ext cx="1712341" cy="2471237"/>
              <a:chOff x="7145027" y="130754"/>
              <a:chExt cx="1712341" cy="2471237"/>
            </a:xfrm>
          </p:grpSpPr>
          <p:pic>
            <p:nvPicPr>
              <p:cNvPr id="47" name="Объект 3"/>
              <p:cNvPicPr>
                <a:picLocks noChangeAspect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tretch>
                <a:fillRect/>
              </a:stretch>
            </p:blipFill>
            <p:spPr>
              <a:xfrm rot="1656353" flipH="1">
                <a:off x="7145027" y="130754"/>
                <a:ext cx="1412980" cy="1999726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48" name="Объект 3"/>
              <p:cNvPicPr>
                <a:picLocks noChangeAspect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tretch>
                <a:fillRect/>
              </a:stretch>
            </p:blipFill>
            <p:spPr>
              <a:xfrm rot="723958" flipH="1">
                <a:off x="7444388" y="602265"/>
                <a:ext cx="1412980" cy="1999726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46" name="Объект 3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 rot="21190376" flipH="1">
              <a:off x="7719556" y="777790"/>
              <a:ext cx="1294304" cy="1830086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24" name="Группа 23"/>
          <p:cNvGrpSpPr/>
          <p:nvPr userDrawn="1"/>
        </p:nvGrpSpPr>
        <p:grpSpPr>
          <a:xfrm>
            <a:off x="1495608" y="6012803"/>
            <a:ext cx="6931204" cy="713896"/>
            <a:chOff x="1495608" y="6012803"/>
            <a:chExt cx="6931204" cy="713896"/>
          </a:xfrm>
        </p:grpSpPr>
        <p:grpSp>
          <p:nvGrpSpPr>
            <p:cNvPr id="25" name="Группа 24"/>
            <p:cNvGrpSpPr/>
            <p:nvPr/>
          </p:nvGrpSpPr>
          <p:grpSpPr>
            <a:xfrm>
              <a:off x="1609359" y="6012803"/>
              <a:ext cx="6779065" cy="713896"/>
              <a:chOff x="1609359" y="6012803"/>
              <a:chExt cx="6779065" cy="713896"/>
            </a:xfrm>
          </p:grpSpPr>
          <p:pic>
            <p:nvPicPr>
              <p:cNvPr id="42" name="Picture 3" descr="C:\Users\Анжелика\Desktop\ВИННИ Тома\6\43.png"/>
              <p:cNvPicPr>
                <a:picLocks noChangeAspect="1" noChangeArrowheads="1"/>
              </p:cNvPicPr>
              <p:nvPr/>
            </p:nvPicPr>
            <p:blipFill rotWithShape="1">
              <a:blip r:embed="rId4" cstate="email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rcRect/>
              <a:stretch/>
            </p:blipFill>
            <p:spPr bwMode="auto">
              <a:xfrm flipH="1">
                <a:off x="4983939" y="6044998"/>
                <a:ext cx="3404485" cy="68170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3" name="Picture 3" descr="C:\Users\Анжелика\Desktop\ВИННИ Тома\6\43.png"/>
              <p:cNvPicPr>
                <a:picLocks noChangeAspect="1" noChangeArrowheads="1"/>
              </p:cNvPicPr>
              <p:nvPr/>
            </p:nvPicPr>
            <p:blipFill rotWithShape="1">
              <a:blip r:embed="rId4" cstate="email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rcRect/>
              <a:stretch/>
            </p:blipFill>
            <p:spPr bwMode="auto">
              <a:xfrm>
                <a:off x="1609359" y="6012803"/>
                <a:ext cx="3404485" cy="68170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26" name="Группа 25"/>
            <p:cNvGrpSpPr/>
            <p:nvPr/>
          </p:nvGrpSpPr>
          <p:grpSpPr>
            <a:xfrm>
              <a:off x="1495608" y="6130886"/>
              <a:ext cx="6306730" cy="553294"/>
              <a:chOff x="1580035" y="4270935"/>
              <a:chExt cx="6306730" cy="553294"/>
            </a:xfrm>
          </p:grpSpPr>
          <p:grpSp>
            <p:nvGrpSpPr>
              <p:cNvPr id="28" name="Группа 27"/>
              <p:cNvGrpSpPr/>
              <p:nvPr/>
            </p:nvGrpSpPr>
            <p:grpSpPr>
              <a:xfrm>
                <a:off x="1580035" y="4293096"/>
                <a:ext cx="5693326" cy="531133"/>
                <a:chOff x="2439725" y="6107949"/>
                <a:chExt cx="5693326" cy="531133"/>
              </a:xfrm>
            </p:grpSpPr>
            <p:pic>
              <p:nvPicPr>
                <p:cNvPr id="36" name="Picture 2" descr="C:\Users\Анжелика\Desktop\ВИННИ Тома\7\19.png"/>
                <p:cNvPicPr>
                  <a:picLocks noChangeAspect="1" noChangeArrowheads="1"/>
                </p:cNvPicPr>
                <p:nvPr/>
              </p:nvPicPr>
              <p:blipFill rotWithShape="1">
                <a:blip r:embed="rId5" cstate="email">
                  <a:extLst>
                    <a:ext uri="{28A0092B-C50C-407E-A947-70E740481C1C}">
                      <a14:useLocalDpi xmlns:a14="http://schemas.microsoft.com/office/drawing/2010/main" xmlns=""/>
                    </a:ext>
                  </a:extLst>
                </a:blip>
                <a:srcRect/>
                <a:stretch/>
              </p:blipFill>
              <p:spPr bwMode="auto">
                <a:xfrm rot="20958914">
                  <a:off x="3406798" y="6125381"/>
                  <a:ext cx="697252" cy="493887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37" name="Picture 2" descr="C:\Users\Анжелика\Desktop\ВИННИ Тома\7\19.png"/>
                <p:cNvPicPr>
                  <a:picLocks noChangeAspect="1" noChangeArrowheads="1"/>
                </p:cNvPicPr>
                <p:nvPr/>
              </p:nvPicPr>
              <p:blipFill rotWithShape="1">
                <a:blip r:embed="rId6" cstate="email">
                  <a:extLst>
                    <a:ext uri="{28A0092B-C50C-407E-A947-70E740481C1C}">
                      <a14:useLocalDpi xmlns:a14="http://schemas.microsoft.com/office/drawing/2010/main" xmlns=""/>
                    </a:ext>
                  </a:extLst>
                </a:blip>
                <a:srcRect/>
                <a:stretch/>
              </p:blipFill>
              <p:spPr bwMode="auto">
                <a:xfrm rot="198787">
                  <a:off x="5312679" y="6163951"/>
                  <a:ext cx="670773" cy="475131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38" name="Picture 2" descr="C:\Users\Анжелика\Desktop\ВИННИ Тома\7\19.png"/>
                <p:cNvPicPr>
                  <a:picLocks noChangeAspect="1" noChangeArrowheads="1"/>
                </p:cNvPicPr>
                <p:nvPr/>
              </p:nvPicPr>
              <p:blipFill rotWithShape="1">
                <a:blip r:embed="rId7" cstate="email">
                  <a:extLst>
                    <a:ext uri="{28A0092B-C50C-407E-A947-70E740481C1C}">
                      <a14:useLocalDpi xmlns:a14="http://schemas.microsoft.com/office/drawing/2010/main" xmlns=""/>
                    </a:ext>
                  </a:extLst>
                </a:blip>
                <a:srcRect/>
                <a:stretch/>
              </p:blipFill>
              <p:spPr bwMode="auto">
                <a:xfrm rot="20827967">
                  <a:off x="2439725" y="6107949"/>
                  <a:ext cx="743453" cy="52661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39" name="Picture 2" descr="C:\Users\Анжелика\Desktop\ВИННИ Тома\7\19.png"/>
                <p:cNvPicPr>
                  <a:picLocks noChangeAspect="1" noChangeArrowheads="1"/>
                </p:cNvPicPr>
                <p:nvPr/>
              </p:nvPicPr>
              <p:blipFill rotWithShape="1">
                <a:blip r:embed="rId8" cstate="email">
                  <a:extLst>
                    <a:ext uri="{28A0092B-C50C-407E-A947-70E740481C1C}">
                      <a14:useLocalDpi xmlns:a14="http://schemas.microsoft.com/office/drawing/2010/main" xmlns=""/>
                    </a:ext>
                  </a:extLst>
                </a:blip>
                <a:srcRect/>
                <a:stretch/>
              </p:blipFill>
              <p:spPr bwMode="auto">
                <a:xfrm rot="21304436">
                  <a:off x="6307540" y="6127515"/>
                  <a:ext cx="683387" cy="484066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40" name="Picture 2" descr="C:\Users\Анжелика\Desktop\ВИННИ Тома\7\19.png"/>
                <p:cNvPicPr>
                  <a:picLocks noChangeAspect="1" noChangeArrowheads="1"/>
                </p:cNvPicPr>
                <p:nvPr/>
              </p:nvPicPr>
              <p:blipFill rotWithShape="1">
                <a:blip r:embed="rId5" cstate="email">
                  <a:extLst>
                    <a:ext uri="{28A0092B-C50C-407E-A947-70E740481C1C}">
                      <a14:useLocalDpi xmlns:a14="http://schemas.microsoft.com/office/drawing/2010/main" xmlns=""/>
                    </a:ext>
                  </a:extLst>
                </a:blip>
                <a:srcRect/>
                <a:stretch/>
              </p:blipFill>
              <p:spPr bwMode="auto">
                <a:xfrm rot="308559">
                  <a:off x="7435799" y="6115887"/>
                  <a:ext cx="697252" cy="493887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41" name="Picture 2" descr="C:\Users\Анжелика\Desktop\ВИННИ Тома\7\19.png"/>
                <p:cNvPicPr>
                  <a:picLocks noChangeAspect="1" noChangeArrowheads="1"/>
                </p:cNvPicPr>
                <p:nvPr/>
              </p:nvPicPr>
              <p:blipFill rotWithShape="1">
                <a:blip r:embed="rId5" cstate="email">
                  <a:extLst>
                    <a:ext uri="{28A0092B-C50C-407E-A947-70E740481C1C}">
                      <a14:useLocalDpi xmlns:a14="http://schemas.microsoft.com/office/drawing/2010/main" xmlns=""/>
                    </a:ext>
                  </a:extLst>
                </a:blip>
                <a:srcRect/>
                <a:stretch/>
              </p:blipFill>
              <p:spPr bwMode="auto">
                <a:xfrm>
                  <a:off x="4267278" y="6135600"/>
                  <a:ext cx="697252" cy="493887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grpSp>
            <p:nvGrpSpPr>
              <p:cNvPr id="29" name="Группа 28"/>
              <p:cNvGrpSpPr/>
              <p:nvPr/>
            </p:nvGrpSpPr>
            <p:grpSpPr>
              <a:xfrm>
                <a:off x="2193439" y="4270935"/>
                <a:ext cx="5693326" cy="531133"/>
                <a:chOff x="2439725" y="6107949"/>
                <a:chExt cx="5693326" cy="531133"/>
              </a:xfrm>
            </p:grpSpPr>
            <p:pic>
              <p:nvPicPr>
                <p:cNvPr id="30" name="Picture 2" descr="C:\Users\Анжелика\Desktop\ВИННИ Тома\7\19.png"/>
                <p:cNvPicPr>
                  <a:picLocks noChangeAspect="1" noChangeArrowheads="1"/>
                </p:cNvPicPr>
                <p:nvPr/>
              </p:nvPicPr>
              <p:blipFill rotWithShape="1">
                <a:blip r:embed="rId5" cstate="email">
                  <a:extLst>
                    <a:ext uri="{28A0092B-C50C-407E-A947-70E740481C1C}">
                      <a14:useLocalDpi xmlns:a14="http://schemas.microsoft.com/office/drawing/2010/main" xmlns=""/>
                    </a:ext>
                  </a:extLst>
                </a:blip>
                <a:srcRect/>
                <a:stretch/>
              </p:blipFill>
              <p:spPr bwMode="auto">
                <a:xfrm rot="20958914">
                  <a:off x="3406798" y="6125381"/>
                  <a:ext cx="697252" cy="493887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31" name="Picture 2" descr="C:\Users\Анжелика\Desktop\ВИННИ Тома\7\19.png"/>
                <p:cNvPicPr>
                  <a:picLocks noChangeAspect="1" noChangeArrowheads="1"/>
                </p:cNvPicPr>
                <p:nvPr/>
              </p:nvPicPr>
              <p:blipFill rotWithShape="1">
                <a:blip r:embed="rId6" cstate="email">
                  <a:extLst>
                    <a:ext uri="{28A0092B-C50C-407E-A947-70E740481C1C}">
                      <a14:useLocalDpi xmlns:a14="http://schemas.microsoft.com/office/drawing/2010/main" xmlns=""/>
                    </a:ext>
                  </a:extLst>
                </a:blip>
                <a:srcRect/>
                <a:stretch/>
              </p:blipFill>
              <p:spPr bwMode="auto">
                <a:xfrm rot="198787">
                  <a:off x="5312679" y="6163951"/>
                  <a:ext cx="670773" cy="475131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32" name="Picture 2" descr="C:\Users\Анжелика\Desktop\ВИННИ Тома\7\19.png"/>
                <p:cNvPicPr>
                  <a:picLocks noChangeAspect="1" noChangeArrowheads="1"/>
                </p:cNvPicPr>
                <p:nvPr/>
              </p:nvPicPr>
              <p:blipFill rotWithShape="1">
                <a:blip r:embed="rId7" cstate="email">
                  <a:extLst>
                    <a:ext uri="{28A0092B-C50C-407E-A947-70E740481C1C}">
                      <a14:useLocalDpi xmlns:a14="http://schemas.microsoft.com/office/drawing/2010/main" xmlns=""/>
                    </a:ext>
                  </a:extLst>
                </a:blip>
                <a:srcRect/>
                <a:stretch/>
              </p:blipFill>
              <p:spPr bwMode="auto">
                <a:xfrm rot="20827967">
                  <a:off x="2439725" y="6107949"/>
                  <a:ext cx="743453" cy="52661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33" name="Picture 2" descr="C:\Users\Анжелика\Desktop\ВИННИ Тома\7\19.png"/>
                <p:cNvPicPr>
                  <a:picLocks noChangeAspect="1" noChangeArrowheads="1"/>
                </p:cNvPicPr>
                <p:nvPr/>
              </p:nvPicPr>
              <p:blipFill rotWithShape="1">
                <a:blip r:embed="rId8" cstate="email">
                  <a:extLst>
                    <a:ext uri="{28A0092B-C50C-407E-A947-70E740481C1C}">
                      <a14:useLocalDpi xmlns:a14="http://schemas.microsoft.com/office/drawing/2010/main" xmlns=""/>
                    </a:ext>
                  </a:extLst>
                </a:blip>
                <a:srcRect/>
                <a:stretch/>
              </p:blipFill>
              <p:spPr bwMode="auto">
                <a:xfrm rot="21304436">
                  <a:off x="6307540" y="6127515"/>
                  <a:ext cx="683387" cy="484066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34" name="Picture 2" descr="C:\Users\Анжелика\Desktop\ВИННИ Тома\7\19.png"/>
                <p:cNvPicPr>
                  <a:picLocks noChangeAspect="1" noChangeArrowheads="1"/>
                </p:cNvPicPr>
                <p:nvPr/>
              </p:nvPicPr>
              <p:blipFill rotWithShape="1">
                <a:blip r:embed="rId5" cstate="email">
                  <a:extLst>
                    <a:ext uri="{28A0092B-C50C-407E-A947-70E740481C1C}">
                      <a14:useLocalDpi xmlns:a14="http://schemas.microsoft.com/office/drawing/2010/main" xmlns=""/>
                    </a:ext>
                  </a:extLst>
                </a:blip>
                <a:srcRect/>
                <a:stretch/>
              </p:blipFill>
              <p:spPr bwMode="auto">
                <a:xfrm rot="308559">
                  <a:off x="7435799" y="6115887"/>
                  <a:ext cx="697252" cy="493887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35" name="Picture 2" descr="C:\Users\Анжелика\Desktop\ВИННИ Тома\7\19.png"/>
                <p:cNvPicPr>
                  <a:picLocks noChangeAspect="1" noChangeArrowheads="1"/>
                </p:cNvPicPr>
                <p:nvPr/>
              </p:nvPicPr>
              <p:blipFill rotWithShape="1">
                <a:blip r:embed="rId5" cstate="email">
                  <a:extLst>
                    <a:ext uri="{28A0092B-C50C-407E-A947-70E740481C1C}">
                      <a14:useLocalDpi xmlns:a14="http://schemas.microsoft.com/office/drawing/2010/main" xmlns=""/>
                    </a:ext>
                  </a:extLst>
                </a:blip>
                <a:srcRect/>
                <a:stretch/>
              </p:blipFill>
              <p:spPr bwMode="auto">
                <a:xfrm>
                  <a:off x="4267278" y="6135600"/>
                  <a:ext cx="697252" cy="493887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</p:grpSp>
        <p:pic>
          <p:nvPicPr>
            <p:cNvPr id="27" name="Picture 2" descr="C:\Users\Анжелика\Desktop\ВИННИ Тома\7\19.png"/>
            <p:cNvPicPr>
              <a:picLocks noChangeAspect="1" noChangeArrowheads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/>
          </p:blipFill>
          <p:spPr bwMode="auto">
            <a:xfrm rot="20921638">
              <a:off x="7729560" y="6150233"/>
              <a:ext cx="697252" cy="4938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Анжелика\Desktop\наборы\Грибная поляна\Фоны\Фон 2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-15426"/>
            <a:ext cx="9144000" cy="6873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Объект 3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r="-1256"/>
          <a:stretch/>
        </p:blipFill>
        <p:spPr>
          <a:xfrm>
            <a:off x="0" y="0"/>
            <a:ext cx="2482850" cy="6742113"/>
          </a:xfrm>
          <a:prstGeom prst="rect">
            <a:avLst/>
          </a:prstGeom>
        </p:spPr>
      </p:pic>
      <p:grpSp>
        <p:nvGrpSpPr>
          <p:cNvPr id="25" name="Группа 24"/>
          <p:cNvGrpSpPr/>
          <p:nvPr userDrawn="1"/>
        </p:nvGrpSpPr>
        <p:grpSpPr>
          <a:xfrm>
            <a:off x="55447" y="5680680"/>
            <a:ext cx="1637878" cy="1177320"/>
            <a:chOff x="107503" y="5586658"/>
            <a:chExt cx="1637878" cy="1177320"/>
          </a:xfrm>
        </p:grpSpPr>
        <p:pic>
          <p:nvPicPr>
            <p:cNvPr id="26" name="Picture 2" descr="C:\Users\Анжелика\Desktop\наборы\мышкины гости\ромашечки копия.png"/>
            <p:cNvPicPr>
              <a:picLocks noChangeAspect="1" noChangeArrowheads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 l="-1"/>
            <a:stretch/>
          </p:blipFill>
          <p:spPr bwMode="auto">
            <a:xfrm flipH="1">
              <a:off x="184253" y="5586658"/>
              <a:ext cx="680165" cy="10867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3" descr="C:\Users\Анжелика\Desktop\ВИННИ Тома\6\43.png"/>
            <p:cNvPicPr>
              <a:picLocks noChangeAspect="1" noChangeArrowheads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/>
          </p:blipFill>
          <p:spPr bwMode="auto">
            <a:xfrm>
              <a:off x="216000" y="6010572"/>
              <a:ext cx="1331664" cy="75340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2" descr="C:\Users\Анжелика\Desktop\ВИННИ Тома\7\19.png"/>
            <p:cNvPicPr>
              <a:picLocks noChangeAspect="1" noChangeArrowheads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/>
          </p:blipFill>
          <p:spPr bwMode="auto">
            <a:xfrm rot="198787">
              <a:off x="881381" y="6144544"/>
              <a:ext cx="864000" cy="61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2" descr="C:\Users\Анжелика\Desktop\ВИННИ Тома\7\19.png"/>
            <p:cNvPicPr>
              <a:picLocks noChangeAspect="1" noChangeArrowheads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/>
          </p:blipFill>
          <p:spPr bwMode="auto">
            <a:xfrm rot="20914473">
              <a:off x="107503" y="6119802"/>
              <a:ext cx="864000" cy="61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0" name="Объект 6"/>
          <p:cNvPicPr>
            <a:picLocks noChangeAspect="1"/>
          </p:cNvPicPr>
          <p:nvPr userDrawn="1"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6779914" y="0"/>
            <a:ext cx="2364085" cy="678099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1" name="Группа 30"/>
          <p:cNvGrpSpPr/>
          <p:nvPr userDrawn="1"/>
        </p:nvGrpSpPr>
        <p:grpSpPr>
          <a:xfrm>
            <a:off x="8318647" y="5630927"/>
            <a:ext cx="732122" cy="1058247"/>
            <a:chOff x="8318647" y="5630927"/>
            <a:chExt cx="732122" cy="1058247"/>
          </a:xfrm>
        </p:grpSpPr>
        <p:pic>
          <p:nvPicPr>
            <p:cNvPr id="32" name="Picture 2" descr="C:\Users\Анжелика\Desktop\наборы\мышкины гости\ромашечки копия.png"/>
            <p:cNvPicPr>
              <a:picLocks noChangeAspect="1" noChangeArrowheads="1"/>
            </p:cNvPicPr>
            <p:nvPr/>
          </p:nvPicPr>
          <p:blipFill rotWithShape="1">
            <a:blip r:embed="rId8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 l="-1"/>
            <a:stretch/>
          </p:blipFill>
          <p:spPr bwMode="auto">
            <a:xfrm>
              <a:off x="8388424" y="5630927"/>
              <a:ext cx="662345" cy="10582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icture 2" descr="C:\Users\Анжелика\Desktop\наборы\мышкины гости\ромашечки копия.png"/>
            <p:cNvPicPr>
              <a:picLocks noChangeAspect="1" noChangeArrowheads="1"/>
            </p:cNvPicPr>
            <p:nvPr/>
          </p:nvPicPr>
          <p:blipFill rotWithShape="1">
            <a:blip r:embed="rId9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 l="-1"/>
            <a:stretch/>
          </p:blipFill>
          <p:spPr bwMode="auto">
            <a:xfrm>
              <a:off x="8318647" y="5796880"/>
              <a:ext cx="558477" cy="8922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4" name="Рамка 33"/>
          <p:cNvSpPr/>
          <p:nvPr userDrawn="1"/>
        </p:nvSpPr>
        <p:spPr>
          <a:xfrm>
            <a:off x="-14944" y="-82796"/>
            <a:ext cx="9158943" cy="6940795"/>
          </a:xfrm>
          <a:prstGeom prst="frame">
            <a:avLst>
              <a:gd name="adj1" fmla="val 3611"/>
            </a:avLst>
          </a:prstGeom>
          <a:blipFill>
            <a:blip r:embed="rId10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a:blip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41" name="Объект 9"/>
          <p:cNvPicPr>
            <a:picLocks noChangeAspect="1"/>
          </p:cNvPicPr>
          <p:nvPr userDrawn="1"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83834" y="4531452"/>
            <a:ext cx="678857" cy="720000"/>
          </a:xfrm>
          <a:prstGeom prst="rect">
            <a:avLst/>
          </a:prstGeom>
        </p:spPr>
      </p:pic>
      <p:grpSp>
        <p:nvGrpSpPr>
          <p:cNvPr id="42" name="Группа 41"/>
          <p:cNvGrpSpPr/>
          <p:nvPr userDrawn="1"/>
        </p:nvGrpSpPr>
        <p:grpSpPr>
          <a:xfrm>
            <a:off x="697298" y="4737605"/>
            <a:ext cx="7812177" cy="1927635"/>
            <a:chOff x="697298" y="4737605"/>
            <a:chExt cx="7812177" cy="1927635"/>
          </a:xfrm>
        </p:grpSpPr>
        <p:pic>
          <p:nvPicPr>
            <p:cNvPr id="43" name="Picture 3" descr="C:\Users\Анжелика\Desktop\ВИННИ Тома\6\43.png"/>
            <p:cNvPicPr>
              <a:picLocks noChangeAspect="1" noChangeArrowheads="1"/>
            </p:cNvPicPr>
            <p:nvPr/>
          </p:nvPicPr>
          <p:blipFill rotWithShape="1">
            <a:blip r:embed="rId12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/>
          </p:blipFill>
          <p:spPr bwMode="auto">
            <a:xfrm>
              <a:off x="3794721" y="5192552"/>
              <a:ext cx="4714754" cy="14726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4" name="Picture 3" descr="C:\Users\Анжелика\Desktop\ВИННИ Тома\6\43.png"/>
            <p:cNvPicPr>
              <a:picLocks noChangeAspect="1" noChangeArrowheads="1"/>
            </p:cNvPicPr>
            <p:nvPr/>
          </p:nvPicPr>
          <p:blipFill rotWithShape="1">
            <a:blip r:embed="rId12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/>
          </p:blipFill>
          <p:spPr bwMode="auto">
            <a:xfrm>
              <a:off x="697298" y="4737605"/>
              <a:ext cx="4714754" cy="14726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5" name="Группа 44"/>
          <p:cNvGrpSpPr/>
          <p:nvPr userDrawn="1"/>
        </p:nvGrpSpPr>
        <p:grpSpPr>
          <a:xfrm>
            <a:off x="1343976" y="4696643"/>
            <a:ext cx="7061813" cy="1847923"/>
            <a:chOff x="845159" y="4671901"/>
            <a:chExt cx="7061813" cy="1847923"/>
          </a:xfrm>
        </p:grpSpPr>
        <p:pic>
          <p:nvPicPr>
            <p:cNvPr id="46" name="Picture 8" descr="C:\Users\Анжелика\Desktop\Грибная поляна\Элементы\Цветы.png"/>
            <p:cNvPicPr>
              <a:picLocks noChangeAspect="1" noChangeArrowheads="1"/>
            </p:cNvPicPr>
            <p:nvPr/>
          </p:nvPicPr>
          <p:blipFill rotWithShape="1">
            <a:blip r:embed="rId13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/>
          </p:blipFill>
          <p:spPr bwMode="auto">
            <a:xfrm>
              <a:off x="4041228" y="5266361"/>
              <a:ext cx="2376263" cy="11699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7" name="Picture 8" descr="C:\Users\Анжелика\Desktop\Грибная поляна\Элементы\Цветы.png"/>
            <p:cNvPicPr>
              <a:picLocks noChangeAspect="1" noChangeArrowheads="1"/>
            </p:cNvPicPr>
            <p:nvPr/>
          </p:nvPicPr>
          <p:blipFill rotWithShape="1">
            <a:blip r:embed="rId14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/>
          </p:blipFill>
          <p:spPr bwMode="auto">
            <a:xfrm>
              <a:off x="1979712" y="6015824"/>
              <a:ext cx="1584000" cy="50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8" name="Picture 8" descr="C:\Users\Анжелика\Desktop\Грибная поляна\Элементы\Цветы.png"/>
            <p:cNvPicPr>
              <a:picLocks noChangeAspect="1" noChangeArrowheads="1"/>
            </p:cNvPicPr>
            <p:nvPr/>
          </p:nvPicPr>
          <p:blipFill rotWithShape="1">
            <a:blip r:embed="rId15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/>
          </p:blipFill>
          <p:spPr bwMode="auto">
            <a:xfrm>
              <a:off x="1710288" y="4671901"/>
              <a:ext cx="756000" cy="54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9" name="Picture 8" descr="C:\Users\Анжелика\Desktop\Грибная поляна\Элементы\Цветы.png"/>
            <p:cNvPicPr>
              <a:picLocks noChangeAspect="1" noChangeArrowheads="1"/>
            </p:cNvPicPr>
            <p:nvPr/>
          </p:nvPicPr>
          <p:blipFill rotWithShape="1">
            <a:blip r:embed="rId15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/>
          </p:blipFill>
          <p:spPr bwMode="auto">
            <a:xfrm flipH="1">
              <a:off x="7150972" y="5896318"/>
              <a:ext cx="756000" cy="54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0" name="Picture 8" descr="C:\Users\Анжелика\Desktop\Грибная поляна\Элементы\Цветы.png"/>
            <p:cNvPicPr>
              <a:picLocks noChangeAspect="1" noChangeArrowheads="1"/>
            </p:cNvPicPr>
            <p:nvPr/>
          </p:nvPicPr>
          <p:blipFill rotWithShape="1">
            <a:blip r:embed="rId14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/>
          </p:blipFill>
          <p:spPr bwMode="auto">
            <a:xfrm rot="20468397">
              <a:off x="2521789" y="5050389"/>
              <a:ext cx="1584000" cy="50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" name="Picture 8" descr="C:\Users\Анжелика\Desktop\Грибная поляна\Элементы\Цветы.png"/>
            <p:cNvPicPr>
              <a:picLocks noChangeAspect="1" noChangeArrowheads="1"/>
            </p:cNvPicPr>
            <p:nvPr/>
          </p:nvPicPr>
          <p:blipFill rotWithShape="1">
            <a:blip r:embed="rId14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/>
          </p:blipFill>
          <p:spPr bwMode="auto">
            <a:xfrm rot="820691">
              <a:off x="845159" y="5406846"/>
              <a:ext cx="1584000" cy="50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2" name="Picture 8" descr="C:\Users\Анжелика\Desktop\Грибная поляна\Элементы\Цветы.png"/>
            <p:cNvPicPr>
              <a:picLocks noChangeAspect="1" noChangeArrowheads="1"/>
            </p:cNvPicPr>
            <p:nvPr/>
          </p:nvPicPr>
          <p:blipFill rotWithShape="1">
            <a:blip r:embed="rId15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/>
          </p:blipFill>
          <p:spPr bwMode="auto">
            <a:xfrm flipH="1">
              <a:off x="6235503" y="5394579"/>
              <a:ext cx="756000" cy="54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3" name="Группа 52"/>
          <p:cNvGrpSpPr/>
          <p:nvPr userDrawn="1"/>
        </p:nvGrpSpPr>
        <p:grpSpPr>
          <a:xfrm>
            <a:off x="1866833" y="5566153"/>
            <a:ext cx="5792895" cy="1097823"/>
            <a:chOff x="2439725" y="5536739"/>
            <a:chExt cx="5792895" cy="1097823"/>
          </a:xfrm>
        </p:grpSpPr>
        <p:pic>
          <p:nvPicPr>
            <p:cNvPr id="54" name="Picture 2" descr="C:\Users\Анжелика\Desktop\ВИННИ Тома\7\19.png"/>
            <p:cNvPicPr>
              <a:picLocks noChangeAspect="1" noChangeArrowheads="1"/>
            </p:cNvPicPr>
            <p:nvPr/>
          </p:nvPicPr>
          <p:blipFill rotWithShape="1">
            <a:blip r:embed="rId16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/>
          </p:blipFill>
          <p:spPr bwMode="auto">
            <a:xfrm rot="20958914">
              <a:off x="3297401" y="5567263"/>
              <a:ext cx="697252" cy="4938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5" name="Picture 2" descr="C:\Users\Анжелика\Desktop\ВИННИ Тома\7\19.png"/>
            <p:cNvPicPr>
              <a:picLocks noChangeAspect="1" noChangeArrowheads="1"/>
            </p:cNvPicPr>
            <p:nvPr/>
          </p:nvPicPr>
          <p:blipFill rotWithShape="1">
            <a:blip r:embed="rId17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/>
          </p:blipFill>
          <p:spPr bwMode="auto">
            <a:xfrm rot="198787">
              <a:off x="5443341" y="6070588"/>
              <a:ext cx="670773" cy="4751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6" name="Picture 2" descr="C:\Users\Анжелика\Desktop\ВИННИ Тома\7\19.png"/>
            <p:cNvPicPr>
              <a:picLocks noChangeAspect="1" noChangeArrowheads="1"/>
            </p:cNvPicPr>
            <p:nvPr/>
          </p:nvPicPr>
          <p:blipFill rotWithShape="1">
            <a:blip r:embed="rId18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/>
          </p:blipFill>
          <p:spPr bwMode="auto">
            <a:xfrm rot="20827967">
              <a:off x="2439725" y="6107949"/>
              <a:ext cx="743453" cy="526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7" name="Picture 2" descr="C:\Users\Анжелика\Desktop\ВИННИ Тома\7\19.png"/>
            <p:cNvPicPr>
              <a:picLocks noChangeAspect="1" noChangeArrowheads="1"/>
            </p:cNvPicPr>
            <p:nvPr/>
          </p:nvPicPr>
          <p:blipFill rotWithShape="1">
            <a:blip r:embed="rId19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/>
          </p:blipFill>
          <p:spPr bwMode="auto">
            <a:xfrm rot="21304436">
              <a:off x="6412125" y="5918017"/>
              <a:ext cx="683387" cy="4840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8" name="Picture 2" descr="C:\Users\Анжелика\Desktop\ВИННИ Тома\7\19.png"/>
            <p:cNvPicPr>
              <a:picLocks noChangeAspect="1" noChangeArrowheads="1"/>
            </p:cNvPicPr>
            <p:nvPr/>
          </p:nvPicPr>
          <p:blipFill rotWithShape="1">
            <a:blip r:embed="rId16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/>
          </p:blipFill>
          <p:spPr bwMode="auto">
            <a:xfrm rot="308559">
              <a:off x="7535368" y="5536739"/>
              <a:ext cx="697252" cy="4938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9" name="Picture 2" descr="C:\Users\Анжелика\Desktop\ВИННИ Тома\7\19.png"/>
            <p:cNvPicPr>
              <a:picLocks noChangeAspect="1" noChangeArrowheads="1"/>
            </p:cNvPicPr>
            <p:nvPr/>
          </p:nvPicPr>
          <p:blipFill rotWithShape="1">
            <a:blip r:embed="rId16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/>
          </p:blipFill>
          <p:spPr bwMode="auto">
            <a:xfrm>
              <a:off x="4267278" y="5753911"/>
              <a:ext cx="697252" cy="4938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60" name="Объект 9"/>
          <p:cNvPicPr>
            <a:picLocks noChangeAspect="1"/>
          </p:cNvPicPr>
          <p:nvPr userDrawn="1"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875534" y="4966643"/>
            <a:ext cx="597117" cy="633306"/>
          </a:xfrm>
          <a:prstGeom prst="rect">
            <a:avLst/>
          </a:prstGeom>
        </p:spPr>
      </p:pic>
      <p:grpSp>
        <p:nvGrpSpPr>
          <p:cNvPr id="35" name="Группа 34"/>
          <p:cNvGrpSpPr/>
          <p:nvPr userDrawn="1"/>
        </p:nvGrpSpPr>
        <p:grpSpPr>
          <a:xfrm>
            <a:off x="6885544" y="81486"/>
            <a:ext cx="2128316" cy="2526390"/>
            <a:chOff x="6885544" y="81486"/>
            <a:chExt cx="2128316" cy="2526390"/>
          </a:xfrm>
        </p:grpSpPr>
        <p:grpSp>
          <p:nvGrpSpPr>
            <p:cNvPr id="36" name="Группа 35"/>
            <p:cNvGrpSpPr/>
            <p:nvPr/>
          </p:nvGrpSpPr>
          <p:grpSpPr>
            <a:xfrm>
              <a:off x="6885544" y="81486"/>
              <a:ext cx="1712341" cy="2471237"/>
              <a:chOff x="7145027" y="130754"/>
              <a:chExt cx="1712341" cy="2471237"/>
            </a:xfrm>
          </p:grpSpPr>
          <p:pic>
            <p:nvPicPr>
              <p:cNvPr id="38" name="Объект 3"/>
              <p:cNvPicPr>
                <a:picLocks noChangeAspect="1"/>
              </p:cNvPicPr>
              <p:nvPr/>
            </p:nvPicPr>
            <p:blipFill>
              <a:blip r:embed="rId21" cstate="email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tretch>
                <a:fillRect/>
              </a:stretch>
            </p:blipFill>
            <p:spPr>
              <a:xfrm rot="1656353" flipH="1">
                <a:off x="7145027" y="130754"/>
                <a:ext cx="1412980" cy="1999726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39" name="Объект 3"/>
              <p:cNvPicPr>
                <a:picLocks noChangeAspect="1"/>
              </p:cNvPicPr>
              <p:nvPr/>
            </p:nvPicPr>
            <p:blipFill>
              <a:blip r:embed="rId21" cstate="email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tretch>
                <a:fillRect/>
              </a:stretch>
            </p:blipFill>
            <p:spPr>
              <a:xfrm rot="723958" flipH="1">
                <a:off x="7444388" y="602265"/>
                <a:ext cx="1412980" cy="1999726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37" name="Объект 3"/>
            <p:cNvPicPr>
              <a:picLocks noChangeAspect="1"/>
            </p:cNvPicPr>
            <p:nvPr/>
          </p:nvPicPr>
          <p:blipFill>
            <a:blip r:embed="rId22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 rot="21190376" flipH="1">
              <a:off x="7719556" y="777790"/>
              <a:ext cx="1294304" cy="1830086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61" name="Объект 9"/>
          <p:cNvPicPr>
            <a:picLocks noChangeAspect="1"/>
          </p:cNvPicPr>
          <p:nvPr userDrawn="1"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931100" y="6022113"/>
            <a:ext cx="678857" cy="720000"/>
          </a:xfrm>
          <a:prstGeom prst="rect">
            <a:avLst/>
          </a:prstGeom>
        </p:spPr>
      </p:pic>
      <p:sp>
        <p:nvSpPr>
          <p:cNvPr id="40" name="TextBox 39"/>
          <p:cNvSpPr txBox="1"/>
          <p:nvPr userDrawn="1"/>
        </p:nvSpPr>
        <p:spPr>
          <a:xfrm>
            <a:off x="3059832" y="6598022"/>
            <a:ext cx="30243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Monotype Corsiva" pitchFamily="66" charset="0"/>
              </a:rPr>
              <a:t>Матюшкина А.В. </a:t>
            </a:r>
            <a:r>
              <a:rPr lang="en-US" sz="1200" dirty="0" smtClean="0">
                <a:latin typeface="Monotype Corsiva" pitchFamily="66" charset="0"/>
                <a:hlinkClick r:id="rId23"/>
              </a:rPr>
              <a:t>http://nsportal.ru/user/33485</a:t>
            </a:r>
            <a:r>
              <a:rPr lang="ru-RU" sz="1200" dirty="0" smtClean="0">
                <a:latin typeface="Monotype Corsiva" pitchFamily="66" charset="0"/>
              </a:rPr>
              <a:t>  </a:t>
            </a:r>
            <a:endParaRPr lang="ru-RU" sz="1200" dirty="0">
              <a:latin typeface="Monotype Corsiva" pitchFamily="66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62" name="Группа 61"/>
          <p:cNvGrpSpPr/>
          <p:nvPr userDrawn="1"/>
        </p:nvGrpSpPr>
        <p:grpSpPr>
          <a:xfrm>
            <a:off x="7037944" y="233886"/>
            <a:ext cx="2128316" cy="2526390"/>
            <a:chOff x="6885544" y="81486"/>
            <a:chExt cx="2128316" cy="2526390"/>
          </a:xfrm>
        </p:grpSpPr>
        <p:grpSp>
          <p:nvGrpSpPr>
            <p:cNvPr id="63" name="Группа 62"/>
            <p:cNvGrpSpPr/>
            <p:nvPr/>
          </p:nvGrpSpPr>
          <p:grpSpPr>
            <a:xfrm>
              <a:off x="6885544" y="81486"/>
              <a:ext cx="1712341" cy="2471237"/>
              <a:chOff x="7145027" y="130754"/>
              <a:chExt cx="1712341" cy="2471237"/>
            </a:xfrm>
          </p:grpSpPr>
          <p:pic>
            <p:nvPicPr>
              <p:cNvPr id="65" name="Объект 3"/>
              <p:cNvPicPr>
                <a:picLocks noChangeAspect="1"/>
              </p:cNvPicPr>
              <p:nvPr/>
            </p:nvPicPr>
            <p:blipFill>
              <a:blip r:embed="rId21" cstate="email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tretch>
                <a:fillRect/>
              </a:stretch>
            </p:blipFill>
            <p:spPr>
              <a:xfrm rot="1656353" flipH="1">
                <a:off x="7145027" y="130754"/>
                <a:ext cx="1412980" cy="1999726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66" name="Объект 3"/>
              <p:cNvPicPr>
                <a:picLocks noChangeAspect="1"/>
              </p:cNvPicPr>
              <p:nvPr/>
            </p:nvPicPr>
            <p:blipFill>
              <a:blip r:embed="rId21" cstate="email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tretch>
                <a:fillRect/>
              </a:stretch>
            </p:blipFill>
            <p:spPr>
              <a:xfrm rot="723958" flipH="1">
                <a:off x="7444388" y="602265"/>
                <a:ext cx="1412980" cy="1999726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64" name="Объект 3"/>
            <p:cNvPicPr>
              <a:picLocks noChangeAspect="1"/>
            </p:cNvPicPr>
            <p:nvPr/>
          </p:nvPicPr>
          <p:blipFill>
            <a:blip r:embed="rId22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 rot="21190376" flipH="1">
              <a:off x="7719556" y="777790"/>
              <a:ext cx="1294304" cy="1830086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3.xml"/><Relationship Id="rId21" Type="http://schemas.openxmlformats.org/officeDocument/2006/relationships/hyperlink" Target="http://nsportal.ru/user/33485" TargetMode="Externa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20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7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-1600" y="0"/>
            <a:ext cx="9145600" cy="6858000"/>
          </a:xfrm>
          <a:prstGeom prst="rect">
            <a:avLst/>
          </a:prstGeom>
          <a:solidFill>
            <a:srgbClr val="D1FF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Объект 3"/>
          <p:cNvPicPr>
            <a:picLocks noChangeAspect="1"/>
          </p:cNvPicPr>
          <p:nvPr userDrawn="1"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r="-1256"/>
          <a:stretch/>
        </p:blipFill>
        <p:spPr>
          <a:xfrm>
            <a:off x="0" y="0"/>
            <a:ext cx="2482850" cy="6742113"/>
          </a:xfrm>
          <a:prstGeom prst="rect">
            <a:avLst/>
          </a:prstGeom>
        </p:spPr>
      </p:pic>
      <p:grpSp>
        <p:nvGrpSpPr>
          <p:cNvPr id="9" name="Группа 8"/>
          <p:cNvGrpSpPr/>
          <p:nvPr userDrawn="1"/>
        </p:nvGrpSpPr>
        <p:grpSpPr>
          <a:xfrm>
            <a:off x="55447" y="5680680"/>
            <a:ext cx="1637878" cy="1177320"/>
            <a:chOff x="107503" y="5586658"/>
            <a:chExt cx="1637878" cy="1177320"/>
          </a:xfrm>
        </p:grpSpPr>
        <p:pic>
          <p:nvPicPr>
            <p:cNvPr id="10" name="Picture 2" descr="C:\Users\Анжелика\Desktop\наборы\мышкины гости\ромашечки копия.png"/>
            <p:cNvPicPr>
              <a:picLocks noChangeAspect="1" noChangeArrowheads="1"/>
            </p:cNvPicPr>
            <p:nvPr/>
          </p:nvPicPr>
          <p:blipFill rotWithShape="1">
            <a:blip r:embed="rId14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 l="-1"/>
            <a:stretch/>
          </p:blipFill>
          <p:spPr bwMode="auto">
            <a:xfrm flipH="1">
              <a:off x="184253" y="5586658"/>
              <a:ext cx="680165" cy="10867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3" descr="C:\Users\Анжелика\Desktop\ВИННИ Тома\6\43.png"/>
            <p:cNvPicPr>
              <a:picLocks noChangeAspect="1" noChangeArrowheads="1"/>
            </p:cNvPicPr>
            <p:nvPr/>
          </p:nvPicPr>
          <p:blipFill rotWithShape="1">
            <a:blip r:embed="rId15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/>
          </p:blipFill>
          <p:spPr bwMode="auto">
            <a:xfrm>
              <a:off x="216000" y="6010572"/>
              <a:ext cx="1331664" cy="75340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2" descr="C:\Users\Анжелика\Desktop\ВИННИ Тома\7\19.png"/>
            <p:cNvPicPr>
              <a:picLocks noChangeAspect="1" noChangeArrowheads="1"/>
            </p:cNvPicPr>
            <p:nvPr/>
          </p:nvPicPr>
          <p:blipFill rotWithShape="1">
            <a:blip r:embed="rId16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/>
          </p:blipFill>
          <p:spPr bwMode="auto">
            <a:xfrm rot="198787">
              <a:off x="881381" y="6144544"/>
              <a:ext cx="864000" cy="61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2" descr="C:\Users\Анжелика\Desktop\ВИННИ Тома\7\19.png"/>
            <p:cNvPicPr>
              <a:picLocks noChangeAspect="1" noChangeArrowheads="1"/>
            </p:cNvPicPr>
            <p:nvPr/>
          </p:nvPicPr>
          <p:blipFill rotWithShape="1">
            <a:blip r:embed="rId16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/>
          </p:blipFill>
          <p:spPr bwMode="auto">
            <a:xfrm rot="20914473">
              <a:off x="107503" y="6119802"/>
              <a:ext cx="864000" cy="61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4" name="Объект 6"/>
          <p:cNvPicPr>
            <a:picLocks noChangeAspect="1"/>
          </p:cNvPicPr>
          <p:nvPr userDrawn="1"/>
        </p:nvPicPr>
        <p:blipFill rotWithShape="1">
          <a:blip r:embed="rId1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6779914" y="0"/>
            <a:ext cx="2364085" cy="678099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5" name="Группа 14"/>
          <p:cNvGrpSpPr/>
          <p:nvPr userDrawn="1"/>
        </p:nvGrpSpPr>
        <p:grpSpPr>
          <a:xfrm>
            <a:off x="8318647" y="5630927"/>
            <a:ext cx="732122" cy="1058247"/>
            <a:chOff x="8318647" y="5630927"/>
            <a:chExt cx="732122" cy="1058247"/>
          </a:xfrm>
        </p:grpSpPr>
        <p:pic>
          <p:nvPicPr>
            <p:cNvPr id="16" name="Picture 2" descr="C:\Users\Анжелика\Desktop\наборы\мышкины гости\ромашечки копия.png"/>
            <p:cNvPicPr>
              <a:picLocks noChangeAspect="1" noChangeArrowheads="1"/>
            </p:cNvPicPr>
            <p:nvPr/>
          </p:nvPicPr>
          <p:blipFill rotWithShape="1">
            <a:blip r:embed="rId18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 l="-1"/>
            <a:stretch/>
          </p:blipFill>
          <p:spPr bwMode="auto">
            <a:xfrm>
              <a:off x="8388424" y="5630927"/>
              <a:ext cx="662345" cy="10582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2" descr="C:\Users\Анжелика\Desktop\наборы\мышкины гости\ромашечки копия.png"/>
            <p:cNvPicPr>
              <a:picLocks noChangeAspect="1" noChangeArrowheads="1"/>
            </p:cNvPicPr>
            <p:nvPr/>
          </p:nvPicPr>
          <p:blipFill rotWithShape="1">
            <a:blip r:embed="rId19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 l="-1"/>
            <a:stretch/>
          </p:blipFill>
          <p:spPr bwMode="auto">
            <a:xfrm>
              <a:off x="8318647" y="5796880"/>
              <a:ext cx="558477" cy="8922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8" name="Рамка 17"/>
          <p:cNvSpPr/>
          <p:nvPr userDrawn="1"/>
        </p:nvSpPr>
        <p:spPr>
          <a:xfrm>
            <a:off x="-14944" y="-82796"/>
            <a:ext cx="9158943" cy="6940795"/>
          </a:xfrm>
          <a:prstGeom prst="frame">
            <a:avLst>
              <a:gd name="adj1" fmla="val 3611"/>
            </a:avLst>
          </a:prstGeom>
          <a:blipFill>
            <a:blip r:embed="rId20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a:blip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4" name="TextBox 23"/>
          <p:cNvSpPr txBox="1"/>
          <p:nvPr userDrawn="1"/>
        </p:nvSpPr>
        <p:spPr>
          <a:xfrm>
            <a:off x="3059832" y="6598022"/>
            <a:ext cx="30243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Monotype Corsiva" pitchFamily="66" charset="0"/>
              </a:rPr>
              <a:t>Матюшкина А.В. </a:t>
            </a:r>
            <a:r>
              <a:rPr lang="en-US" sz="1200" dirty="0" smtClean="0">
                <a:latin typeface="Monotype Corsiva" pitchFamily="66" charset="0"/>
                <a:hlinkClick r:id="rId21"/>
              </a:rPr>
              <a:t>http://nsportal.ru/user/33485</a:t>
            </a:r>
            <a:r>
              <a:rPr lang="ru-RU" sz="1200" dirty="0" smtClean="0">
                <a:latin typeface="Monotype Corsiva" pitchFamily="66" charset="0"/>
              </a:rPr>
              <a:t>  </a:t>
            </a:r>
            <a:endParaRPr lang="ru-RU" sz="1200" dirty="0">
              <a:latin typeface="Monotype Corsiva" pitchFamily="66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1" descr="C:\Users\Admin\Downloads\c2459e7803451fcba384bac6268f1e11.jpeg"/>
          <p:cNvPicPr>
            <a:picLocks noChangeAspect="1" noChangeArrowheads="1"/>
          </p:cNvPicPr>
          <p:nvPr/>
        </p:nvPicPr>
        <p:blipFill>
          <a:blip r:embed="rId2">
            <a:lum bright="-10000" contrast="20000"/>
          </a:blip>
          <a:srcRect/>
          <a:stretch>
            <a:fillRect/>
          </a:stretch>
        </p:blipFill>
        <p:spPr bwMode="auto">
          <a:xfrm>
            <a:off x="0" y="1000108"/>
            <a:ext cx="9144064" cy="5143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338" name="AutoShape 2" descr="http://proxy.whoisaaronbrown.com/proxy/http:/s019.radikal.ru/i644/1505/dc/f24cedf161a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0" name="AutoShape 4" descr="http://proxy.whoisaaronbrown.com/proxy/http:/s019.radikal.ru/i644/1505/dc/f24cedf161a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2" name="AutoShape 6" descr="http://proxy.whoisaaronbrown.com/proxy/http:/s019.radikal.ru/i644/1505/dc/f24cedf161a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Picture 2" descr="http://4.bp.blogspot.com/-eGBaEjWTHi8/VC00lx_TsqI/AAAAAAAAHQo/8uCaYb82564/s1600/8.jpg"/>
          <p:cNvPicPr>
            <a:picLocks noChangeAspect="1" noChangeArrowheads="1"/>
          </p:cNvPicPr>
          <p:nvPr/>
        </p:nvPicPr>
        <p:blipFill>
          <a:blip r:embed="rId2">
            <a:lum contrast="3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52" y="0"/>
            <a:ext cx="4836317" cy="675817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357950" y="2714620"/>
            <a:ext cx="2571768" cy="3170099"/>
          </a:xfrm>
          <a:prstGeom prst="rect">
            <a:avLst/>
          </a:prstGeom>
          <a:solidFill>
            <a:srgbClr val="CEEAB0"/>
          </a:solidFill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— Ах ты наша милая, дорогая </a:t>
            </a:r>
            <a:r>
              <a:rPr lang="ru-RU" sz="2000" b="1" dirty="0" err="1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Лиса-олисава</a:t>
            </a:r>
            <a:r>
              <a:rPr lang="ru-RU" sz="20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! Войди к нам в избу. Где нам тебя посадить? Чем нам тебя угостить? Принесли </a:t>
            </a:r>
            <a:r>
              <a:rPr lang="ru-RU" sz="2000" b="1" dirty="0" smtClean="0">
                <a:solidFill>
                  <a:srgbClr val="002060"/>
                </a:solidFill>
                <a:effectLst/>
                <a:latin typeface="Calibri" pitchFamily="34" charset="0"/>
                <a:cs typeface="Calibri" pitchFamily="34" charset="0"/>
              </a:rPr>
              <a:t>молока, яиц, творогу и стали лисицу потчевать за ее услугу. </a:t>
            </a:r>
            <a:endParaRPr lang="ru-RU" sz="2000" b="1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338" name="AutoShape 2" descr="http://proxy.whoisaaronbrown.com/proxy/http:/s019.radikal.ru/i644/1505/dc/f24cedf161a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0" name="AutoShape 4" descr="http://proxy.whoisaaronbrown.com/proxy/http:/s019.radikal.ru/i644/1505/dc/f24cedf161a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2" name="AutoShape 6" descr="http://proxy.whoisaaronbrown.com/proxy/http:/s019.radikal.ru/i644/1505/dc/f24cedf161a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Объект 3"/>
          <p:cNvPicPr>
            <a:picLocks noChangeAspect="1"/>
          </p:cNvPicPr>
          <p:nvPr/>
        </p:nvPicPr>
        <p:blipFill>
          <a:blip r:embed="rId2">
            <a:lum contrast="4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949" t="17550" r="8124"/>
          <a:stretch>
            <a:fillRect/>
          </a:stretch>
        </p:blipFill>
        <p:spPr>
          <a:xfrm>
            <a:off x="714348" y="785794"/>
            <a:ext cx="7643866" cy="58405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642910" y="285728"/>
            <a:ext cx="7752700" cy="830997"/>
          </a:xfrm>
          <a:prstGeom prst="rect">
            <a:avLst/>
          </a:prstGeom>
          <a:solidFill>
            <a:srgbClr val="CEEAB0"/>
          </a:solidFill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А потом простились и дали ей на дорогу еще курочку.</a:t>
            </a:r>
            <a:endParaRPr lang="ru-RU" sz="2400" dirty="0" smtClean="0">
              <a:solidFill>
                <a:srgbClr val="002060"/>
              </a:solidFill>
            </a:endParaRPr>
          </a:p>
          <a:p>
            <a:endParaRPr lang="ru-RU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2" descr="http://proxy.whoisaaronbrown.com/proxy/http:/s019.radikal.ru/i644/1505/dc/f24cedf161a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0" name="AutoShape 4" descr="http://proxy.whoisaaronbrown.com/proxy/http:/s019.radikal.ru/i644/1505/dc/f24cedf161a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2" name="AutoShape 6" descr="http://proxy.whoisaaronbrown.com/proxy/http:/s019.radikal.ru/i644/1505/dc/f24cedf161a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" name="Picture 2" descr="http://2.bp.blogspot.com/-mGoQb2UiBig/VC00jnM8tdI/AAAAAAAAHQQ/zZaVzvftIjs/s1600/2.jpg"/>
          <p:cNvPicPr>
            <a:picLocks noChangeAspect="1" noChangeArrowheads="1"/>
          </p:cNvPicPr>
          <p:nvPr/>
        </p:nvPicPr>
        <p:blipFill>
          <a:blip r:embed="rId2">
            <a:lum contrast="3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28" y="785794"/>
            <a:ext cx="6701761" cy="586404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2143108" y="0"/>
            <a:ext cx="4929222" cy="830997"/>
          </a:xfrm>
          <a:prstGeom prst="rect">
            <a:avLst/>
          </a:prstGeom>
          <a:solidFill>
            <a:srgbClr val="CEEAB0"/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effectLst/>
                <a:latin typeface="Calibri" pitchFamily="34" charset="0"/>
                <a:cs typeface="Calibri" pitchFamily="34" charset="0"/>
              </a:rPr>
              <a:t>Жил да был старик со старухой.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effectLst/>
                <a:latin typeface="Calibri" pitchFamily="34" charset="0"/>
                <a:cs typeface="Calibri" pitchFamily="34" charset="0"/>
              </a:rPr>
              <a:t>У них была внучка Снегурушка.</a:t>
            </a:r>
            <a:endParaRPr lang="ru-RU" sz="2400" b="1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2" descr="http://proxy.whoisaaronbrown.com/proxy/http:/s019.radikal.ru/i644/1505/dc/f24cedf161a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0" name="AutoShape 4" descr="http://proxy.whoisaaronbrown.com/proxy/http:/s019.radikal.ru/i644/1505/dc/f24cedf161a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2" name="AutoShape 6" descr="http://proxy.whoisaaronbrown.com/proxy/http:/s019.radikal.ru/i644/1505/dc/f24cedf161a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072066" y="3214686"/>
            <a:ext cx="3643338" cy="2677656"/>
          </a:xfrm>
          <a:prstGeom prst="rect">
            <a:avLst/>
          </a:prstGeom>
          <a:solidFill>
            <a:srgbClr val="CEEAB0"/>
          </a:solidFill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Пошла она летом с подружками по ягоды. </a:t>
            </a:r>
          </a:p>
          <a:p>
            <a:pPr algn="just"/>
            <a:r>
              <a:rPr lang="ru-RU" sz="2400" b="1" dirty="0" smtClean="0">
                <a:solidFill>
                  <a:srgbClr val="002060"/>
                </a:solidFill>
                <a:effectLst/>
                <a:latin typeface="Calibri" pitchFamily="34" charset="0"/>
                <a:cs typeface="Calibri" pitchFamily="34" charset="0"/>
              </a:rPr>
              <a:t>Ходят по лесу, собирают ягоды. Деревцо за деревцо, кустик за кустик. И отстала Снегурушка от подруг.</a:t>
            </a:r>
            <a:endParaRPr lang="ru-RU" sz="2400" b="1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290" name="AutoShape 2" descr="https://orenburgkniga.ru/wp-content/uploads/9/2/6/92626a5c6512fb933d8b1e9e979fbde6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293" name="Picture 5" descr="C:\Users\Admin\Downloads\92626a5c6512fb933d8b1e9e979fbde6.jpeg"/>
          <p:cNvPicPr>
            <a:picLocks noChangeAspect="1" noChangeArrowheads="1"/>
          </p:cNvPicPr>
          <p:nvPr/>
        </p:nvPicPr>
        <p:blipFill>
          <a:blip r:embed="rId2">
            <a:lum contrast="30000"/>
          </a:blip>
          <a:srcRect l="50781"/>
          <a:stretch>
            <a:fillRect/>
          </a:stretch>
        </p:blipFill>
        <p:spPr bwMode="auto">
          <a:xfrm>
            <a:off x="428596" y="-217765"/>
            <a:ext cx="4643470" cy="70757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2" descr="http://proxy.whoisaaronbrown.com/proxy/http:/s019.radikal.ru/i644/1505/dc/f24cedf161a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0" name="AutoShape 4" descr="http://proxy.whoisaaronbrown.com/proxy/http:/s019.radikal.ru/i644/1505/dc/f24cedf161a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2" name="AutoShape 6" descr="http://proxy.whoisaaronbrown.com/proxy/http:/s019.radikal.ru/i644/1505/dc/f24cedf161a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928794" y="285728"/>
            <a:ext cx="5143536" cy="1200329"/>
          </a:xfrm>
          <a:prstGeom prst="rect">
            <a:avLst/>
          </a:prstGeom>
          <a:solidFill>
            <a:srgbClr val="CEEAB0"/>
          </a:solidFill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Они аукали ее, аукали, но </a:t>
            </a:r>
            <a:r>
              <a:rPr lang="ru-RU" sz="2400" b="1" dirty="0" err="1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Снегурушка</a:t>
            </a:r>
            <a:r>
              <a:rPr lang="ru-RU" sz="24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не слыхала. Уже стало темно, подружки пошли домой.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8" name="Picture 5" descr="C:\Users\Admin\Downloads\92626a5c6512fb933d8b1e9e979fbde6.jpeg"/>
          <p:cNvPicPr>
            <a:picLocks noChangeAspect="1" noChangeArrowheads="1"/>
          </p:cNvPicPr>
          <p:nvPr/>
        </p:nvPicPr>
        <p:blipFill>
          <a:blip r:embed="rId2">
            <a:lum contrast="30000"/>
          </a:blip>
          <a:srcRect l="2343" t="53125" r="49219" b="3646"/>
          <a:stretch>
            <a:fillRect/>
          </a:stretch>
        </p:blipFill>
        <p:spPr bwMode="auto">
          <a:xfrm>
            <a:off x="1000100" y="1571612"/>
            <a:ext cx="7470933" cy="50006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338" name="AutoShape 2" descr="http://proxy.whoisaaronbrown.com/proxy/http:/s019.radikal.ru/i644/1505/dc/f24cedf161a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0" name="AutoShape 4" descr="http://proxy.whoisaaronbrown.com/proxy/http:/s019.radikal.ru/i644/1505/dc/f24cedf161a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2" name="AutoShape 6" descr="http://proxy.whoisaaronbrown.com/proxy/http:/s019.radikal.ru/i644/1505/dc/f24cedf161a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Picture 2" descr="http://3.bp.blogspot.com/-4c1MjWf9SsQ/VC00jbmBw-I/AAAAAAAAHQM/eKPfJyJvPow/s1600/3.jpg"/>
          <p:cNvPicPr>
            <a:picLocks noChangeAspect="1" noChangeArrowheads="1"/>
          </p:cNvPicPr>
          <p:nvPr/>
        </p:nvPicPr>
        <p:blipFill>
          <a:blip r:embed="rId2">
            <a:lum contrast="3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10" y="-214338"/>
            <a:ext cx="3879794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786314" y="1285860"/>
            <a:ext cx="4028219" cy="4462760"/>
          </a:xfrm>
          <a:prstGeom prst="rect">
            <a:avLst/>
          </a:prstGeom>
          <a:solidFill>
            <a:srgbClr val="CEEAB0"/>
          </a:solidFill>
        </p:spPr>
        <p:txBody>
          <a:bodyPr wrap="square">
            <a:spAutoFit/>
          </a:bodyPr>
          <a:lstStyle/>
          <a:p>
            <a:r>
              <a:rPr lang="ru-RU" sz="2000" b="1" dirty="0" smtClean="0">
                <a:effectLst/>
                <a:latin typeface="Calibri" pitchFamily="34" charset="0"/>
                <a:cs typeface="Calibri" pitchFamily="34" charset="0"/>
              </a:rPr>
              <a:t/>
            </a:r>
            <a:br>
              <a:rPr lang="ru-RU" sz="2000" b="1" dirty="0" smtClean="0">
                <a:effectLst/>
                <a:latin typeface="Calibri" pitchFamily="34" charset="0"/>
                <a:cs typeface="Calibri" pitchFamily="34" charset="0"/>
              </a:rPr>
            </a:br>
            <a:r>
              <a:rPr lang="ru-RU" sz="2400" b="1" dirty="0" smtClean="0">
                <a:solidFill>
                  <a:srgbClr val="002060"/>
                </a:solidFill>
                <a:effectLst/>
                <a:latin typeface="Calibri" pitchFamily="34" charset="0"/>
                <a:cs typeface="Calibri" pitchFamily="34" charset="0"/>
              </a:rPr>
              <a:t>Снегурушка как увидела, что осталась одна, влезла на дерево и стала горько плакать да припевать:</a:t>
            </a:r>
            <a:br>
              <a:rPr lang="ru-RU" sz="2400" b="1" dirty="0" smtClean="0">
                <a:solidFill>
                  <a:srgbClr val="002060"/>
                </a:solidFill>
                <a:effectLst/>
                <a:latin typeface="Calibri" pitchFamily="34" charset="0"/>
                <a:cs typeface="Calibri" pitchFamily="34" charset="0"/>
              </a:rPr>
            </a:br>
            <a:r>
              <a:rPr lang="ru-RU" sz="2400" b="1" dirty="0" smtClean="0">
                <a:solidFill>
                  <a:srgbClr val="002060"/>
                </a:solidFill>
                <a:effectLst/>
                <a:latin typeface="Calibri" pitchFamily="34" charset="0"/>
                <a:cs typeface="Calibri" pitchFamily="34" charset="0"/>
              </a:rPr>
              <a:t>— Ау! Ау! Снегурушка,</a:t>
            </a:r>
            <a:br>
              <a:rPr lang="ru-RU" sz="2400" b="1" dirty="0" smtClean="0">
                <a:solidFill>
                  <a:srgbClr val="002060"/>
                </a:solidFill>
                <a:effectLst/>
                <a:latin typeface="Calibri" pitchFamily="34" charset="0"/>
                <a:cs typeface="Calibri" pitchFamily="34" charset="0"/>
              </a:rPr>
            </a:br>
            <a:r>
              <a:rPr lang="ru-RU" sz="2400" b="1" dirty="0" smtClean="0">
                <a:solidFill>
                  <a:srgbClr val="002060"/>
                </a:solidFill>
                <a:effectLst/>
                <a:latin typeface="Calibri" pitchFamily="34" charset="0"/>
                <a:cs typeface="Calibri" pitchFamily="34" charset="0"/>
              </a:rPr>
              <a:t>Ау! Ау! голубушка!</a:t>
            </a:r>
            <a:br>
              <a:rPr lang="ru-RU" sz="2400" b="1" dirty="0" smtClean="0">
                <a:solidFill>
                  <a:srgbClr val="002060"/>
                </a:solidFill>
                <a:effectLst/>
                <a:latin typeface="Calibri" pitchFamily="34" charset="0"/>
                <a:cs typeface="Calibri" pitchFamily="34" charset="0"/>
              </a:rPr>
            </a:br>
            <a:r>
              <a:rPr lang="ru-RU" sz="2400" b="1" dirty="0" smtClean="0">
                <a:solidFill>
                  <a:srgbClr val="002060"/>
                </a:solidFill>
                <a:effectLst/>
                <a:latin typeface="Calibri" pitchFamily="34" charset="0"/>
                <a:cs typeface="Calibri" pitchFamily="34" charset="0"/>
              </a:rPr>
              <a:t>У дедушки, у бабушки</a:t>
            </a:r>
            <a:br>
              <a:rPr lang="ru-RU" sz="2400" b="1" dirty="0" smtClean="0">
                <a:solidFill>
                  <a:srgbClr val="002060"/>
                </a:solidFill>
                <a:effectLst/>
                <a:latin typeface="Calibri" pitchFamily="34" charset="0"/>
                <a:cs typeface="Calibri" pitchFamily="34" charset="0"/>
              </a:rPr>
            </a:br>
            <a:r>
              <a:rPr lang="ru-RU" sz="2400" b="1" dirty="0" smtClean="0">
                <a:solidFill>
                  <a:srgbClr val="002060"/>
                </a:solidFill>
                <a:effectLst/>
                <a:latin typeface="Calibri" pitchFamily="34" charset="0"/>
                <a:cs typeface="Calibri" pitchFamily="34" charset="0"/>
              </a:rPr>
              <a:t>Была внучка Снегурушка;</a:t>
            </a:r>
            <a:br>
              <a:rPr lang="ru-RU" sz="2400" b="1" dirty="0" smtClean="0">
                <a:solidFill>
                  <a:srgbClr val="002060"/>
                </a:solidFill>
                <a:effectLst/>
                <a:latin typeface="Calibri" pitchFamily="34" charset="0"/>
                <a:cs typeface="Calibri" pitchFamily="34" charset="0"/>
              </a:rPr>
            </a:br>
            <a:r>
              <a:rPr lang="ru-RU" sz="2400" b="1" dirty="0" smtClean="0">
                <a:solidFill>
                  <a:srgbClr val="002060"/>
                </a:solidFill>
                <a:effectLst/>
                <a:latin typeface="Calibri" pitchFamily="34" charset="0"/>
                <a:cs typeface="Calibri" pitchFamily="34" charset="0"/>
              </a:rPr>
              <a:t>Ее подружки в лес заманили,</a:t>
            </a:r>
            <a:br>
              <a:rPr lang="ru-RU" sz="2400" b="1" dirty="0" smtClean="0">
                <a:solidFill>
                  <a:srgbClr val="002060"/>
                </a:solidFill>
                <a:effectLst/>
                <a:latin typeface="Calibri" pitchFamily="34" charset="0"/>
                <a:cs typeface="Calibri" pitchFamily="34" charset="0"/>
              </a:rPr>
            </a:br>
            <a:r>
              <a:rPr lang="ru-RU" sz="2400" b="1" dirty="0" smtClean="0">
                <a:solidFill>
                  <a:srgbClr val="002060"/>
                </a:solidFill>
                <a:effectLst/>
                <a:latin typeface="Calibri" pitchFamily="34" charset="0"/>
                <a:cs typeface="Calibri" pitchFamily="34" charset="0"/>
              </a:rPr>
              <a:t>Заманивши — покинули.</a:t>
            </a:r>
            <a:endParaRPr lang="ru-RU" sz="2400" b="1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338" name="AutoShape 2" descr="http://proxy.whoisaaronbrown.com/proxy/http:/s019.radikal.ru/i644/1505/dc/f24cedf161a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0" name="AutoShape 4" descr="http://proxy.whoisaaronbrown.com/proxy/http:/s019.radikal.ru/i644/1505/dc/f24cedf161a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2" name="AutoShape 6" descr="http://proxy.whoisaaronbrown.com/proxy/http:/s019.radikal.ru/i644/1505/dc/f24cedf161a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Picture 2" descr="http://4.bp.blogspot.com/-WWFjifl88MY/VC00kTE1ViI/AAAAAAAAHRA/6lQpHEtqG7U/s1600/4.jpg"/>
          <p:cNvPicPr>
            <a:picLocks noChangeAspect="1" noChangeArrowheads="1"/>
          </p:cNvPicPr>
          <p:nvPr/>
        </p:nvPicPr>
        <p:blipFill>
          <a:blip r:embed="rId2">
            <a:lum contrast="3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34" y="-18664"/>
            <a:ext cx="4921112" cy="68766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5500694" y="214290"/>
            <a:ext cx="3429024" cy="5632311"/>
          </a:xfrm>
          <a:prstGeom prst="rect">
            <a:avLst/>
          </a:prstGeom>
          <a:solidFill>
            <a:srgbClr val="CEEAB0"/>
          </a:solidFill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Идет медведь и спрашивает:</a:t>
            </a:r>
          </a:p>
          <a:p>
            <a:r>
              <a:rPr lang="ru-RU" sz="2000" b="1" dirty="0" smtClean="0">
                <a:solidFill>
                  <a:srgbClr val="002060"/>
                </a:solidFill>
                <a:effectLst/>
                <a:latin typeface="Calibri" pitchFamily="34" charset="0"/>
                <a:cs typeface="Calibri" pitchFamily="34" charset="0"/>
              </a:rPr>
              <a:t>— О чем ты, Снегурушка, плачешь?</a:t>
            </a:r>
            <a:br>
              <a:rPr lang="ru-RU" sz="2000" b="1" dirty="0" smtClean="0">
                <a:solidFill>
                  <a:srgbClr val="002060"/>
                </a:solidFill>
                <a:effectLst/>
                <a:latin typeface="Calibri" pitchFamily="34" charset="0"/>
                <a:cs typeface="Calibri" pitchFamily="34" charset="0"/>
              </a:rPr>
            </a:br>
            <a:r>
              <a:rPr lang="ru-RU" sz="2000" b="1" dirty="0" smtClean="0">
                <a:solidFill>
                  <a:srgbClr val="002060"/>
                </a:solidFill>
                <a:effectLst/>
                <a:latin typeface="Calibri" pitchFamily="34" charset="0"/>
                <a:cs typeface="Calibri" pitchFamily="34" charset="0"/>
              </a:rPr>
              <a:t>— Как мне, батюшка-</a:t>
            </a:r>
            <a:r>
              <a:rPr lang="ru-RU" sz="2000" b="1" dirty="0" err="1" smtClean="0">
                <a:solidFill>
                  <a:srgbClr val="002060"/>
                </a:solidFill>
                <a:effectLst/>
                <a:latin typeface="Calibri" pitchFamily="34" charset="0"/>
                <a:cs typeface="Calibri" pitchFamily="34" charset="0"/>
              </a:rPr>
              <a:t>медведушка</a:t>
            </a:r>
            <a:r>
              <a:rPr lang="ru-RU" sz="2000" b="1" dirty="0" smtClean="0">
                <a:solidFill>
                  <a:srgbClr val="002060"/>
                </a:solidFill>
                <a:effectLst/>
                <a:latin typeface="Calibri" pitchFamily="34" charset="0"/>
                <a:cs typeface="Calibri" pitchFamily="34" charset="0"/>
              </a:rPr>
              <a:t>, не плакать? Я одна у дедушки, у бабушки внучка Снегурушка. Меня подружки в лес заманили, заманивши — покинули.</a:t>
            </a:r>
            <a:br>
              <a:rPr lang="ru-RU" sz="2000" b="1" dirty="0" smtClean="0">
                <a:solidFill>
                  <a:srgbClr val="002060"/>
                </a:solidFill>
                <a:effectLst/>
                <a:latin typeface="Calibri" pitchFamily="34" charset="0"/>
                <a:cs typeface="Calibri" pitchFamily="34" charset="0"/>
              </a:rPr>
            </a:br>
            <a:r>
              <a:rPr lang="ru-RU" sz="2000" b="1" dirty="0" smtClean="0">
                <a:solidFill>
                  <a:srgbClr val="002060"/>
                </a:solidFill>
                <a:effectLst/>
                <a:latin typeface="Calibri" pitchFamily="34" charset="0"/>
                <a:cs typeface="Calibri" pitchFamily="34" charset="0"/>
              </a:rPr>
              <a:t>— Сойди, я тебя отнесу домой.</a:t>
            </a:r>
            <a:br>
              <a:rPr lang="ru-RU" sz="2000" b="1" dirty="0" smtClean="0">
                <a:solidFill>
                  <a:srgbClr val="002060"/>
                </a:solidFill>
                <a:effectLst/>
                <a:latin typeface="Calibri" pitchFamily="34" charset="0"/>
                <a:cs typeface="Calibri" pitchFamily="34" charset="0"/>
              </a:rPr>
            </a:br>
            <a:r>
              <a:rPr lang="ru-RU" sz="2000" b="1" dirty="0" smtClean="0">
                <a:solidFill>
                  <a:srgbClr val="002060"/>
                </a:solidFill>
                <a:effectLst/>
                <a:latin typeface="Calibri" pitchFamily="34" charset="0"/>
                <a:cs typeface="Calibri" pitchFamily="34" charset="0"/>
              </a:rPr>
              <a:t>— Нет. Я тебя боюсь, ты меня съешь!</a:t>
            </a:r>
            <a:br>
              <a:rPr lang="ru-RU" sz="2000" b="1" dirty="0" smtClean="0">
                <a:solidFill>
                  <a:srgbClr val="002060"/>
                </a:solidFill>
                <a:effectLst/>
                <a:latin typeface="Calibri" pitchFamily="34" charset="0"/>
                <a:cs typeface="Calibri" pitchFamily="34" charset="0"/>
              </a:rPr>
            </a:br>
            <a:r>
              <a:rPr lang="ru-RU" sz="2000" b="1" dirty="0" smtClean="0">
                <a:solidFill>
                  <a:srgbClr val="002060"/>
                </a:solidFill>
                <a:effectLst/>
                <a:latin typeface="Calibri" pitchFamily="34" charset="0"/>
                <a:cs typeface="Calibri" pitchFamily="34" charset="0"/>
              </a:rPr>
              <a:t>Медведь ушел от нее. Она опять заплакала, </a:t>
            </a:r>
            <a:r>
              <a:rPr lang="ru-RU" sz="2000" b="1" dirty="0" err="1" smtClean="0">
                <a:solidFill>
                  <a:srgbClr val="002060"/>
                </a:solidFill>
                <a:effectLst/>
                <a:latin typeface="Calibri" pitchFamily="34" charset="0"/>
                <a:cs typeface="Calibri" pitchFamily="34" charset="0"/>
              </a:rPr>
              <a:t>заприпевала</a:t>
            </a:r>
            <a:r>
              <a:rPr lang="ru-RU" sz="2000" b="1" dirty="0" smtClean="0">
                <a:solidFill>
                  <a:srgbClr val="002060"/>
                </a:solidFill>
                <a:effectLst/>
                <a:latin typeface="Calibri" pitchFamily="34" charset="0"/>
                <a:cs typeface="Calibri" pitchFamily="34" charset="0"/>
              </a:rPr>
              <a:t>:</a:t>
            </a:r>
            <a:br>
              <a:rPr lang="ru-RU" sz="2000" b="1" dirty="0" smtClean="0">
                <a:solidFill>
                  <a:srgbClr val="002060"/>
                </a:solidFill>
                <a:effectLst/>
                <a:latin typeface="Calibri" pitchFamily="34" charset="0"/>
                <a:cs typeface="Calibri" pitchFamily="34" charset="0"/>
              </a:rPr>
            </a:br>
            <a:r>
              <a:rPr lang="ru-RU" sz="2000" b="1" dirty="0" smtClean="0">
                <a:solidFill>
                  <a:srgbClr val="002060"/>
                </a:solidFill>
                <a:effectLst/>
                <a:latin typeface="Calibri" pitchFamily="34" charset="0"/>
                <a:cs typeface="Calibri" pitchFamily="34" charset="0"/>
              </a:rPr>
              <a:t>— Ау! Ау! Снегурушка,</a:t>
            </a:r>
            <a:r>
              <a:rPr lang="ru-RU" dirty="0" smtClean="0">
                <a:solidFill>
                  <a:srgbClr val="002060"/>
                </a:solidFill>
                <a:effectLst/>
              </a:rPr>
              <a:t/>
            </a:r>
            <a:br>
              <a:rPr lang="ru-RU" dirty="0" smtClean="0">
                <a:solidFill>
                  <a:srgbClr val="002060"/>
                </a:solidFill>
                <a:effectLst/>
              </a:rPr>
            </a:br>
            <a:r>
              <a:rPr lang="ru-RU" sz="2000" b="1" dirty="0" smtClean="0">
                <a:solidFill>
                  <a:srgbClr val="002060"/>
                </a:solidFill>
                <a:effectLst/>
                <a:latin typeface="Calibri" pitchFamily="34" charset="0"/>
                <a:cs typeface="Calibri" pitchFamily="34" charset="0"/>
              </a:rPr>
              <a:t>Ау! Ау! голубушка!</a:t>
            </a:r>
            <a:endParaRPr lang="ru-RU" sz="2000" b="1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338" name="AutoShape 2" descr="http://proxy.whoisaaronbrown.com/proxy/http:/s019.radikal.ru/i644/1505/dc/f24cedf161a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0" name="AutoShape 4" descr="http://proxy.whoisaaronbrown.com/proxy/http:/s019.radikal.ru/i644/1505/dc/f24cedf161a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2" name="AutoShape 6" descr="http://proxy.whoisaaronbrown.com/proxy/http:/s019.radikal.ru/i644/1505/dc/f24cedf161a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Picture 2" descr="http://3.bp.blogspot.com/-7HrgB_uch5s/VC00ktPK8fI/AAAAAAAAHQc/YVSFLh1yWAA/s1600/5.jpg"/>
          <p:cNvPicPr>
            <a:picLocks noChangeAspect="1" noChangeArrowheads="1"/>
          </p:cNvPicPr>
          <p:nvPr/>
        </p:nvPicPr>
        <p:blipFill>
          <a:blip r:embed="rId2">
            <a:lum contrast="3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0"/>
            <a:ext cx="4856669" cy="678661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5214942" y="1091330"/>
            <a:ext cx="3357586" cy="4708981"/>
          </a:xfrm>
          <a:prstGeom prst="rect">
            <a:avLst/>
          </a:prstGeom>
          <a:solidFill>
            <a:srgbClr val="CEEAB0"/>
          </a:solidFill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Идет волк:</a:t>
            </a:r>
          </a:p>
          <a:p>
            <a:r>
              <a:rPr lang="ru-RU" sz="2000" b="1" dirty="0" smtClean="0">
                <a:solidFill>
                  <a:srgbClr val="002060"/>
                </a:solidFill>
                <a:effectLst/>
                <a:latin typeface="Calibri" pitchFamily="34" charset="0"/>
                <a:cs typeface="Calibri" pitchFamily="34" charset="0"/>
              </a:rPr>
              <a:t>— О чем ты, Снегурушка, плачешь?</a:t>
            </a:r>
            <a:br>
              <a:rPr lang="ru-RU" sz="2000" b="1" dirty="0" smtClean="0">
                <a:solidFill>
                  <a:srgbClr val="002060"/>
                </a:solidFill>
                <a:effectLst/>
                <a:latin typeface="Calibri" pitchFamily="34" charset="0"/>
                <a:cs typeface="Calibri" pitchFamily="34" charset="0"/>
              </a:rPr>
            </a:br>
            <a:r>
              <a:rPr lang="ru-RU" sz="2000" b="1" dirty="0" smtClean="0">
                <a:solidFill>
                  <a:srgbClr val="002060"/>
                </a:solidFill>
                <a:effectLst/>
                <a:latin typeface="Calibri" pitchFamily="34" charset="0"/>
                <a:cs typeface="Calibri" pitchFamily="34" charset="0"/>
              </a:rPr>
              <a:t>— Как мне, серый волк, не плакать, меня подружки в лес заманили, заманивши — покинули.</a:t>
            </a:r>
            <a:br>
              <a:rPr lang="ru-RU" sz="2000" b="1" dirty="0" smtClean="0">
                <a:solidFill>
                  <a:srgbClr val="002060"/>
                </a:solidFill>
                <a:effectLst/>
                <a:latin typeface="Calibri" pitchFamily="34" charset="0"/>
                <a:cs typeface="Calibri" pitchFamily="34" charset="0"/>
              </a:rPr>
            </a:br>
            <a:r>
              <a:rPr lang="ru-RU" sz="2000" b="1" dirty="0" smtClean="0">
                <a:solidFill>
                  <a:srgbClr val="002060"/>
                </a:solidFill>
                <a:effectLst/>
                <a:latin typeface="Calibri" pitchFamily="34" charset="0"/>
                <a:cs typeface="Calibri" pitchFamily="34" charset="0"/>
              </a:rPr>
              <a:t>— Сойди, я тебя отнесу домой.</a:t>
            </a:r>
            <a:br>
              <a:rPr lang="ru-RU" sz="2000" b="1" dirty="0" smtClean="0">
                <a:solidFill>
                  <a:srgbClr val="002060"/>
                </a:solidFill>
                <a:effectLst/>
                <a:latin typeface="Calibri" pitchFamily="34" charset="0"/>
                <a:cs typeface="Calibri" pitchFamily="34" charset="0"/>
              </a:rPr>
            </a:br>
            <a:r>
              <a:rPr lang="ru-RU" sz="2000" b="1" dirty="0" smtClean="0">
                <a:solidFill>
                  <a:srgbClr val="002060"/>
                </a:solidFill>
                <a:effectLst/>
                <a:latin typeface="Calibri" pitchFamily="34" charset="0"/>
                <a:cs typeface="Calibri" pitchFamily="34" charset="0"/>
              </a:rPr>
              <a:t>— Нет. Ты меня съешь!</a:t>
            </a:r>
            <a:br>
              <a:rPr lang="ru-RU" sz="2000" b="1" dirty="0" smtClean="0">
                <a:solidFill>
                  <a:srgbClr val="002060"/>
                </a:solidFill>
                <a:effectLst/>
                <a:latin typeface="Calibri" pitchFamily="34" charset="0"/>
                <a:cs typeface="Calibri" pitchFamily="34" charset="0"/>
              </a:rPr>
            </a:br>
            <a:r>
              <a:rPr lang="ru-RU" sz="2000" b="1" dirty="0" smtClean="0">
                <a:solidFill>
                  <a:srgbClr val="002060"/>
                </a:solidFill>
                <a:effectLst/>
                <a:latin typeface="Calibri" pitchFamily="34" charset="0"/>
                <a:cs typeface="Calibri" pitchFamily="34" charset="0"/>
              </a:rPr>
              <a:t>Волк ушел, а Снегурушка опять заплакала, </a:t>
            </a:r>
            <a:r>
              <a:rPr lang="ru-RU" sz="2000" b="1" dirty="0" err="1" smtClean="0">
                <a:solidFill>
                  <a:srgbClr val="002060"/>
                </a:solidFill>
                <a:effectLst/>
                <a:latin typeface="Calibri" pitchFamily="34" charset="0"/>
                <a:cs typeface="Calibri" pitchFamily="34" charset="0"/>
              </a:rPr>
              <a:t>заприпевала</a:t>
            </a:r>
            <a:r>
              <a:rPr lang="ru-RU" sz="2000" b="1" dirty="0" smtClean="0">
                <a:solidFill>
                  <a:srgbClr val="002060"/>
                </a:solidFill>
                <a:effectLst/>
                <a:latin typeface="Calibri" pitchFamily="34" charset="0"/>
                <a:cs typeface="Calibri" pitchFamily="34" charset="0"/>
              </a:rPr>
              <a:t>:</a:t>
            </a:r>
            <a:br>
              <a:rPr lang="ru-RU" sz="2000" b="1" dirty="0" smtClean="0">
                <a:solidFill>
                  <a:srgbClr val="002060"/>
                </a:solidFill>
                <a:effectLst/>
                <a:latin typeface="Calibri" pitchFamily="34" charset="0"/>
                <a:cs typeface="Calibri" pitchFamily="34" charset="0"/>
              </a:rPr>
            </a:br>
            <a:r>
              <a:rPr lang="ru-RU" sz="2000" b="1" dirty="0" smtClean="0">
                <a:solidFill>
                  <a:srgbClr val="002060"/>
                </a:solidFill>
                <a:effectLst/>
                <a:latin typeface="Calibri" pitchFamily="34" charset="0"/>
                <a:cs typeface="Calibri" pitchFamily="34" charset="0"/>
              </a:rPr>
              <a:t>— Ау! Ау! </a:t>
            </a:r>
            <a:r>
              <a:rPr lang="ru-RU" sz="2000" b="1" dirty="0" err="1" smtClean="0">
                <a:solidFill>
                  <a:srgbClr val="002060"/>
                </a:solidFill>
                <a:effectLst/>
                <a:latin typeface="Calibri" pitchFamily="34" charset="0"/>
                <a:cs typeface="Calibri" pitchFamily="34" charset="0"/>
              </a:rPr>
              <a:t>Снегурушка</a:t>
            </a:r>
            <a:r>
              <a:rPr lang="ru-RU" sz="2000" b="1" dirty="0" smtClean="0">
                <a:solidFill>
                  <a:srgbClr val="002060"/>
                </a:solidFill>
                <a:effectLst/>
                <a:latin typeface="Calibri" pitchFamily="34" charset="0"/>
                <a:cs typeface="Calibri" pitchFamily="34" charset="0"/>
              </a:rPr>
              <a:t>,</a:t>
            </a:r>
            <a:r>
              <a:rPr lang="ru-RU" dirty="0" smtClean="0">
                <a:solidFill>
                  <a:srgbClr val="002060"/>
                </a:solidFill>
                <a:effectLst/>
              </a:rPr>
              <a:t/>
            </a:r>
            <a:br>
              <a:rPr lang="ru-RU" dirty="0" smtClean="0">
                <a:solidFill>
                  <a:srgbClr val="002060"/>
                </a:solidFill>
                <a:effectLst/>
              </a:rPr>
            </a:br>
            <a:r>
              <a:rPr lang="ru-RU" sz="2000" b="1" dirty="0" smtClean="0">
                <a:solidFill>
                  <a:srgbClr val="002060"/>
                </a:solidFill>
                <a:effectLst/>
                <a:latin typeface="Calibri" pitchFamily="34" charset="0"/>
                <a:cs typeface="Calibri" pitchFamily="34" charset="0"/>
              </a:rPr>
              <a:t>Ау! Ау! голубушка!</a:t>
            </a:r>
            <a:endParaRPr lang="ru-RU" sz="2000" b="1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338" name="AutoShape 2" descr="http://proxy.whoisaaronbrown.com/proxy/http:/s019.radikal.ru/i644/1505/dc/f24cedf161a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0" name="AutoShape 4" descr="http://proxy.whoisaaronbrown.com/proxy/http:/s019.radikal.ru/i644/1505/dc/f24cedf161a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2" name="AutoShape 6" descr="http://proxy.whoisaaronbrown.com/proxy/http:/s019.radikal.ru/i644/1505/dc/f24cedf161a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Picture 2" descr="http://2.bp.blogspot.com/-RxjYkAKJD6s/VC00lHSqjyI/AAAAAAAAHQg/OqIW40_6T8g/s1600/6.jpg"/>
          <p:cNvPicPr>
            <a:picLocks noChangeAspect="1" noChangeArrowheads="1"/>
          </p:cNvPicPr>
          <p:nvPr/>
        </p:nvPicPr>
        <p:blipFill>
          <a:blip r:embed="rId2">
            <a:lum contrast="3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20" y="-99826"/>
            <a:ext cx="4979193" cy="69578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5357818" y="2786058"/>
            <a:ext cx="3429024" cy="3416320"/>
          </a:xfrm>
          <a:prstGeom prst="rect">
            <a:avLst/>
          </a:prstGeom>
          <a:solidFill>
            <a:srgbClr val="CEEAB0"/>
          </a:solidFill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Идет лисица:</a:t>
            </a:r>
          </a:p>
          <a:p>
            <a:r>
              <a:rPr lang="ru-RU" sz="2400" b="1" dirty="0" smtClean="0">
                <a:solidFill>
                  <a:srgbClr val="002060"/>
                </a:solidFill>
                <a:effectLst/>
                <a:latin typeface="Calibri" pitchFamily="34" charset="0"/>
                <a:cs typeface="Calibri" pitchFamily="34" charset="0"/>
              </a:rPr>
              <a:t>— Чего ты, Снегурушка, плачешь?</a:t>
            </a:r>
            <a:br>
              <a:rPr lang="ru-RU" sz="2400" b="1" dirty="0" smtClean="0">
                <a:solidFill>
                  <a:srgbClr val="002060"/>
                </a:solidFill>
                <a:effectLst/>
                <a:latin typeface="Calibri" pitchFamily="34" charset="0"/>
                <a:cs typeface="Calibri" pitchFamily="34" charset="0"/>
              </a:rPr>
            </a:br>
            <a:r>
              <a:rPr lang="ru-RU" sz="2400" b="1" dirty="0" smtClean="0">
                <a:solidFill>
                  <a:srgbClr val="002060"/>
                </a:solidFill>
                <a:effectLst/>
                <a:latin typeface="Calibri" pitchFamily="34" charset="0"/>
                <a:cs typeface="Calibri" pitchFamily="34" charset="0"/>
              </a:rPr>
              <a:t>— Как мне, Лиса-</a:t>
            </a:r>
            <a:r>
              <a:rPr lang="ru-RU" sz="2400" b="1" dirty="0" err="1" smtClean="0">
                <a:solidFill>
                  <a:srgbClr val="002060"/>
                </a:solidFill>
                <a:effectLst/>
                <a:latin typeface="Calibri" pitchFamily="34" charset="0"/>
                <a:cs typeface="Calibri" pitchFamily="34" charset="0"/>
              </a:rPr>
              <a:t>олисава</a:t>
            </a:r>
            <a:r>
              <a:rPr lang="ru-RU" sz="2400" b="1" dirty="0" smtClean="0">
                <a:solidFill>
                  <a:srgbClr val="002060"/>
                </a:solidFill>
                <a:effectLst/>
                <a:latin typeface="Calibri" pitchFamily="34" charset="0"/>
                <a:cs typeface="Calibri" pitchFamily="34" charset="0"/>
              </a:rPr>
              <a:t>, не плакать? Меня подружки в лес заманили, заманивши — покинули.</a:t>
            </a:r>
            <a:br>
              <a:rPr lang="ru-RU" sz="2400" b="1" dirty="0" smtClean="0">
                <a:solidFill>
                  <a:srgbClr val="002060"/>
                </a:solidFill>
                <a:effectLst/>
                <a:latin typeface="Calibri" pitchFamily="34" charset="0"/>
                <a:cs typeface="Calibri" pitchFamily="34" charset="0"/>
              </a:rPr>
            </a:br>
            <a:r>
              <a:rPr lang="ru-RU" sz="2400" b="1" dirty="0" smtClean="0">
                <a:solidFill>
                  <a:srgbClr val="002060"/>
                </a:solidFill>
                <a:effectLst/>
                <a:latin typeface="Calibri" pitchFamily="34" charset="0"/>
                <a:cs typeface="Calibri" pitchFamily="34" charset="0"/>
              </a:rPr>
              <a:t>— Сойди, я тебя отнесу.</a:t>
            </a:r>
            <a:endParaRPr lang="ru-RU" sz="2400" b="1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338" name="AutoShape 2" descr="http://proxy.whoisaaronbrown.com/proxy/http:/s019.radikal.ru/i644/1505/dc/f24cedf161a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0" name="AutoShape 4" descr="http://proxy.whoisaaronbrown.com/proxy/http:/s019.radikal.ru/i644/1505/dc/f24cedf161a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2" name="AutoShape 6" descr="http://proxy.whoisaaronbrown.com/proxy/http:/s019.radikal.ru/i644/1505/dc/f24cedf161a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Picture 2" descr="http://1.bp.blogspot.com/-Qyw4q4IYbAY/VC00ltT-X4I/AAAAAAAAHQk/KcQzVqCI3d0/s1600/7.jpg"/>
          <p:cNvPicPr>
            <a:picLocks noChangeAspect="1" noChangeArrowheads="1"/>
          </p:cNvPicPr>
          <p:nvPr/>
        </p:nvPicPr>
        <p:blipFill>
          <a:blip r:embed="rId2">
            <a:lum contrast="3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28" y="1571612"/>
            <a:ext cx="5813209" cy="52863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0" y="0"/>
            <a:ext cx="9144000" cy="1569660"/>
          </a:xfrm>
          <a:prstGeom prst="rect">
            <a:avLst/>
          </a:prstGeom>
          <a:solidFill>
            <a:srgbClr val="CEEAB0"/>
          </a:solidFill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002060"/>
                </a:solidFill>
                <a:effectLst/>
                <a:latin typeface="Calibri" pitchFamily="34" charset="0"/>
                <a:cs typeface="Calibri" pitchFamily="34" charset="0"/>
              </a:rPr>
              <a:t>Снегурушка сошла, села на спину к лисице, </a:t>
            </a:r>
            <a:r>
              <a:rPr lang="ru-RU" sz="2400" b="1" dirty="0" smtClean="0">
                <a:solidFill>
                  <a:srgbClr val="002060"/>
                </a:solidFill>
                <a:effectLst/>
                <a:latin typeface="Calibri" pitchFamily="34" charset="0"/>
                <a:cs typeface="Calibri" pitchFamily="34" charset="0"/>
              </a:rPr>
              <a:t>и </a:t>
            </a:r>
            <a:r>
              <a:rPr lang="ru-RU" sz="2400" b="1" dirty="0" smtClean="0">
                <a:solidFill>
                  <a:srgbClr val="002060"/>
                </a:solidFill>
                <a:effectLst/>
                <a:latin typeface="Calibri" pitchFamily="34" charset="0"/>
                <a:cs typeface="Calibri" pitchFamily="34" charset="0"/>
              </a:rPr>
              <a:t>та помчалась с нею. </a:t>
            </a:r>
            <a:r>
              <a:rPr lang="ru-RU" sz="24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Прибежала к дому и стала хвостом стучаться в калитку.</a:t>
            </a:r>
            <a:br>
              <a:rPr lang="ru-RU" sz="24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— Кто </a:t>
            </a:r>
            <a:r>
              <a:rPr lang="ru-RU" sz="24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там? Лиса </a:t>
            </a:r>
            <a:r>
              <a:rPr lang="ru-RU" sz="24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отвечает: - Я принесла вашу внучку </a:t>
            </a:r>
            <a:r>
              <a:rPr lang="ru-RU" sz="2400" b="1" dirty="0" err="1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Снегурушку</a:t>
            </a:r>
            <a:r>
              <a:rPr lang="ru-RU" sz="24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!</a:t>
            </a:r>
          </a:p>
          <a:p>
            <a:pPr algn="just"/>
            <a:endParaRPr lang="ru-RU" sz="2400" b="1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173</Words>
  <Application>Microsoft Office PowerPoint</Application>
  <PresentationFormat>Экран (4:3)</PresentationFormat>
  <Paragraphs>15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Анжелика</dc:creator>
  <cp:lastModifiedBy>Admin</cp:lastModifiedBy>
  <cp:revision>19</cp:revision>
  <dcterms:created xsi:type="dcterms:W3CDTF">2013-07-09T08:29:14Z</dcterms:created>
  <dcterms:modified xsi:type="dcterms:W3CDTF">2022-11-29T20:29:44Z</dcterms:modified>
</cp:coreProperties>
</file>