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62" r:id="rId3"/>
    <p:sldId id="270" r:id="rId4"/>
    <p:sldId id="264" r:id="rId5"/>
    <p:sldId id="266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80" r:id="rId15"/>
    <p:sldId id="284" r:id="rId16"/>
    <p:sldId id="285" r:id="rId17"/>
    <p:sldId id="265" r:id="rId18"/>
    <p:sldId id="269" r:id="rId19"/>
    <p:sldId id="283" r:id="rId20"/>
    <p:sldId id="256" r:id="rId21"/>
    <p:sldId id="281" r:id="rId22"/>
    <p:sldId id="257" r:id="rId23"/>
    <p:sldId id="258" r:id="rId24"/>
    <p:sldId id="267" r:id="rId25"/>
    <p:sldId id="260" r:id="rId26"/>
    <p:sldId id="268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735" autoAdjust="0"/>
    <p:restoredTop sz="93594" autoAdjust="0"/>
  </p:normalViewPr>
  <p:slideViewPr>
    <p:cSldViewPr>
      <p:cViewPr>
        <p:scale>
          <a:sx n="50" d="100"/>
          <a:sy n="50" d="100"/>
        </p:scale>
        <p:origin x="-1638" y="-4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54FDF-A840-45F5-A07D-8F51F918CCAC}" type="datetimeFigureOut">
              <a:rPr lang="ru-RU" smtClean="0"/>
              <a:t>29.11.2022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DDA6B-AF77-410D-9AE5-9AABD115940F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54FDF-A840-45F5-A07D-8F51F918CCAC}" type="datetimeFigureOut">
              <a:rPr lang="ru-RU" smtClean="0"/>
              <a:t>29.11.2022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DDA6B-AF77-410D-9AE5-9AABD115940F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54FDF-A840-45F5-A07D-8F51F918CCAC}" type="datetimeFigureOut">
              <a:rPr lang="ru-RU" smtClean="0"/>
              <a:t>29.11.2022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DDA6B-AF77-410D-9AE5-9AABD115940F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54FDF-A840-45F5-A07D-8F51F918CCAC}" type="datetimeFigureOut">
              <a:rPr lang="ru-RU" smtClean="0"/>
              <a:t>29.11.2022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DDA6B-AF77-410D-9AE5-9AABD115940F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54FDF-A840-45F5-A07D-8F51F918CCAC}" type="datetimeFigureOut">
              <a:rPr lang="ru-RU" smtClean="0"/>
              <a:t>29.11.2022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DDA6B-AF77-410D-9AE5-9AABD115940F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54FDF-A840-45F5-A07D-8F51F918CCAC}" type="datetimeFigureOut">
              <a:rPr lang="ru-RU" smtClean="0"/>
              <a:t>29.11.2022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DDA6B-AF77-410D-9AE5-9AABD115940F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54FDF-A840-45F5-A07D-8F51F918CCAC}" type="datetimeFigureOut">
              <a:rPr lang="ru-RU" smtClean="0"/>
              <a:t>29.11.2022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DDA6B-AF77-410D-9AE5-9AABD115940F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54FDF-A840-45F5-A07D-8F51F918CCAC}" type="datetimeFigureOut">
              <a:rPr lang="ru-RU" smtClean="0"/>
              <a:t>29.11.2022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DDA6B-AF77-410D-9AE5-9AABD115940F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54FDF-A840-45F5-A07D-8F51F918CCAC}" type="datetimeFigureOut">
              <a:rPr lang="ru-RU" smtClean="0"/>
              <a:t>29.11.2022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DDA6B-AF77-410D-9AE5-9AABD115940F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54FDF-A840-45F5-A07D-8F51F918CCAC}" type="datetimeFigureOut">
              <a:rPr lang="ru-RU" smtClean="0"/>
              <a:t>29.11.2022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DDA6B-AF77-410D-9AE5-9AABD115940F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54FDF-A840-45F5-A07D-8F51F918CCAC}" type="datetimeFigureOut">
              <a:rPr lang="ru-RU" smtClean="0"/>
              <a:t>29.11.2022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DDA6B-AF77-410D-9AE5-9AABD115940F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0154FDF-A840-45F5-A07D-8F51F918CCAC}" type="datetimeFigureOut">
              <a:rPr lang="ru-RU" smtClean="0"/>
              <a:t>29.11.2022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95DDA6B-AF77-410D-9AE5-9AABD115940F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5373216"/>
            <a:ext cx="8054281" cy="1143000"/>
          </a:xfrm>
        </p:spPr>
        <p:txBody>
          <a:bodyPr/>
          <a:lstStyle/>
          <a:p>
            <a:pPr marL="0" indent="0" algn="l">
              <a:buNone/>
            </a:pPr>
            <a:r>
              <a:rPr lang="ru-RU" sz="2000" dirty="0" smtClean="0"/>
              <a:t>Мастер-класс подготовила:</a:t>
            </a:r>
            <a:br>
              <a:rPr lang="ru-RU" sz="2000" dirty="0" smtClean="0"/>
            </a:br>
            <a:r>
              <a:rPr lang="ru-RU" sz="2000" dirty="0" smtClean="0"/>
              <a:t>воспитатель</a:t>
            </a:r>
            <a:r>
              <a:rPr lang="en-US" sz="2000" dirty="0" smtClean="0"/>
              <a:t> </a:t>
            </a:r>
            <a:r>
              <a:rPr lang="ru-RU" sz="2000" dirty="0" smtClean="0"/>
              <a:t>ОДОД ГБОУ СОШ №35</a:t>
            </a:r>
            <a:br>
              <a:rPr lang="ru-RU" sz="2000" dirty="0" smtClean="0"/>
            </a:br>
            <a:r>
              <a:rPr lang="ru-RU" sz="2000" dirty="0" smtClean="0"/>
              <a:t> </a:t>
            </a:r>
            <a:r>
              <a:rPr lang="ru-RU" sz="2000" dirty="0" smtClean="0"/>
              <a:t>Птицына Нонна Сергеевна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15616" y="1340768"/>
            <a:ext cx="6400800" cy="2265432"/>
          </a:xfrm>
          <a:ln>
            <a:solidFill>
              <a:schemeClr val="tx2"/>
            </a:solidFill>
          </a:ln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45720" indent="0" algn="ctr">
              <a:buNone/>
            </a:pPr>
            <a:r>
              <a:rPr lang="ru-RU" sz="4000" b="1" u="sng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</a:rPr>
              <a:t>«</a:t>
            </a:r>
            <a:r>
              <a:rPr lang="ru-RU" sz="4000" b="1" u="sng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</a:rPr>
              <a:t>Сторителлинг – современный подход к развитию связной речи»</a:t>
            </a:r>
          </a:p>
          <a:p>
            <a:endParaRPr lang="ru-RU" b="1" u="sng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74845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378"/>
          <a:stretch/>
        </p:blipFill>
        <p:spPr>
          <a:xfrm>
            <a:off x="0" y="620688"/>
            <a:ext cx="9144000" cy="5580620"/>
          </a:xfrm>
        </p:spPr>
      </p:pic>
      <p:sp>
        <p:nvSpPr>
          <p:cNvPr id="5" name="Овал 4"/>
          <p:cNvSpPr/>
          <p:nvPr/>
        </p:nvSpPr>
        <p:spPr>
          <a:xfrm>
            <a:off x="8244408" y="5229200"/>
            <a:ext cx="683568" cy="7920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81963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7749480" cy="5649808"/>
          </a:xfrm>
        </p:spPr>
        <p:txBody>
          <a:bodyPr>
            <a:noAutofit/>
          </a:bodyPr>
          <a:lstStyle/>
          <a:p>
            <a:r>
              <a:rPr lang="ru-RU" sz="2800" b="1" dirty="0"/>
              <a:t>Скрайбинг</a:t>
            </a:r>
            <a:r>
              <a:rPr lang="ru-RU" sz="2800" dirty="0"/>
              <a:t> – процесс визуализации сложного содержания простым и доступным способом, во время которого зарисовка </a:t>
            </a:r>
            <a:r>
              <a:rPr lang="ru-RU" sz="2800" b="1" dirty="0"/>
              <a:t>образов</a:t>
            </a:r>
            <a:r>
              <a:rPr lang="ru-RU" sz="2800" dirty="0"/>
              <a:t> происходит прямо во время передачи информации. Используя </a:t>
            </a:r>
            <a:r>
              <a:rPr lang="ru-RU" sz="2800" b="1" dirty="0"/>
              <a:t>скрайбинг</a:t>
            </a:r>
            <a:r>
              <a:rPr lang="ru-RU" sz="2800" dirty="0"/>
              <a:t>, можно просто и доступно рассказать о сложном, интересно объяснить практически любой материал.</a:t>
            </a:r>
          </a:p>
          <a:p>
            <a:r>
              <a:rPr lang="ru-RU" sz="2800" dirty="0"/>
              <a:t>Другими словами, </a:t>
            </a:r>
            <a:r>
              <a:rPr lang="ru-RU" sz="2800" b="1" dirty="0"/>
              <a:t>скрайбинг – это изображение рисунков</a:t>
            </a:r>
            <a:r>
              <a:rPr lang="ru-RU" sz="2800" dirty="0"/>
              <a:t>, превращение идей в визуальные </a:t>
            </a:r>
            <a:r>
              <a:rPr lang="ru-RU" sz="2800" b="1" dirty="0"/>
              <a:t>образы</a:t>
            </a:r>
            <a:r>
              <a:rPr lang="ru-RU" sz="2800" dirty="0" smtClean="0"/>
              <a:t>.</a:t>
            </a:r>
          </a:p>
          <a:p>
            <a:r>
              <a:rPr lang="ru-RU" sz="2800" dirty="0" smtClean="0"/>
              <a:t>По сути, скрайбинг – это мнемотехника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71883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604448" cy="1143000"/>
          </a:xfrm>
        </p:spPr>
        <p:txBody>
          <a:bodyPr/>
          <a:lstStyle/>
          <a:p>
            <a:r>
              <a:rPr lang="ru-RU" sz="4400" dirty="0" smtClean="0"/>
              <a:t>Скрайбинг сказки «Колобок»</a:t>
            </a:r>
            <a:endParaRPr lang="ru-RU" sz="44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908720"/>
            <a:ext cx="7311386" cy="54673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10542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0"/>
            <a:ext cx="6512511" cy="1143000"/>
          </a:xfrm>
        </p:spPr>
        <p:txBody>
          <a:bodyPr/>
          <a:lstStyle/>
          <a:p>
            <a:r>
              <a:rPr lang="ru-RU" dirty="0" smtClean="0"/>
              <a:t>Техника </a:t>
            </a:r>
            <a:r>
              <a:rPr lang="ru-RU" sz="4800" dirty="0"/>
              <a:t>майнд-мэп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>
          <a:xfrm>
            <a:off x="395536" y="731520"/>
            <a:ext cx="7992888" cy="5937840"/>
          </a:xfrm>
        </p:spPr>
        <p:txBody>
          <a:bodyPr>
            <a:noAutofit/>
          </a:bodyPr>
          <a:lstStyle/>
          <a:p>
            <a:r>
              <a:rPr lang="ru-RU" sz="3200" dirty="0"/>
              <a:t>Интеллект-карта, ментальная карта, диаграмма связей, карта мыслей (по-английски — mind map) — метод может называться по-разному, но это всегда визуальное представление информации, отражающее системные связи между целым и его частями. Такая диаграмма строится вокруг центральной идеи, концепции, темы или проблемы, от которой отходят «ветви» со связанными идеями.</a:t>
            </a:r>
          </a:p>
        </p:txBody>
      </p:sp>
    </p:spTree>
    <p:extLst>
      <p:ext uri="{BB962C8B-B14F-4D97-AF65-F5344CB8AC3E}">
        <p14:creationId xmlns:p14="http://schemas.microsoft.com/office/powerpoint/2010/main" val="1877079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2648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21947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188640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Инфографика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1071092"/>
            <a:ext cx="8784976" cy="5760640"/>
          </a:xfrm>
        </p:spPr>
        <p:txBody>
          <a:bodyPr>
            <a:normAutofit lnSpcReduction="10000"/>
          </a:bodyPr>
          <a:lstStyle/>
          <a:p>
            <a:pPr fontAlgn="base"/>
            <a:r>
              <a:rPr lang="ru-RU" dirty="0"/>
              <a:t>Инфографика — это графический способ подачи информации. Если ещё проще — это </a:t>
            </a:r>
            <a:r>
              <a:rPr lang="ru-RU" b="1" dirty="0"/>
              <a:t>информация в виде картинок.</a:t>
            </a:r>
            <a:r>
              <a:rPr lang="ru-RU" dirty="0"/>
              <a:t> В инфографику могут входить и другие элементы (текст, стрелки, диаграммы, блоки и схемы), однако ключевую роль играют именно изображения.</a:t>
            </a:r>
          </a:p>
          <a:p>
            <a:pPr fontAlgn="base"/>
            <a:r>
              <a:rPr lang="ru-RU" dirty="0"/>
              <a:t>Созданием </a:t>
            </a:r>
            <a:r>
              <a:rPr lang="ru-RU" dirty="0"/>
              <a:t>инфографики</a:t>
            </a:r>
            <a:r>
              <a:rPr lang="ru-RU" dirty="0"/>
              <a:t> обычно занимаются графические дизайнеры, иногда — иллюстраторы.</a:t>
            </a:r>
          </a:p>
          <a:p>
            <a:pPr algn="ctr" fontAlgn="base"/>
            <a:r>
              <a:rPr lang="ru-RU" b="1" dirty="0"/>
              <a:t>Чем инфографика отличается от простого изображения или текста с изображением?</a:t>
            </a:r>
          </a:p>
          <a:p>
            <a:pPr fontAlgn="base"/>
            <a:r>
              <a:rPr lang="ru-RU" dirty="0"/>
              <a:t>Инфографика в целом и каждая её часть — </a:t>
            </a:r>
            <a:r>
              <a:rPr lang="ru-RU" b="1" dirty="0"/>
              <a:t>самостоятельное средство передачи информации</a:t>
            </a:r>
            <a:r>
              <a:rPr lang="ru-RU" dirty="0"/>
              <a:t>. Этим она отличается от, например, иллюстрации, которая хотя и передаёт информацию, но только дополнительную, и не может существовать без текста (исключение — комиксы или рисованные истории).</a:t>
            </a:r>
          </a:p>
          <a:p>
            <a:pPr fontAlgn="base"/>
            <a:r>
              <a:rPr lang="ru-RU" dirty="0"/>
              <a:t>Инфографика предназначена для быстрой, наглядной и яркой подачи материала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21675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58001"/>
          </a:xfrm>
        </p:spPr>
      </p:pic>
    </p:spTree>
    <p:extLst>
      <p:ext uri="{BB962C8B-B14F-4D97-AF65-F5344CB8AC3E}">
        <p14:creationId xmlns:p14="http://schemas.microsoft.com/office/powerpoint/2010/main" val="16108164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548680"/>
            <a:ext cx="8208912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dirty="0"/>
              <a:t>Педагогический сторителлинг как техника подачи познавательной информации выполняет следующие функции</a:t>
            </a:r>
            <a:r>
              <a:rPr lang="ru-RU" sz="3200" b="1" dirty="0" smtClean="0"/>
              <a:t>:</a:t>
            </a:r>
          </a:p>
          <a:p>
            <a:pPr>
              <a:defRPr/>
            </a:pPr>
            <a:endParaRPr lang="ru-RU" sz="3200" b="1" dirty="0"/>
          </a:p>
          <a:p>
            <a:pPr marL="571500" indent="-5715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3600" b="1" dirty="0" smtClean="0"/>
              <a:t>наставническая</a:t>
            </a:r>
            <a:endParaRPr lang="ru-RU" sz="3600" b="1" dirty="0"/>
          </a:p>
          <a:p>
            <a:pPr marL="571500" indent="-5715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3600" b="1" dirty="0" smtClean="0"/>
              <a:t>мотивирующая</a:t>
            </a:r>
            <a:endParaRPr lang="ru-RU" sz="3600" b="1" dirty="0"/>
          </a:p>
          <a:p>
            <a:pPr marL="571500" indent="-5715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3600" b="1" dirty="0" smtClean="0"/>
              <a:t>воспитательная</a:t>
            </a:r>
            <a:endParaRPr lang="ru-RU" sz="3600" b="1" dirty="0"/>
          </a:p>
          <a:p>
            <a:pPr marL="571500" indent="-5715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3600" b="1" dirty="0" smtClean="0"/>
              <a:t>образовательная</a:t>
            </a:r>
            <a:endParaRPr lang="ru-RU" sz="3600" b="1" dirty="0"/>
          </a:p>
          <a:p>
            <a:pPr marL="571500" indent="-571500">
              <a:buFont typeface="Arial" panose="020B0604020202020204" pitchFamily="34" charset="0"/>
              <a:buChar char="•"/>
              <a:defRPr/>
            </a:pPr>
            <a:r>
              <a:rPr lang="ru-RU" sz="3600" b="1" dirty="0" smtClean="0"/>
              <a:t>развивающая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3582057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19" y="188640"/>
            <a:ext cx="8864675" cy="3474720"/>
          </a:xfrm>
        </p:spPr>
        <p:txBody>
          <a:bodyPr/>
          <a:lstStyle/>
          <a:p>
            <a:pPr marL="45720" indent="0">
              <a:buNone/>
            </a:pPr>
            <a:r>
              <a:rPr lang="ru-RU" dirty="0" smtClean="0"/>
              <a:t>В педагогической практике  в качестве дидактической игры используются </a:t>
            </a:r>
            <a:r>
              <a:rPr lang="ru-RU" b="1" dirty="0" smtClean="0"/>
              <a:t>Кубики Историй – настольная игра-пособие жанра </a:t>
            </a:r>
            <a:r>
              <a:rPr lang="en-US" b="1" dirty="0" smtClean="0"/>
              <a:t>storitelling</a:t>
            </a:r>
            <a:r>
              <a:rPr lang="ru-RU" b="1" dirty="0" smtClean="0"/>
              <a:t>, развивающая фантазию и речь.</a:t>
            </a:r>
          </a:p>
          <a:p>
            <a:r>
              <a:rPr lang="ru-RU" dirty="0" smtClean="0"/>
              <a:t>Достоинство этой игры в том, что правил может быть, сколько хотите и участники могут придумать какой-то свой способ игры.</a:t>
            </a:r>
          </a:p>
          <a:p>
            <a:endParaRPr lang="ru-RU" b="1" dirty="0" smtClean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44" t="11667" r="10278" b="11389"/>
          <a:stretch/>
        </p:blipFill>
        <p:spPr>
          <a:xfrm>
            <a:off x="5201204" y="2060848"/>
            <a:ext cx="3851920" cy="381064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16" y="2343105"/>
            <a:ext cx="4949684" cy="352839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51519" y="6018185"/>
            <a:ext cx="86643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Покупные кубики чаще всего бывают сложны для дошкольников, поэтому воспитатели делают самодельные кубики историй.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0253472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7029400" cy="5649808"/>
          </a:xfrm>
        </p:spPr>
        <p:txBody>
          <a:bodyPr>
            <a:normAutofit/>
          </a:bodyPr>
          <a:lstStyle/>
          <a:p>
            <a:pPr lvl="0"/>
            <a:r>
              <a:rPr lang="ru-RU" dirty="0" smtClean="0"/>
              <a:t>Техника </a:t>
            </a:r>
            <a:r>
              <a:rPr lang="ru-RU" dirty="0"/>
              <a:t>«сторителлинга», которая лежит в основе игры «Кубики историй», открывает уникальную возможность для развития коммуникативной компетенции детей, облегчает запоминание сюжета, эффективна в процессе рассуждения. Импровизированные рассказы вызывают наибольший интерес, обогащая фантазию, развивая логику.</a:t>
            </a:r>
          </a:p>
          <a:p>
            <a:pPr lvl="0"/>
            <a:r>
              <a:rPr lang="ru-RU" dirty="0"/>
              <a:t>Как у каждой игры у неё есть свои правила. Они просты и легко запоминаются детьми. Сначала задачу можно упростить - сначала составлять истории можно по очереди. Например, первый кубик бросает ребёнок, а следующий - воспитатель, и т. д. Таким образом, взрослый сможет направлять и корректировать сюжетную линию в нужном направлении.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14550" y="200154"/>
            <a:ext cx="440166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" lvl="0" algn="ctr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2800" b="1" dirty="0">
                <a:solidFill>
                  <a:prstClr val="black">
                    <a:lumMod val="75000"/>
                    <a:lumOff val="2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«Кубики историй»</a:t>
            </a:r>
          </a:p>
        </p:txBody>
      </p:sp>
    </p:spTree>
    <p:extLst>
      <p:ext uri="{BB962C8B-B14F-4D97-AF65-F5344CB8AC3E}">
        <p14:creationId xmlns:p14="http://schemas.microsoft.com/office/powerpoint/2010/main" val="20179847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593111"/>
            <a:ext cx="847868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Цель:</a:t>
            </a:r>
            <a:r>
              <a:rPr lang="ru-RU" sz="2400" dirty="0"/>
              <a:t> </a:t>
            </a:r>
            <a:r>
              <a:rPr lang="ru-RU" sz="2400" dirty="0" smtClean="0"/>
              <a:t>познакомить педагогов ДОУ с техникой «сторителлинг»</a:t>
            </a:r>
          </a:p>
          <a:p>
            <a:r>
              <a:rPr lang="ru-RU" sz="2400" b="1" dirty="0" smtClean="0"/>
              <a:t>Задачи</a:t>
            </a:r>
            <a:r>
              <a:rPr lang="ru-RU" sz="2400" dirty="0"/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Рассказать </a:t>
            </a:r>
            <a:r>
              <a:rPr lang="ru-RU" sz="2400" dirty="0" smtClean="0"/>
              <a:t>педагогам </a:t>
            </a:r>
            <a:r>
              <a:rPr lang="ru-RU" sz="2400" dirty="0" smtClean="0"/>
              <a:t>о технике </a:t>
            </a:r>
            <a:r>
              <a:rPr lang="ru-RU" sz="2400" dirty="0"/>
              <a:t>«сторителлинг</a:t>
            </a:r>
            <a:r>
              <a:rPr lang="ru-RU" sz="2400" dirty="0" smtClean="0"/>
              <a:t>», о преимуществах </a:t>
            </a:r>
            <a:r>
              <a:rPr lang="ru-RU" sz="2400" dirty="0"/>
              <a:t>ее использования в развитии связной речи дошкольников</a:t>
            </a:r>
            <a:r>
              <a:rPr lang="ru-RU" sz="2400" dirty="0" smtClean="0"/>
              <a:t>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заинтересовать педагогов Доу одной из </a:t>
            </a:r>
            <a:r>
              <a:rPr lang="ru-RU" sz="2400" dirty="0" smtClean="0"/>
              <a:t>инновационных </a:t>
            </a:r>
            <a:r>
              <a:rPr lang="ru-RU" sz="2400" dirty="0" smtClean="0"/>
              <a:t>техник по развитию речи у дошкольников, вызвать желание </a:t>
            </a:r>
            <a:r>
              <a:rPr lang="ru-RU" sz="2400" dirty="0"/>
              <a:t>применять на практике данные технологии;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Вызвать </a:t>
            </a:r>
            <a:r>
              <a:rPr lang="ru-RU" sz="2400" dirty="0"/>
              <a:t>желание к сотрудничеству, взаимопониманию.</a:t>
            </a:r>
          </a:p>
        </p:txBody>
      </p:sp>
    </p:spTree>
    <p:extLst>
      <p:ext uri="{BB962C8B-B14F-4D97-AF65-F5344CB8AC3E}">
        <p14:creationId xmlns:p14="http://schemas.microsoft.com/office/powerpoint/2010/main" val="2651797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692696"/>
            <a:ext cx="871296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600" dirty="0"/>
              <a:t>Первый участник достаёт из волшебной шкатулки кубик, бросает его, и в зависимости от выпавшей картинки начинает рассказывать увлекательную историю. Затем следующий  </a:t>
            </a:r>
            <a:r>
              <a:rPr lang="ru-RU" sz="3600" dirty="0" smtClean="0"/>
              <a:t>выбирает  </a:t>
            </a:r>
            <a:r>
              <a:rPr lang="ru-RU" sz="3600" dirty="0"/>
              <a:t>и бросает кубик и продолжает историю, не теряя нить </a:t>
            </a:r>
            <a:r>
              <a:rPr lang="ru-RU" sz="3600" dirty="0" smtClean="0"/>
              <a:t>рассказа. Последний участник пересказывает, о чем была история и делает вывод</a:t>
            </a:r>
            <a:r>
              <a:rPr lang="ru-RU" sz="3200" dirty="0" smtClean="0"/>
              <a:t>. </a:t>
            </a:r>
            <a:endParaRPr lang="ru-RU" sz="3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171403" y="150426"/>
            <a:ext cx="544825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b="1" i="1" dirty="0">
                <a:solidFill>
                  <a:prstClr val="black"/>
                </a:solidFill>
              </a:rPr>
              <a:t>Игра «Сказочники»</a:t>
            </a:r>
            <a:endParaRPr lang="ru-RU" sz="3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31116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813376" cy="4929728"/>
          </a:xfrm>
        </p:spPr>
        <p:txBody>
          <a:bodyPr>
            <a:normAutofit/>
          </a:bodyPr>
          <a:lstStyle/>
          <a:p>
            <a:r>
              <a:rPr lang="ru-RU" sz="3900" dirty="0"/>
              <a:t>При составлении рассказа необходимо соблюдать следующую структуру:</a:t>
            </a:r>
          </a:p>
          <a:p>
            <a:pPr marL="742950" indent="-742950">
              <a:buFont typeface="+mj-lt"/>
              <a:buAutoNum type="arabicParenR"/>
            </a:pPr>
            <a:r>
              <a:rPr lang="ru-RU" sz="3900" dirty="0"/>
              <a:t>Вступление </a:t>
            </a:r>
          </a:p>
          <a:p>
            <a:pPr marL="742950" indent="-742950">
              <a:buFont typeface="+mj-lt"/>
              <a:buAutoNum type="arabicParenR"/>
            </a:pPr>
            <a:r>
              <a:rPr lang="ru-RU" sz="3900" dirty="0"/>
              <a:t>Основная часть истории. </a:t>
            </a:r>
          </a:p>
          <a:p>
            <a:pPr marL="742950" indent="-742950">
              <a:buFont typeface="+mj-lt"/>
              <a:buAutoNum type="arabicParenR"/>
            </a:pPr>
            <a:r>
              <a:rPr lang="ru-RU" sz="3900" dirty="0"/>
              <a:t>Кульминация </a:t>
            </a:r>
          </a:p>
          <a:p>
            <a:pPr marL="742950" indent="-742950">
              <a:buFont typeface="+mj-lt"/>
              <a:buAutoNum type="arabicParenR"/>
            </a:pPr>
            <a:r>
              <a:rPr lang="ru-RU" sz="3900" dirty="0"/>
              <a:t> Заключение.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5490660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23528" y="584775"/>
            <a:ext cx="8568952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Начать </a:t>
            </a:r>
            <a:r>
              <a:rPr lang="ru-RU" sz="3200" dirty="0"/>
              <a:t>рассказ нужно интересно, можно предложить детям вспомнить начало </a:t>
            </a:r>
            <a:r>
              <a:rPr lang="ru-RU" sz="3200" dirty="0" smtClean="0"/>
              <a:t>сказок. Первый участник сам выбирает героя (на кубике)</a:t>
            </a:r>
            <a:endParaRPr lang="ru-RU" sz="3200" dirty="0"/>
          </a:p>
          <a:p>
            <a:pPr lvl="0"/>
            <a:r>
              <a:rPr lang="ru-RU" sz="3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Однажды, много лет назад…</a:t>
            </a:r>
          </a:p>
          <a:p>
            <a:pPr lvl="0"/>
            <a:r>
              <a:rPr lang="ru-RU" sz="3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некотором царстве, в некотором государстве…</a:t>
            </a:r>
          </a:p>
          <a:p>
            <a:pPr lvl="0"/>
            <a:r>
              <a:rPr lang="ru-RU" sz="3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Когда-то давным-давно…</a:t>
            </a:r>
          </a:p>
          <a:p>
            <a:pPr lvl="0"/>
            <a:r>
              <a:rPr lang="ru-RU" sz="3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Жили-были…</a:t>
            </a:r>
          </a:p>
          <a:p>
            <a:pPr lvl="0"/>
            <a:r>
              <a:rPr lang="ru-RU" sz="3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Случилось это в одном городке</a:t>
            </a:r>
            <a:r>
              <a:rPr lang="ru-RU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</a:t>
            </a:r>
            <a:endParaRPr lang="ru-RU" sz="3200" dirty="0" smtClean="0"/>
          </a:p>
          <a:p>
            <a:r>
              <a:rPr lang="ru-RU" sz="3200" dirty="0" smtClean="0"/>
              <a:t>Затем </a:t>
            </a:r>
            <a:r>
              <a:rPr lang="ru-RU" sz="3200" dirty="0"/>
              <a:t>«сказочники» описывают главного героя истории, где он живет, что делает?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084538" y="0"/>
            <a:ext cx="276389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2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Вступление.</a:t>
            </a:r>
          </a:p>
        </p:txBody>
      </p:sp>
    </p:spTree>
    <p:extLst>
      <p:ext uri="{BB962C8B-B14F-4D97-AF65-F5344CB8AC3E}">
        <p14:creationId xmlns:p14="http://schemas.microsoft.com/office/powerpoint/2010/main" val="27951469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404664"/>
            <a:ext cx="862997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2.Основная часть истории.</a:t>
            </a:r>
          </a:p>
          <a:p>
            <a:r>
              <a:rPr lang="ru-RU" sz="3200" dirty="0"/>
              <a:t>Описывается основная сюжетная линия.</a:t>
            </a:r>
          </a:p>
          <a:p>
            <a:pPr lvl="0"/>
            <a:r>
              <a:rPr lang="ru-RU" sz="3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произошло с героем?</a:t>
            </a:r>
          </a:p>
          <a:p>
            <a:pPr lvl="0"/>
            <a:r>
              <a:rPr lang="ru-RU" sz="3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Кого он встретил или что нашел?</a:t>
            </a:r>
          </a:p>
          <a:p>
            <a:pPr lvl="0"/>
            <a:r>
              <a:rPr lang="ru-RU" sz="3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он планирует с этим делать?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79512" y="3717032"/>
            <a:ext cx="8964488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это </a:t>
            </a:r>
            <a:r>
              <a:rPr lang="ru-RU" sz="2800" dirty="0"/>
              <a:t>высшая точка напряжения в истории, самый яркий и запоминающийся момент</a:t>
            </a:r>
            <a:r>
              <a:rPr lang="ru-RU" sz="2800" dirty="0" smtClean="0"/>
              <a:t>.</a:t>
            </a:r>
          </a:p>
          <a:p>
            <a:r>
              <a:rPr lang="ru-RU" sz="2800" dirty="0" smtClean="0"/>
              <a:t> </a:t>
            </a:r>
            <a:r>
              <a:rPr lang="ru-RU" sz="2800" dirty="0"/>
              <a:t>Она отвечает на вопрос «Чем же все закончилось» из первой части структуры сюжета.</a:t>
            </a:r>
          </a:p>
          <a:p>
            <a:r>
              <a:rPr lang="ru-RU" sz="2800" dirty="0"/>
              <a:t>Сторителлинг в кульминации должен быть эмоциональным и захватывающим, ведь это то, чего аудитория ждала с самого начала.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568438" y="3124290"/>
            <a:ext cx="58521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7030A0"/>
                </a:solidFill>
              </a:rPr>
              <a:t>3. Кульминация</a:t>
            </a:r>
            <a:endParaRPr lang="ru-RU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621723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>
          <a:xfrm>
            <a:off x="395536" y="731520"/>
            <a:ext cx="8064896" cy="42242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" indent="0" algn="ctr">
              <a:buNone/>
            </a:pPr>
            <a:r>
              <a:rPr lang="ru-RU" sz="3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Заключение</a:t>
            </a:r>
            <a:r>
              <a:rPr lang="ru-RU" sz="3200" dirty="0" smtClean="0"/>
              <a:t>.</a:t>
            </a:r>
          </a:p>
          <a:p>
            <a:pPr marL="45720" indent="0">
              <a:buNone/>
            </a:pPr>
            <a:r>
              <a:rPr lang="ru-RU" sz="3200" dirty="0" smtClean="0"/>
              <a:t>Появляется решение поставленной </a:t>
            </a:r>
            <a:r>
              <a:rPr lang="ru-RU" sz="3200" dirty="0"/>
              <a:t>проблемы. </a:t>
            </a:r>
            <a:endParaRPr lang="ru-RU" sz="3200" dirty="0" smtClean="0"/>
          </a:p>
          <a:p>
            <a:pPr marL="45720" indent="0">
              <a:buNone/>
            </a:pPr>
            <a:r>
              <a:rPr lang="ru-RU" sz="3200" dirty="0" smtClean="0"/>
              <a:t>Короткий </a:t>
            </a:r>
            <a:r>
              <a:rPr lang="ru-RU" sz="3200" dirty="0"/>
              <a:t>вывод (итог рассказа).</a:t>
            </a:r>
          </a:p>
          <a:p>
            <a:pPr marL="45720" lvl="0" indent="0">
              <a:buNone/>
            </a:pPr>
            <a:endParaRPr lang="ru-RU" sz="3200" dirty="0" smtClean="0"/>
          </a:p>
          <a:p>
            <a:pPr lvl="0"/>
            <a:r>
              <a:rPr lang="ru-RU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Какой мы можем сделать вывод?</a:t>
            </a:r>
          </a:p>
          <a:p>
            <a:pPr lvl="0"/>
            <a:r>
              <a:rPr lang="ru-RU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Чем закончилась история?</a:t>
            </a:r>
          </a:p>
        </p:txBody>
      </p:sp>
    </p:spTree>
    <p:extLst>
      <p:ext uri="{BB962C8B-B14F-4D97-AF65-F5344CB8AC3E}">
        <p14:creationId xmlns:p14="http://schemas.microsoft.com/office/powerpoint/2010/main" val="68842339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188640"/>
            <a:ext cx="6512511" cy="1143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/>
              <a:t>Игра «Фантазеры»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1124744"/>
            <a:ext cx="8219256" cy="485740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dirty="0" smtClean="0"/>
              <a:t>Цель: Придумать </a:t>
            </a:r>
            <a:r>
              <a:rPr lang="ru-RU" sz="3200" dirty="0"/>
              <a:t>смешные рассказы </a:t>
            </a:r>
            <a:r>
              <a:rPr lang="ru-RU" sz="3200" dirty="0" smtClean="0"/>
              <a:t>по картинкам, выпадающих на верхних гранях кубика.</a:t>
            </a:r>
          </a:p>
          <a:p>
            <a:r>
              <a:rPr lang="ru-RU" sz="3200" dirty="0" smtClean="0"/>
              <a:t> </a:t>
            </a:r>
            <a:r>
              <a:rPr lang="ru-RU" sz="3200" dirty="0"/>
              <a:t>Алгоритм составления рассказа остается прежним, но теперь </a:t>
            </a:r>
            <a:r>
              <a:rPr lang="ru-RU" sz="3200" dirty="0" smtClean="0"/>
              <a:t>участники кидают кубики и описывают то, что выпало на его верхней части, </a:t>
            </a:r>
            <a:r>
              <a:rPr lang="ru-RU" sz="3200" dirty="0"/>
              <a:t>а не подбирают подходящие по логике </a:t>
            </a:r>
            <a:r>
              <a:rPr lang="ru-RU" sz="3200" dirty="0" smtClean="0"/>
              <a:t>стороны и </a:t>
            </a:r>
            <a:r>
              <a:rPr lang="ru-RU" sz="3200" dirty="0"/>
              <a:t>получается забавная история о </a:t>
            </a:r>
            <a:r>
              <a:rPr lang="ru-RU" sz="3200" dirty="0" smtClean="0"/>
              <a:t>герое.</a:t>
            </a:r>
            <a:endParaRPr lang="ru-RU" sz="3200" dirty="0"/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33939058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9" y="1916832"/>
            <a:ext cx="7982272" cy="3598336"/>
          </a:xfrm>
        </p:spPr>
        <p:txBody>
          <a:bodyPr/>
          <a:lstStyle/>
          <a:p>
            <a:pPr marL="0" indent="0">
              <a:buNone/>
            </a:pPr>
            <a:r>
              <a:rPr lang="ru-RU" sz="5400" dirty="0" smtClean="0"/>
              <a:t>Спасибо за внимание!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4821669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142" y="-5358"/>
            <a:ext cx="9151142" cy="6863358"/>
          </a:xfrm>
        </p:spPr>
      </p:pic>
    </p:spTree>
    <p:extLst>
      <p:ext uri="{BB962C8B-B14F-4D97-AF65-F5344CB8AC3E}">
        <p14:creationId xmlns:p14="http://schemas.microsoft.com/office/powerpoint/2010/main" val="1647517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30374" y="109346"/>
            <a:ext cx="705678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dirty="0" smtClean="0"/>
          </a:p>
          <a:p>
            <a:r>
              <a:rPr lang="ru-RU" sz="2800" dirty="0" smtClean="0"/>
              <a:t>Методику </a:t>
            </a:r>
            <a:r>
              <a:rPr lang="ru-RU" sz="2800" dirty="0"/>
              <a:t>сторителлинга разработал глава крупной корпорации Дэвид Армстронг</a:t>
            </a:r>
            <a:r>
              <a:rPr lang="ru-RU" sz="2800" dirty="0" smtClean="0"/>
              <a:t>.</a:t>
            </a:r>
          </a:p>
          <a:p>
            <a:r>
              <a:rPr lang="ru-RU" sz="2800" dirty="0" smtClean="0"/>
              <a:t> </a:t>
            </a:r>
            <a:r>
              <a:rPr lang="ru-RU" sz="2800" dirty="0"/>
              <a:t>Он считал, что истории, рассказанные от своего имени, легче воспринимаются слушателями, они увлекательнее и интереснее, чем читаемая книга. </a:t>
            </a:r>
            <a:endParaRPr lang="ru-RU" sz="2800" dirty="0" smtClean="0"/>
          </a:p>
          <a:p>
            <a:r>
              <a:rPr lang="ru-RU" sz="2800" dirty="0" smtClean="0"/>
              <a:t>Сторителлинг </a:t>
            </a:r>
            <a:r>
              <a:rPr lang="ru-RU" sz="2800" dirty="0"/>
              <a:t>– это искусство создавать яркие и запоминающиеся истории.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5" t="23873" r="62656" b="21875"/>
          <a:stretch/>
        </p:blipFill>
        <p:spPr>
          <a:xfrm>
            <a:off x="6804249" y="168706"/>
            <a:ext cx="2339752" cy="3124619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79512" y="4653136"/>
            <a:ext cx="896448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В педагогической практике техника </a:t>
            </a:r>
            <a:r>
              <a:rPr lang="ru-RU" sz="2800" dirty="0"/>
              <a:t>«сторителлинг</a:t>
            </a:r>
            <a:r>
              <a:rPr lang="ru-RU" sz="2800" dirty="0" smtClean="0"/>
              <a:t>» позволяет </a:t>
            </a:r>
            <a:r>
              <a:rPr lang="ru-RU" sz="2800" dirty="0"/>
              <a:t>расширить возможности для развития и обогащения речи, воображения и коммуникативных навыков детей дошкольного </a:t>
            </a:r>
            <a:r>
              <a:rPr lang="ru-RU" sz="2800" dirty="0" smtClean="0"/>
              <a:t>возраста.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934806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188640"/>
            <a:ext cx="853244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b="1" dirty="0"/>
              <a:t>Виды педагогического сторителлинга</a:t>
            </a:r>
            <a:r>
              <a:rPr lang="ru-RU" sz="2400" b="1" dirty="0" smtClean="0"/>
              <a:t>:</a:t>
            </a:r>
            <a:endParaRPr lang="ru-RU" sz="2400" b="1" dirty="0"/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2400" b="1" dirty="0"/>
              <a:t>классический,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2400" b="1" dirty="0"/>
              <a:t>активный,</a:t>
            </a:r>
          </a:p>
          <a:p>
            <a:pPr>
              <a:defRPr/>
            </a:pPr>
            <a:r>
              <a:rPr lang="ru-RU" sz="2400" b="1" dirty="0"/>
              <a:t>-    цифровой.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2742" y="1771382"/>
            <a:ext cx="860221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В </a:t>
            </a:r>
            <a:r>
              <a:rPr lang="ru-RU" sz="2400" b="1" dirty="0"/>
              <a:t>классическом сторителлинге</a:t>
            </a:r>
            <a:r>
              <a:rPr lang="ru-RU" sz="2400" dirty="0"/>
              <a:t> реальная ситуация из жизни (или вымышленная история) рассказывается самим педагогом. Дети только слушают и воспринимают конкретную информацию: правила, теорию или что-то другое, представленную в насыщенной форме запоминающейся истории.</a:t>
            </a:r>
          </a:p>
          <a:p>
            <a:r>
              <a:rPr lang="ru-RU" sz="2400" dirty="0"/>
              <a:t>В </a:t>
            </a:r>
            <a:r>
              <a:rPr lang="ru-RU" sz="2400" b="1" dirty="0"/>
              <a:t>активном сторителлинге</a:t>
            </a:r>
            <a:r>
              <a:rPr lang="ru-RU" sz="2400" dirty="0"/>
              <a:t> педагогом задается основа события, формируются ее проблемы, цели и задачи. Слушатели стремительно вовлекаются в процесс формирования историй</a:t>
            </a:r>
            <a:r>
              <a:rPr lang="ru-RU" sz="2400" dirty="0" smtClean="0"/>
              <a:t>.</a:t>
            </a:r>
          </a:p>
          <a:p>
            <a:r>
              <a:rPr lang="ru-RU" sz="2400" b="1" dirty="0" smtClean="0"/>
              <a:t>Цифровой </a:t>
            </a:r>
            <a:r>
              <a:rPr lang="ru-RU" sz="2400" b="1" dirty="0"/>
              <a:t>сторителлинг</a:t>
            </a:r>
            <a:r>
              <a:rPr lang="ru-RU" sz="2400" dirty="0"/>
              <a:t> - вид сторителлинга, в котором рассказывание истории дополняется визуальным рядом (видео, скрайбинг, майнд-мэп, инфографика).</a:t>
            </a:r>
          </a:p>
        </p:txBody>
      </p:sp>
    </p:spTree>
    <p:extLst>
      <p:ext uri="{BB962C8B-B14F-4D97-AF65-F5344CB8AC3E}">
        <p14:creationId xmlns:p14="http://schemas.microsoft.com/office/powerpoint/2010/main" val="3806314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1124744"/>
            <a:ext cx="8568952" cy="3474720"/>
          </a:xfrm>
        </p:spPr>
        <p:txBody>
          <a:bodyPr>
            <a:noAutofit/>
          </a:bodyPr>
          <a:lstStyle/>
          <a:p>
            <a:pPr marL="114300" indent="0" algn="just">
              <a:buNone/>
            </a:pPr>
            <a:r>
              <a:rPr lang="ru-RU" sz="2400" dirty="0" smtClean="0"/>
              <a:t>В активном сторителлинге педагог задает основу события, формирует ее проблемы, цели и задачи. </a:t>
            </a:r>
          </a:p>
          <a:p>
            <a:pPr marL="114300" indent="0" algn="just">
              <a:buNone/>
            </a:pPr>
            <a:r>
              <a:rPr lang="ru-RU" sz="2400" dirty="0" smtClean="0"/>
              <a:t>Дети вовлекаются в процесс формирования и пересказа историй.</a:t>
            </a:r>
          </a:p>
          <a:p>
            <a:pPr marL="114300" indent="0" algn="just">
              <a:buNone/>
            </a:pPr>
            <a:r>
              <a:rPr lang="ru-RU" sz="2400" dirty="0" smtClean="0"/>
              <a:t>В любой  истории </a:t>
            </a:r>
            <a:r>
              <a:rPr lang="ru-RU" sz="2400" b="1" dirty="0" smtClean="0"/>
              <a:t>должен быть интересный герой</a:t>
            </a:r>
            <a:r>
              <a:rPr lang="ru-RU" sz="2400" dirty="0" smtClean="0"/>
              <a:t>. </a:t>
            </a:r>
          </a:p>
          <a:p>
            <a:pPr marL="114300" indent="0" algn="just">
              <a:buNone/>
            </a:pPr>
            <a:r>
              <a:rPr lang="ru-RU" sz="2400" dirty="0" smtClean="0"/>
              <a:t>Это может быть, кто или что хотите, хоть обычный карандаш, если вам нужно научить детей им пользоваться. </a:t>
            </a:r>
          </a:p>
          <a:p>
            <a:pPr marL="114300" indent="0" algn="just">
              <a:buNone/>
            </a:pPr>
            <a:r>
              <a:rPr lang="ru-RU" sz="2400" dirty="0" smtClean="0"/>
              <a:t>Важно, чтобы у этого героя были чувства, чтобы ребёнок мог ему сопереживать, а также, чтобы герой не был оторван от ситуации, то есть он не существует сам по себе, а «живёт» в каком-то мире.</a:t>
            </a:r>
          </a:p>
          <a:p>
            <a:pPr marL="114300" indent="0" algn="just">
              <a:buNone/>
            </a:pPr>
            <a:r>
              <a:rPr lang="ru-RU" sz="2400" b="1" dirty="0" smtClean="0"/>
              <a:t>       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483768" y="260648"/>
            <a:ext cx="48782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Активный сторителлинг </a:t>
            </a:r>
            <a:endParaRPr lang="ru-RU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80341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332656"/>
            <a:ext cx="8820472" cy="5976664"/>
          </a:xfrm>
        </p:spPr>
        <p:txBody>
          <a:bodyPr>
            <a:normAutofit fontScale="92500" lnSpcReduction="10000"/>
          </a:bodyPr>
          <a:lstStyle/>
          <a:p>
            <a:pPr marL="45720" indent="0">
              <a:buNone/>
            </a:pPr>
            <a:r>
              <a:rPr lang="ru-RU" sz="2600" dirty="0" smtClean="0"/>
              <a:t>Педагог </a:t>
            </a:r>
            <a:r>
              <a:rPr lang="ru-RU" sz="2600" dirty="0"/>
              <a:t>делает </a:t>
            </a:r>
            <a:r>
              <a:rPr lang="ru-RU" sz="2600" dirty="0" smtClean="0"/>
              <a:t>введение:</a:t>
            </a:r>
          </a:p>
          <a:p>
            <a:pPr marL="45720" indent="0">
              <a:buNone/>
            </a:pPr>
            <a:r>
              <a:rPr lang="ru-RU" sz="2600" dirty="0" smtClean="0"/>
              <a:t>«Допустим</a:t>
            </a:r>
            <a:r>
              <a:rPr lang="ru-RU" sz="2600" dirty="0"/>
              <a:t>, к нам на занятие сегодня пришёл </a:t>
            </a:r>
            <a:r>
              <a:rPr lang="ru-RU" sz="2600" dirty="0" smtClean="0"/>
              <a:t>стул»</a:t>
            </a:r>
          </a:p>
          <a:p>
            <a:pPr marL="45720" indent="0">
              <a:buNone/>
            </a:pPr>
            <a:r>
              <a:rPr lang="ru-RU" sz="2600" dirty="0" smtClean="0"/>
              <a:t>И предлагает детям ответить на вопросы:</a:t>
            </a:r>
          </a:p>
          <a:p>
            <a:r>
              <a:rPr lang="ru-RU" sz="2600" dirty="0" smtClean="0"/>
              <a:t>Как выглядит стул?</a:t>
            </a:r>
          </a:p>
          <a:p>
            <a:r>
              <a:rPr lang="ru-RU" sz="2600" dirty="0" smtClean="0"/>
              <a:t> </a:t>
            </a:r>
            <a:r>
              <a:rPr lang="ru-RU" sz="2600" dirty="0"/>
              <a:t>Откуда он к нам пришёл</a:t>
            </a:r>
            <a:r>
              <a:rPr lang="ru-RU" sz="2600" dirty="0" smtClean="0"/>
              <a:t>?</a:t>
            </a:r>
          </a:p>
          <a:p>
            <a:r>
              <a:rPr lang="ru-RU" sz="2600" dirty="0" smtClean="0"/>
              <a:t> </a:t>
            </a:r>
            <a:r>
              <a:rPr lang="ru-RU" sz="2600" dirty="0"/>
              <a:t>Как он </a:t>
            </a:r>
            <a:r>
              <a:rPr lang="ru-RU" sz="2600" dirty="0" smtClean="0"/>
              <a:t>выглядит?</a:t>
            </a:r>
          </a:p>
          <a:p>
            <a:r>
              <a:rPr lang="ru-RU" sz="2600" dirty="0" smtClean="0"/>
              <a:t> </a:t>
            </a:r>
            <a:r>
              <a:rPr lang="ru-RU" sz="2600" dirty="0"/>
              <a:t>Что он чувствует? </a:t>
            </a:r>
            <a:endParaRPr lang="ru-RU" sz="2600" dirty="0" smtClean="0"/>
          </a:p>
          <a:p>
            <a:r>
              <a:rPr lang="ru-RU" sz="2600" dirty="0" smtClean="0"/>
              <a:t>Грустит ли он и почему</a:t>
            </a:r>
          </a:p>
          <a:p>
            <a:r>
              <a:rPr lang="ru-RU" sz="2600" dirty="0" smtClean="0"/>
              <a:t>А каким он был раньше? </a:t>
            </a:r>
          </a:p>
          <a:p>
            <a:r>
              <a:rPr lang="ru-RU" sz="2600" dirty="0" smtClean="0"/>
              <a:t>А </a:t>
            </a:r>
            <a:r>
              <a:rPr lang="ru-RU" sz="2600" dirty="0"/>
              <a:t>раньше что он чувствовал? </a:t>
            </a:r>
            <a:endParaRPr lang="ru-RU" sz="2600" dirty="0" smtClean="0"/>
          </a:p>
          <a:p>
            <a:r>
              <a:rPr lang="ru-RU" sz="2600" dirty="0" smtClean="0"/>
              <a:t>Что </a:t>
            </a:r>
            <a:r>
              <a:rPr lang="ru-RU" sz="2600" dirty="0"/>
              <a:t>мы с вами можем сделать, чтобы он перестал грустить? </a:t>
            </a:r>
            <a:endParaRPr lang="ru-RU" sz="2600" dirty="0" smtClean="0"/>
          </a:p>
          <a:p>
            <a:pPr marL="45720" indent="0">
              <a:buNone/>
            </a:pPr>
            <a:r>
              <a:rPr lang="ru-RU" sz="2600" dirty="0" smtClean="0"/>
              <a:t>Подобными вопросами педагог создает </a:t>
            </a:r>
            <a:r>
              <a:rPr lang="ru-RU" sz="2600" dirty="0"/>
              <a:t>основу, а далее своими вопросами побуждает детей к созданию истории.</a:t>
            </a:r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6427" y="1700808"/>
            <a:ext cx="1989971" cy="2878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1830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52536" y="0"/>
            <a:ext cx="8198296" cy="1143000"/>
          </a:xfrm>
        </p:spPr>
        <p:txBody>
          <a:bodyPr/>
          <a:lstStyle/>
          <a:p>
            <a:pPr marL="0" indent="0">
              <a:buNone/>
            </a:pPr>
            <a:r>
              <a:rPr lang="ru-RU" sz="4800" dirty="0"/>
              <a:t>Цифровой сторителлинг 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3742" y="924372"/>
            <a:ext cx="4846290" cy="5661248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3200" dirty="0"/>
              <a:t>Это формат, в котором рассказывание истории </a:t>
            </a:r>
            <a:r>
              <a:rPr lang="ru-RU" sz="3200" dirty="0" smtClean="0"/>
              <a:t>дополняется/</a:t>
            </a:r>
          </a:p>
          <a:p>
            <a:pPr marL="45720" indent="0">
              <a:buNone/>
            </a:pPr>
            <a:r>
              <a:rPr lang="ru-RU" sz="3200" dirty="0" smtClean="0"/>
              <a:t>сопровождается </a:t>
            </a:r>
            <a:r>
              <a:rPr lang="ru-RU" sz="3200" dirty="0"/>
              <a:t>визуальными компонентами (картинки, презентации, видео, скрайбинг, интеллект-карты, инфографика). 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67" t="6875" r="22917"/>
          <a:stretch/>
        </p:blipFill>
        <p:spPr>
          <a:xfrm>
            <a:off x="4860032" y="908720"/>
            <a:ext cx="4256162" cy="5676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4668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64" r="3393"/>
          <a:stretch/>
        </p:blipFill>
        <p:spPr>
          <a:xfrm>
            <a:off x="27062" y="0"/>
            <a:ext cx="9009434" cy="6858000"/>
          </a:xfrm>
        </p:spPr>
      </p:pic>
    </p:spTree>
    <p:extLst>
      <p:ext uri="{BB962C8B-B14F-4D97-AF65-F5344CB8AC3E}">
        <p14:creationId xmlns:p14="http://schemas.microsoft.com/office/powerpoint/2010/main" val="2958290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373</TotalTime>
  <Words>602</Words>
  <Application>Microsoft Office PowerPoint</Application>
  <PresentationFormat>Экран (4:3)</PresentationFormat>
  <Paragraphs>100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Воздушный поток</vt:lpstr>
      <vt:lpstr>Мастер-класс подготовила: воспитатель ОДОД ГБОУ СОШ №35  Птицына Нонна Сергеевна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Цифровой сторителлинг </vt:lpstr>
      <vt:lpstr>Презентация PowerPoint</vt:lpstr>
      <vt:lpstr>Презентация PowerPoint</vt:lpstr>
      <vt:lpstr>Презентация PowerPoint</vt:lpstr>
      <vt:lpstr>Скрайбинг сказки «Колобок»</vt:lpstr>
      <vt:lpstr>Техника майнд-мэп</vt:lpstr>
      <vt:lpstr>Презентация PowerPoint</vt:lpstr>
      <vt:lpstr>Инфографика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Игра «Фантазеры» 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domenik.man@gmail.com</dc:creator>
  <cp:lastModifiedBy>domenik.man@gmail.com</cp:lastModifiedBy>
  <cp:revision>25</cp:revision>
  <cp:lastPrinted>2022-11-28T07:52:43Z</cp:lastPrinted>
  <dcterms:created xsi:type="dcterms:W3CDTF">2022-11-22T17:19:02Z</dcterms:created>
  <dcterms:modified xsi:type="dcterms:W3CDTF">2022-11-29T17:18:32Z</dcterms:modified>
</cp:coreProperties>
</file>