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8" r:id="rId7"/>
    <p:sldId id="263" r:id="rId8"/>
    <p:sldId id="262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9988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773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078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199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5124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870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647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218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6789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10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052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4FDF5-37DC-4E50-9DEB-24F795C67EF8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FE567-0CB8-421A-BC4A-3AE394328F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212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Линейные вычислительные алгоритмы.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78904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Операция п</a:t>
            </a:r>
            <a:r>
              <a:rPr lang="ru-RU" dirty="0" smtClean="0">
                <a:solidFill>
                  <a:schemeClr val="tx1"/>
                </a:solidFill>
              </a:rPr>
              <a:t>рисваивание.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Трассировочная таблица.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820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          Раньше </a:t>
            </a:r>
            <a:r>
              <a:rPr lang="ru-RU" sz="2600" dirty="0" smtClean="0"/>
              <a:t>прямоугольник в схемах алгоритмов управления мы называли блоком простой команды. Для вычислительных алгоритмов такой простой командой является команда присваивания. Прямоугольник будем называть </a:t>
            </a:r>
            <a:r>
              <a:rPr lang="ru-RU" sz="2600" b="1" dirty="0" smtClean="0"/>
              <a:t>блоком присваивания</a:t>
            </a:r>
            <a:r>
              <a:rPr lang="ru-RU" sz="2600" dirty="0" smtClean="0"/>
              <a:t>, или </a:t>
            </a:r>
            <a:r>
              <a:rPr lang="ru-RU" sz="2600" b="1" dirty="0" smtClean="0"/>
              <a:t>вычислительным блоком</a:t>
            </a:r>
            <a:r>
              <a:rPr lang="ru-RU" sz="2600" dirty="0" smtClean="0"/>
              <a:t>. </a:t>
            </a:r>
            <a:r>
              <a:rPr lang="ru-RU" sz="2600" dirty="0" smtClean="0"/>
              <a:t>В </a:t>
            </a:r>
            <a:r>
              <a:rPr lang="ru-RU" sz="2600" dirty="0" smtClean="0"/>
              <a:t>форме параллелограмма рисуется </a:t>
            </a:r>
            <a:r>
              <a:rPr lang="ru-RU" sz="2600" b="1" dirty="0" smtClean="0"/>
              <a:t>блок ввода/вывода</a:t>
            </a:r>
            <a:r>
              <a:rPr lang="ru-RU" sz="2600" dirty="0" smtClean="0"/>
              <a:t>. </a:t>
            </a:r>
            <a:endParaRPr lang="ru-RU" sz="2600" dirty="0" smtClean="0"/>
          </a:p>
          <a:p>
            <a:r>
              <a:rPr lang="ru-RU" sz="2600" dirty="0" smtClean="0"/>
              <a:t> </a:t>
            </a:r>
            <a:r>
              <a:rPr lang="ru-RU" sz="2600" dirty="0" smtClean="0"/>
              <a:t>        Полученный </a:t>
            </a:r>
            <a:r>
              <a:rPr lang="ru-RU" sz="2600" dirty="0" smtClean="0"/>
              <a:t>алгоритм имеет линейную </a:t>
            </a:r>
            <a:r>
              <a:rPr lang="ru-RU" sz="2600" dirty="0" smtClean="0"/>
              <a:t>структуру.</a:t>
            </a:r>
            <a:endParaRPr lang="ru-RU" sz="26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таблица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30000"/>
          </a:blip>
          <a:srcRect b="14706"/>
          <a:stretch>
            <a:fillRect/>
          </a:stretch>
        </p:blipFill>
        <p:spPr>
          <a:xfrm>
            <a:off x="759366" y="3645024"/>
            <a:ext cx="6764962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         В </a:t>
            </a:r>
            <a:r>
              <a:rPr lang="ru-RU" sz="2600" dirty="0" smtClean="0"/>
              <a:t>алгоритме на АЯ строка, стоящая после заголовка алгоритма, называется </a:t>
            </a:r>
            <a:r>
              <a:rPr lang="ru-RU" sz="2600" b="1" dirty="0" smtClean="0"/>
              <a:t>описанием переменных</a:t>
            </a:r>
            <a:r>
              <a:rPr lang="ru-RU" sz="2600" dirty="0" smtClean="0"/>
              <a:t>. Служебное слово цел означает целый тип. Величины этого типа могут иметь только целочисленные значения.</a:t>
            </a:r>
          </a:p>
          <a:p>
            <a:r>
              <a:rPr lang="ru-RU" sz="2600" dirty="0" smtClean="0"/>
              <a:t>          Описание </a:t>
            </a:r>
            <a:r>
              <a:rPr lang="ru-RU" sz="2600" dirty="0" smtClean="0"/>
              <a:t>переменных имеет вид:</a:t>
            </a:r>
          </a:p>
          <a:p>
            <a:r>
              <a:rPr lang="ru-RU" sz="2600" dirty="0" smtClean="0"/>
              <a:t>&lt;тип переменных&gt; &lt;список переменных&gt;</a:t>
            </a:r>
          </a:p>
          <a:p>
            <a:r>
              <a:rPr lang="ru-RU" sz="2600" dirty="0" smtClean="0"/>
              <a:t>          Список </a:t>
            </a:r>
            <a:r>
              <a:rPr lang="ru-RU" sz="2600" dirty="0" smtClean="0"/>
              <a:t>переменных включает все переменные величины данного типа, обрабатываемые в алгоритме.</a:t>
            </a:r>
          </a:p>
          <a:p>
            <a:r>
              <a:rPr lang="ru-RU" sz="2600" dirty="0" smtClean="0"/>
              <a:t>          В </a:t>
            </a:r>
            <a:r>
              <a:rPr lang="ru-RU" sz="2600" dirty="0" smtClean="0"/>
              <a:t>блок-схемах типы переменных не указываются, но подразумеваются. Запись алгоритма на АЯ ближе по форме к языкам программирования, чем блок-схемы.</a:t>
            </a:r>
            <a:endParaRPr lang="ru-RU" sz="2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9512" y="256194"/>
            <a:ext cx="8784976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	Коротко о главном</a:t>
            </a:r>
          </a:p>
          <a:p>
            <a:pPr marL="0" marR="0" lvl="0" indent="1143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b="1" dirty="0" smtClean="0">
              <a:cs typeface="Arial" pitchFamily="34" charset="0"/>
            </a:endParaRPr>
          </a:p>
          <a:p>
            <a:r>
              <a:rPr lang="ru-RU" sz="2600" dirty="0" smtClean="0"/>
              <a:t>          Трассировочная </a:t>
            </a:r>
            <a:r>
              <a:rPr lang="ru-RU" sz="2600" dirty="0" smtClean="0"/>
              <a:t>таблица пошаговое исполнение команд алгоритма с указанием значений переменных, которые устанавливаются после выполнения команд.</a:t>
            </a:r>
          </a:p>
          <a:p>
            <a:r>
              <a:rPr lang="ru-RU" sz="2600" dirty="0" smtClean="0"/>
              <a:t>          Трассировка  </a:t>
            </a:r>
            <a:r>
              <a:rPr lang="ru-RU" sz="2600" dirty="0" smtClean="0"/>
              <a:t>алгоритма – процесс заполнения трассировочной таблицы</a:t>
            </a:r>
          </a:p>
          <a:p>
            <a:pPr marL="0" marR="0" lvl="0" indent="1143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/>
            </a:r>
            <a:b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</a:b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     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Основные свойства присваивания: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• значение переменной не определено, если ей не присвоено никакого значения;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• новое значение, присваиваемое переменной, заменяет ее старое значение;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• присвоенное переменной значение сохраняется в ней вплоть до нового присваивания.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4" name="Picture 2" descr="imag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60648"/>
            <a:ext cx="428625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35292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cs typeface="Tahoma" pitchFamily="34" charset="0"/>
              </a:rPr>
              <a:t>Обмен значениями двух переменных можно производить через третью дополнительную переменную</a:t>
            </a:r>
            <a:r>
              <a:rPr lang="ru-RU" sz="2600" dirty="0" smtClean="0">
                <a:cs typeface="Tahoma" pitchFamily="34" charset="0"/>
              </a:rPr>
              <a:t>.</a:t>
            </a: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600" dirty="0" smtClean="0"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cs typeface="Tahoma" pitchFamily="34" charset="0"/>
              </a:rPr>
              <a:t>Трассировочная таблица используется для «ручного» исполнения алгоритма с целью его проверки</a:t>
            </a:r>
            <a:r>
              <a:rPr lang="ru-RU" sz="2600" dirty="0" smtClean="0">
                <a:cs typeface="Tahoma" pitchFamily="34" charset="0"/>
              </a:rPr>
              <a:t>.</a:t>
            </a: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600" dirty="0" smtClean="0"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cs typeface="Tahoma" pitchFamily="34" charset="0"/>
              </a:rPr>
              <a:t>В алгоритмах на АЯ указываются типы всех переменных</a:t>
            </a:r>
            <a:r>
              <a:rPr lang="ru-RU" sz="2600" dirty="0" smtClean="0">
                <a:cs typeface="Tahoma" pitchFamily="34" charset="0"/>
              </a:rPr>
              <a:t>.</a:t>
            </a: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600" dirty="0" smtClean="0">
              <a:cs typeface="Tahoma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cs typeface="Tahoma" pitchFamily="34" charset="0"/>
              </a:rPr>
              <a:t>Такое </a:t>
            </a:r>
            <a:r>
              <a:rPr lang="ru-RU" sz="2600" dirty="0" smtClean="0">
                <a:cs typeface="Tahoma" pitchFamily="34" charset="0"/>
              </a:rPr>
              <a:t>указание называется описанием переменных</a:t>
            </a:r>
            <a:r>
              <a:rPr lang="ru-RU" sz="2600" dirty="0" smtClean="0">
                <a:cs typeface="Tahoma" pitchFamily="34" charset="0"/>
              </a:rPr>
              <a:t>.</a:t>
            </a: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600" dirty="0" smtClean="0"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cs typeface="Tahoma" pitchFamily="34" charset="0"/>
              </a:rPr>
              <a:t>Числовые величины, принимающие только целочисленные значения, описываются с помощью служебного слова цел (целый).</a:t>
            </a:r>
            <a:endParaRPr lang="ru-RU" sz="2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2276872"/>
            <a:ext cx="13681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600" dirty="0" smtClean="0"/>
              <a:t>1) </a:t>
            </a:r>
            <a:endParaRPr lang="ru-RU" sz="2600" dirty="0" smtClean="0"/>
          </a:p>
          <a:p>
            <a:r>
              <a:rPr lang="pt-BR" sz="2600" dirty="0" smtClean="0"/>
              <a:t>A</a:t>
            </a:r>
            <a:r>
              <a:rPr lang="pt-BR" sz="2600" dirty="0" smtClean="0"/>
              <a:t>: =1</a:t>
            </a:r>
          </a:p>
          <a:p>
            <a:r>
              <a:rPr lang="pt-BR" sz="2600" dirty="0" smtClean="0"/>
              <a:t>B: =2</a:t>
            </a:r>
          </a:p>
          <a:p>
            <a:r>
              <a:rPr lang="pt-BR" sz="2600" dirty="0" smtClean="0"/>
              <a:t>A: =A+B</a:t>
            </a:r>
          </a:p>
          <a:p>
            <a:r>
              <a:rPr lang="pt-BR" sz="2600" dirty="0" smtClean="0"/>
              <a:t>B: =2*A</a:t>
            </a:r>
          </a:p>
          <a:p>
            <a:endParaRPr lang="pt-BR" sz="2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828092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Задание. </a:t>
            </a:r>
          </a:p>
          <a:p>
            <a:endParaRPr lang="ru-RU" sz="2600" dirty="0" smtClean="0"/>
          </a:p>
          <a:p>
            <a:r>
              <a:rPr lang="ru-RU" sz="2600" dirty="0" smtClean="0"/>
              <a:t>Постройте </a:t>
            </a:r>
            <a:r>
              <a:rPr lang="ru-RU" sz="2600" dirty="0" smtClean="0"/>
              <a:t>трассировочные таблицы для следующих алгоритмов:</a:t>
            </a:r>
            <a:endParaRPr lang="ru-RU" sz="2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2204864"/>
            <a:ext cx="134989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600" dirty="0" smtClean="0"/>
              <a:t>2) </a:t>
            </a:r>
            <a:endParaRPr lang="ru-RU" sz="2600" dirty="0" smtClean="0"/>
          </a:p>
          <a:p>
            <a:r>
              <a:rPr lang="pt-BR" sz="2600" dirty="0" smtClean="0"/>
              <a:t>A</a:t>
            </a:r>
            <a:r>
              <a:rPr lang="pt-BR" sz="2600" dirty="0" smtClean="0"/>
              <a:t>: =1</a:t>
            </a:r>
          </a:p>
          <a:p>
            <a:r>
              <a:rPr lang="pt-BR" sz="2600" dirty="0" smtClean="0"/>
              <a:t>B: =2</a:t>
            </a:r>
          </a:p>
          <a:p>
            <a:r>
              <a:rPr lang="pt-BR" sz="2600" dirty="0" smtClean="0"/>
              <a:t>C: =A</a:t>
            </a:r>
          </a:p>
          <a:p>
            <a:r>
              <a:rPr lang="pt-BR" sz="2600" dirty="0" smtClean="0"/>
              <a:t>A: =B</a:t>
            </a:r>
          </a:p>
          <a:p>
            <a:r>
              <a:rPr lang="pt-BR" sz="2600" dirty="0" smtClean="0"/>
              <a:t>B: =C</a:t>
            </a:r>
          </a:p>
          <a:p>
            <a:endParaRPr lang="pt-BR" sz="26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588224" y="2348880"/>
            <a:ext cx="129614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600" dirty="0" smtClean="0"/>
              <a:t>3) </a:t>
            </a:r>
            <a:endParaRPr lang="ru-RU" sz="2600" dirty="0" smtClean="0"/>
          </a:p>
          <a:p>
            <a:r>
              <a:rPr lang="pt-BR" sz="2600" dirty="0" smtClean="0"/>
              <a:t>A: =1</a:t>
            </a:r>
          </a:p>
          <a:p>
            <a:r>
              <a:rPr lang="pt-BR" sz="2600" dirty="0" smtClean="0"/>
              <a:t>B: =2</a:t>
            </a:r>
          </a:p>
          <a:p>
            <a:r>
              <a:rPr lang="pt-BR" sz="2600" dirty="0" smtClean="0"/>
              <a:t>A: =A+B</a:t>
            </a:r>
          </a:p>
          <a:p>
            <a:r>
              <a:rPr lang="pt-BR" sz="2600" dirty="0" smtClean="0"/>
              <a:t>B: =A-B</a:t>
            </a:r>
          </a:p>
          <a:p>
            <a:r>
              <a:rPr lang="pt-BR" sz="2600" dirty="0" smtClean="0"/>
              <a:t>A: =A-B</a:t>
            </a:r>
            <a:endParaRPr lang="ru-RU" sz="2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flipH="1">
            <a:off x="179512" y="332656"/>
            <a:ext cx="878497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cs typeface="Tahoma" pitchFamily="34" charset="0"/>
              </a:rPr>
              <a:t>          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В линейных алгоритмах </a:t>
            </a:r>
            <a:r>
              <a:rPr kumimoji="0" lang="ru-RU" sz="260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присваивание является важнейшей операцией в алгоритмах, работающих с величинами, поговорим о ней более подробно.</a:t>
            </a:r>
            <a:endParaRPr kumimoji="0" lang="ru-RU" sz="260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            Переменная величина получает значение в результате присваивания.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           Присваивание производится компьютером при выполнении одной из двух команд из представленной выше системы команд: команды присваивания или команды ввода.</a:t>
            </a:r>
            <a:endParaRPr kumimoji="0" lang="ru-RU" sz="260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Рассмотрим последовательность выполнения четырех команд присваивания, в которых участвуют две переменные: а и </a:t>
            </a:r>
            <a:r>
              <a:rPr kumimoji="0" lang="ru-RU" sz="2600" u="none" strike="noStrike" cap="none" normalizeH="0" baseline="0" dirty="0" err="1" smtClean="0">
                <a:ln>
                  <a:noFill/>
                </a:ln>
                <a:effectLst/>
                <a:cs typeface="Tahoma" pitchFamily="34" charset="0"/>
              </a:rPr>
              <a:t>b</a:t>
            </a:r>
            <a:r>
              <a:rPr kumimoji="0" lang="ru-RU" sz="260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. В приведенной ниже таблице против каждой команды указываются значения переменных, которые устанавливаются после ее выполнения. 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dirty="0" smtClean="0">
                <a:cs typeface="Tahoma" pitchFamily="34" charset="0"/>
              </a:rPr>
              <a:t> </a:t>
            </a:r>
            <a:r>
              <a:rPr lang="ru-RU" sz="2600" dirty="0" smtClean="0">
                <a:cs typeface="Tahoma" pitchFamily="34" charset="0"/>
              </a:rPr>
              <a:t>         </a:t>
            </a:r>
            <a:r>
              <a:rPr kumimoji="0" lang="ru-RU" sz="260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Такая таблица называется трассировочной таблицей, а процесс ее заполнения называется трассировкой алгоритма.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39552" y="1484784"/>
            <a:ext cx="1512887" cy="291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ru-RU" altLang="ru-RU" sz="2800" b="1" i="1" dirty="0">
                <a:latin typeface="Times New Roman" pitchFamily="18" charset="0"/>
                <a:cs typeface="Times New Roman" pitchFamily="18" charset="0"/>
              </a:rPr>
              <a:t>х:=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ru-RU" altLang="ru-RU" sz="2800" b="1" i="1" dirty="0">
                <a:latin typeface="Times New Roman" pitchFamily="18" charset="0"/>
                <a:cs typeface="Times New Roman" pitchFamily="18" charset="0"/>
              </a:rPr>
              <a:t>у:=х*х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ru-RU" altLang="ru-RU" sz="2800" b="1" i="1" dirty="0">
                <a:latin typeface="Times New Roman" pitchFamily="18" charset="0"/>
                <a:cs typeface="Times New Roman" pitchFamily="18" charset="0"/>
              </a:rPr>
              <a:t>у:=у*у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ru-RU" altLang="ru-RU" sz="2800" b="1" i="1" dirty="0">
                <a:latin typeface="Times New Roman" pitchFamily="18" charset="0"/>
                <a:cs typeface="Times New Roman" pitchFamily="18" charset="0"/>
              </a:rPr>
              <a:t>х:=у*х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ru-RU" sz="2800" b="1" i="1" dirty="0">
                <a:latin typeface="Times New Roman" pitchFamily="18" charset="0"/>
                <a:cs typeface="Times New Roman" pitchFamily="18" charset="0"/>
              </a:rPr>
              <a:t>s:=</a:t>
            </a:r>
            <a:r>
              <a:rPr lang="en-US" altLang="ru-RU" sz="2800" b="1" i="1" dirty="0" err="1">
                <a:latin typeface="Times New Roman" pitchFamily="18" charset="0"/>
                <a:cs typeface="Times New Roman" pitchFamily="18" charset="0"/>
              </a:rPr>
              <a:t>x+y</a:t>
            </a:r>
            <a:endParaRPr lang="ru-RU" alt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683" name="Group 59"/>
          <p:cNvGraphicFramePr>
            <a:graphicFrameLocks noGrp="1"/>
          </p:cNvGraphicFramePr>
          <p:nvPr/>
        </p:nvGraphicFramePr>
        <p:xfrm>
          <a:off x="3563888" y="1052736"/>
          <a:ext cx="5280025" cy="3230832"/>
        </p:xfrm>
        <a:graphic>
          <a:graphicData uri="http://schemas.openxmlformats.org/drawingml/2006/table">
            <a:tbl>
              <a:tblPr/>
              <a:tblGrid>
                <a:gridCol w="1511300"/>
                <a:gridCol w="1255712"/>
                <a:gridCol w="1257300"/>
                <a:gridCol w="1255713"/>
              </a:tblGrid>
              <a:tr h="426678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Шаг алгоритма</a:t>
                      </a:r>
                    </a:p>
                  </a:txBody>
                  <a:tcPr marT="45716" marB="45716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Переменные 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0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4266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7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66" name="Text Box 42"/>
          <p:cNvSpPr txBox="1">
            <a:spLocks noChangeArrowheads="1"/>
          </p:cNvSpPr>
          <p:nvPr/>
        </p:nvSpPr>
        <p:spPr bwMode="auto">
          <a:xfrm>
            <a:off x="5436096" y="2132856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2</a:t>
            </a:r>
          </a:p>
        </p:txBody>
      </p:sp>
      <p:sp>
        <p:nvSpPr>
          <p:cNvPr id="26667" name="Text Box 43"/>
          <p:cNvSpPr txBox="1">
            <a:spLocks noChangeArrowheads="1"/>
          </p:cNvSpPr>
          <p:nvPr/>
        </p:nvSpPr>
        <p:spPr bwMode="auto">
          <a:xfrm>
            <a:off x="5436096" y="2564904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2</a:t>
            </a:r>
          </a:p>
        </p:txBody>
      </p:sp>
      <p:sp>
        <p:nvSpPr>
          <p:cNvPr id="26668" name="Text Box 44"/>
          <p:cNvSpPr txBox="1">
            <a:spLocks noChangeArrowheads="1"/>
          </p:cNvSpPr>
          <p:nvPr/>
        </p:nvSpPr>
        <p:spPr bwMode="auto">
          <a:xfrm>
            <a:off x="6732240" y="2564904"/>
            <a:ext cx="72008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4</a:t>
            </a:r>
          </a:p>
        </p:txBody>
      </p:sp>
      <p:sp>
        <p:nvSpPr>
          <p:cNvPr id="26669" name="Text Box 45"/>
          <p:cNvSpPr txBox="1">
            <a:spLocks noChangeArrowheads="1"/>
          </p:cNvSpPr>
          <p:nvPr/>
        </p:nvSpPr>
        <p:spPr bwMode="auto">
          <a:xfrm>
            <a:off x="5436096" y="2996952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2</a:t>
            </a:r>
          </a:p>
        </p:txBody>
      </p:sp>
      <p:sp>
        <p:nvSpPr>
          <p:cNvPr id="26670" name="Text Box 46"/>
          <p:cNvSpPr txBox="1">
            <a:spLocks noChangeArrowheads="1"/>
          </p:cNvSpPr>
          <p:nvPr/>
        </p:nvSpPr>
        <p:spPr bwMode="auto">
          <a:xfrm>
            <a:off x="5364088" y="3429000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32</a:t>
            </a:r>
          </a:p>
        </p:txBody>
      </p:sp>
      <p:sp>
        <p:nvSpPr>
          <p:cNvPr id="26671" name="Text Box 47"/>
          <p:cNvSpPr txBox="1">
            <a:spLocks noChangeArrowheads="1"/>
          </p:cNvSpPr>
          <p:nvPr/>
        </p:nvSpPr>
        <p:spPr bwMode="auto">
          <a:xfrm>
            <a:off x="5364088" y="3861048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32</a:t>
            </a:r>
          </a:p>
        </p:txBody>
      </p:sp>
      <p:sp>
        <p:nvSpPr>
          <p:cNvPr id="26672" name="Text Box 48"/>
          <p:cNvSpPr txBox="1">
            <a:spLocks noChangeArrowheads="1"/>
          </p:cNvSpPr>
          <p:nvPr/>
        </p:nvSpPr>
        <p:spPr bwMode="auto">
          <a:xfrm>
            <a:off x="6660232" y="3861048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16</a:t>
            </a:r>
          </a:p>
        </p:txBody>
      </p:sp>
      <p:sp>
        <p:nvSpPr>
          <p:cNvPr id="26673" name="Text Box 49"/>
          <p:cNvSpPr txBox="1">
            <a:spLocks noChangeArrowheads="1"/>
          </p:cNvSpPr>
          <p:nvPr/>
        </p:nvSpPr>
        <p:spPr bwMode="auto">
          <a:xfrm>
            <a:off x="6660232" y="3429000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16</a:t>
            </a:r>
          </a:p>
        </p:txBody>
      </p:sp>
      <p:sp>
        <p:nvSpPr>
          <p:cNvPr id="26674" name="Text Box 50"/>
          <p:cNvSpPr txBox="1">
            <a:spLocks noChangeArrowheads="1"/>
          </p:cNvSpPr>
          <p:nvPr/>
        </p:nvSpPr>
        <p:spPr bwMode="auto">
          <a:xfrm>
            <a:off x="7884368" y="3861048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48</a:t>
            </a:r>
          </a:p>
        </p:txBody>
      </p:sp>
      <p:sp>
        <p:nvSpPr>
          <p:cNvPr id="26675" name="Text Box 51"/>
          <p:cNvSpPr txBox="1">
            <a:spLocks noChangeArrowheads="1"/>
          </p:cNvSpPr>
          <p:nvPr/>
        </p:nvSpPr>
        <p:spPr bwMode="auto">
          <a:xfrm>
            <a:off x="6660232" y="2996952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16</a:t>
            </a:r>
          </a:p>
        </p:txBody>
      </p:sp>
      <p:sp>
        <p:nvSpPr>
          <p:cNvPr id="26676" name="Text Box 52"/>
          <p:cNvSpPr txBox="1">
            <a:spLocks noChangeArrowheads="1"/>
          </p:cNvSpPr>
          <p:nvPr/>
        </p:nvSpPr>
        <p:spPr bwMode="auto">
          <a:xfrm>
            <a:off x="6804248" y="2132856"/>
            <a:ext cx="72008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-</a:t>
            </a:r>
          </a:p>
        </p:txBody>
      </p:sp>
      <p:sp>
        <p:nvSpPr>
          <p:cNvPr id="26677" name="Text Box 53"/>
          <p:cNvSpPr txBox="1">
            <a:spLocks noChangeArrowheads="1"/>
          </p:cNvSpPr>
          <p:nvPr/>
        </p:nvSpPr>
        <p:spPr bwMode="auto">
          <a:xfrm>
            <a:off x="7956376" y="2132856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-</a:t>
            </a:r>
          </a:p>
        </p:txBody>
      </p:sp>
      <p:sp>
        <p:nvSpPr>
          <p:cNvPr id="26678" name="Text Box 54"/>
          <p:cNvSpPr txBox="1">
            <a:spLocks noChangeArrowheads="1"/>
          </p:cNvSpPr>
          <p:nvPr/>
        </p:nvSpPr>
        <p:spPr bwMode="auto">
          <a:xfrm>
            <a:off x="7956376" y="2564904"/>
            <a:ext cx="648071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-</a:t>
            </a:r>
          </a:p>
        </p:txBody>
      </p:sp>
      <p:sp>
        <p:nvSpPr>
          <p:cNvPr id="26679" name="Text Box 55"/>
          <p:cNvSpPr txBox="1">
            <a:spLocks noChangeArrowheads="1"/>
          </p:cNvSpPr>
          <p:nvPr/>
        </p:nvSpPr>
        <p:spPr bwMode="auto">
          <a:xfrm>
            <a:off x="7956376" y="2996952"/>
            <a:ext cx="86518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-</a:t>
            </a:r>
          </a:p>
        </p:txBody>
      </p:sp>
      <p:sp>
        <p:nvSpPr>
          <p:cNvPr id="26680" name="Text Box 56"/>
          <p:cNvSpPr txBox="1">
            <a:spLocks noChangeArrowheads="1"/>
          </p:cNvSpPr>
          <p:nvPr/>
        </p:nvSpPr>
        <p:spPr bwMode="auto">
          <a:xfrm>
            <a:off x="7956376" y="3429000"/>
            <a:ext cx="865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-</a:t>
            </a:r>
          </a:p>
        </p:txBody>
      </p:sp>
      <p:sp>
        <p:nvSpPr>
          <p:cNvPr id="9273" name="Text Box 5"/>
          <p:cNvSpPr txBox="1">
            <a:spLocks noChangeArrowheads="1"/>
          </p:cNvSpPr>
          <p:nvPr/>
        </p:nvSpPr>
        <p:spPr bwMode="auto">
          <a:xfrm>
            <a:off x="468313" y="260350"/>
            <a:ext cx="86756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000" b="1">
                <a:solidFill>
                  <a:schemeClr val="tx2"/>
                </a:solidFill>
              </a:rPr>
              <a:t>Вычисления по алгоритму</a:t>
            </a:r>
          </a:p>
        </p:txBody>
      </p:sp>
      <p:sp>
        <p:nvSpPr>
          <p:cNvPr id="9274" name="TextBox 42"/>
          <p:cNvSpPr txBox="1">
            <a:spLocks noChangeArrowheads="1"/>
          </p:cNvSpPr>
          <p:nvPr/>
        </p:nvSpPr>
        <p:spPr bwMode="auto">
          <a:xfrm>
            <a:off x="179512" y="836712"/>
            <a:ext cx="28575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3200" b="1" dirty="0"/>
              <a:t>Алгоритм</a:t>
            </a:r>
          </a:p>
        </p:txBody>
      </p:sp>
      <p:sp>
        <p:nvSpPr>
          <p:cNvPr id="26684" name="TextBox 44"/>
          <p:cNvSpPr txBox="1">
            <a:spLocks noChangeArrowheads="1"/>
          </p:cNvSpPr>
          <p:nvPr/>
        </p:nvSpPr>
        <p:spPr bwMode="auto">
          <a:xfrm>
            <a:off x="395536" y="4365104"/>
            <a:ext cx="3600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3200" i="1" dirty="0"/>
              <a:t>Ответ</a:t>
            </a:r>
            <a:r>
              <a:rPr lang="ru-RU" altLang="ru-RU" sz="3200" dirty="0"/>
              <a:t>: </a:t>
            </a:r>
            <a:r>
              <a:rPr lang="en-US" altLang="ru-RU" sz="40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altLang="ru-RU" sz="4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3200" dirty="0"/>
              <a:t>=</a:t>
            </a:r>
            <a:r>
              <a:rPr lang="ru-RU" altLang="ru-RU" sz="3200" dirty="0"/>
              <a:t> </a:t>
            </a:r>
            <a:r>
              <a:rPr lang="en-US" altLang="ru-RU" sz="3200" dirty="0"/>
              <a:t>48</a:t>
            </a:r>
            <a:endParaRPr lang="ru-RU" alt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3528" y="5157192"/>
            <a:ext cx="85689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Прочерк в таблице означает неопределенное значение переменной. Конечные значения, которые получают переменные </a:t>
            </a:r>
            <a:r>
              <a:rPr lang="ru-RU" sz="2600" b="1" dirty="0" smtClean="0"/>
              <a:t>а и </a:t>
            </a:r>
            <a:r>
              <a:rPr lang="ru-RU" sz="2600" b="1" dirty="0" err="1" smtClean="0"/>
              <a:t>b</a:t>
            </a:r>
            <a:r>
              <a:rPr lang="ru-RU" sz="2600" dirty="0" smtClean="0"/>
              <a:t>, соответственно равны </a:t>
            </a:r>
            <a:r>
              <a:rPr lang="ru-RU" sz="2600" b="1" dirty="0" smtClean="0"/>
              <a:t>2 и 4</a:t>
            </a:r>
            <a:r>
              <a:rPr lang="ru-RU" sz="2600" dirty="0" smtClean="0"/>
              <a:t>.</a:t>
            </a:r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112125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6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6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6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6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6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26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26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2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66" grpId="0"/>
      <p:bldP spid="26667" grpId="0"/>
      <p:bldP spid="26668" grpId="0"/>
      <p:bldP spid="26669" grpId="0"/>
      <p:bldP spid="26670" grpId="0"/>
      <p:bldP spid="26671" grpId="0"/>
      <p:bldP spid="26672" grpId="0"/>
      <p:bldP spid="26673" grpId="0"/>
      <p:bldP spid="26674" grpId="0"/>
      <p:bldP spid="26675" grpId="0"/>
      <p:bldP spid="26676" grpId="0"/>
      <p:bldP spid="26677" grpId="0"/>
      <p:bldP spid="26678" grpId="0"/>
      <p:bldP spid="26679" grpId="0"/>
      <p:bldP spid="26680" grpId="0"/>
      <p:bldP spid="266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96752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Трассировочная таблица  иллюстрирует </a:t>
            </a:r>
            <a:r>
              <a:rPr lang="ru-RU" sz="2800" dirty="0" smtClean="0"/>
              <a:t>три основных свойства присваивания. </a:t>
            </a:r>
            <a:endParaRPr lang="ru-RU" sz="2800" dirty="0" smtClean="0"/>
          </a:p>
          <a:p>
            <a:r>
              <a:rPr lang="ru-RU" sz="2800" dirty="0" smtClean="0"/>
              <a:t>          Вот </a:t>
            </a:r>
            <a:r>
              <a:rPr lang="ru-RU" sz="2800" dirty="0" smtClean="0"/>
              <a:t>эти свойства:</a:t>
            </a:r>
          </a:p>
          <a:p>
            <a:r>
              <a:rPr lang="ru-RU" sz="2800" dirty="0" smtClean="0"/>
              <a:t>1) пока переменной не присвоено значение, она остается неопределенной;</a:t>
            </a:r>
          </a:p>
          <a:p>
            <a:r>
              <a:rPr lang="ru-RU" sz="2800" dirty="0" smtClean="0"/>
              <a:t>2) значение, присвоенное переменной, сохраняется вплоть до выполнения следующего присваивания этой переменной нового значения;</a:t>
            </a:r>
          </a:p>
          <a:p>
            <a:r>
              <a:rPr lang="ru-RU" sz="2800" dirty="0" smtClean="0"/>
              <a:t>3) новое значение, присвоенное переменной, заменяет ее предыдущее значение.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7693"/>
            <a:ext cx="856895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/>
              <a:t>Обмен значениями двух переменных</a:t>
            </a:r>
          </a:p>
          <a:p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          Рассмотрим </a:t>
            </a:r>
            <a:r>
              <a:rPr lang="ru-RU" sz="2600" dirty="0" smtClean="0"/>
              <a:t>еще один очень полезный алгоритм, с которым при программировании часто приходится встречаться. </a:t>
            </a:r>
            <a:endParaRPr lang="ru-RU" sz="2600" dirty="0" smtClean="0"/>
          </a:p>
          <a:p>
            <a:r>
              <a:rPr lang="ru-RU" sz="2600" dirty="0" smtClean="0"/>
              <a:t> </a:t>
            </a:r>
            <a:r>
              <a:rPr lang="ru-RU" sz="2600" dirty="0" smtClean="0"/>
              <a:t>         Даны </a:t>
            </a:r>
            <a:r>
              <a:rPr lang="ru-RU" sz="2600" dirty="0" smtClean="0"/>
              <a:t>две переменные величины: </a:t>
            </a:r>
            <a:r>
              <a:rPr lang="ru-RU" sz="2600" b="1" dirty="0" smtClean="0"/>
              <a:t>X и Y</a:t>
            </a:r>
            <a:r>
              <a:rPr lang="ru-RU" sz="2600" dirty="0" smtClean="0"/>
              <a:t>. Требуется произвести между ними обмен значениями. Например, если первоначально было: </a:t>
            </a:r>
            <a:r>
              <a:rPr lang="ru-RU" sz="2600" b="1" dirty="0" smtClean="0"/>
              <a:t>X = 1; Y = 2</a:t>
            </a:r>
            <a:r>
              <a:rPr lang="ru-RU" sz="2600" dirty="0" smtClean="0"/>
              <a:t>, то после обмена должно стать: </a:t>
            </a:r>
            <a:r>
              <a:rPr lang="ru-RU" sz="2600" b="1" dirty="0" smtClean="0"/>
              <a:t>X = 2, Y = 1</a:t>
            </a:r>
            <a:r>
              <a:rPr lang="ru-RU" sz="2600" dirty="0" smtClean="0"/>
              <a:t>.</a:t>
            </a:r>
          </a:p>
          <a:p>
            <a:r>
              <a:rPr lang="ru-RU" sz="2600" dirty="0" smtClean="0"/>
              <a:t>          Хорошим </a:t>
            </a:r>
            <a:r>
              <a:rPr lang="ru-RU" sz="2600" dirty="0" smtClean="0"/>
              <a:t>аналогом для решения такой задачи является следующая: даны два стакана, в первом — молоко, во втором — вода; требуется произвести обмен их содержимым. Всякому ясно, что в этом случае нужен дополнительный, третий, пустой стакан. </a:t>
            </a:r>
            <a:endParaRPr lang="ru-RU" sz="2600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          Последовательность </a:t>
            </a:r>
            <a:r>
              <a:rPr lang="ru-RU" sz="2600" dirty="0" smtClean="0"/>
              <a:t>действий будет следующей:</a:t>
            </a:r>
          </a:p>
          <a:p>
            <a:r>
              <a:rPr lang="ru-RU" sz="2600" dirty="0" smtClean="0"/>
              <a:t>1) перелить из 1-го стакана в 3-й;</a:t>
            </a:r>
          </a:p>
          <a:p>
            <a:r>
              <a:rPr lang="ru-RU" sz="2600" dirty="0" smtClean="0"/>
              <a:t>2) перелить из 2-го стакана в 1-й;</a:t>
            </a:r>
          </a:p>
          <a:p>
            <a:r>
              <a:rPr lang="ru-RU" sz="2600" dirty="0" smtClean="0"/>
              <a:t>3) перелить из 3-го стакана во 2-й.</a:t>
            </a:r>
          </a:p>
          <a:p>
            <a:r>
              <a:rPr lang="ru-RU" sz="2600" dirty="0" smtClean="0"/>
              <a:t>Цель достигнута!</a:t>
            </a:r>
          </a:p>
          <a:p>
            <a:endParaRPr lang="ru-RU" sz="2600" dirty="0" smtClean="0"/>
          </a:p>
          <a:p>
            <a:r>
              <a:rPr lang="ru-RU" sz="2600" dirty="0" smtClean="0"/>
              <a:t>          По </a:t>
            </a:r>
            <a:r>
              <a:rPr lang="ru-RU" sz="2600" dirty="0" smtClean="0"/>
              <a:t>аналогии для обмена значениями двух переменных нужна третья дополнительная переменная. Назовем ее Z. Тогда задача решается последовательным выполнением трех операторов присваивания (пусть начальные значения 1 и 2 для переменных X и Y задаются вводом):</a:t>
            </a:r>
            <a:endParaRPr lang="ru-RU" sz="2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645024"/>
            <a:ext cx="878497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</a:t>
            </a:r>
            <a:r>
              <a:rPr lang="ru-RU" sz="2600" dirty="0" smtClean="0"/>
              <a:t> </a:t>
            </a:r>
          </a:p>
          <a:p>
            <a:r>
              <a:rPr lang="ru-RU" sz="2600" dirty="0" smtClean="0"/>
              <a:t> </a:t>
            </a:r>
            <a:r>
              <a:rPr lang="ru-RU" sz="2600" dirty="0" smtClean="0"/>
              <a:t>         В </a:t>
            </a:r>
            <a:r>
              <a:rPr lang="ru-RU" sz="2600" dirty="0" smtClean="0"/>
              <a:t>трассировочной таблице выводимые значения выделены жирным шрифтом.</a:t>
            </a:r>
          </a:p>
          <a:p>
            <a:r>
              <a:rPr lang="ru-RU" sz="2600" dirty="0" smtClean="0"/>
              <a:t>Аналогия со стаканами не совсем точна в том смысле, что при переливании из одного стакана в другой первый становится пустым. В результате же присваивания (</a:t>
            </a:r>
            <a:r>
              <a:rPr lang="ru-RU" sz="2600" b="1" dirty="0" smtClean="0"/>
              <a:t>Х:=Y</a:t>
            </a:r>
            <a:r>
              <a:rPr lang="ru-RU" sz="2600" dirty="0" smtClean="0"/>
              <a:t>) переменная, стоящая справа (</a:t>
            </a:r>
            <a:r>
              <a:rPr lang="ru-RU" sz="2600" b="1" dirty="0" smtClean="0"/>
              <a:t>Y</a:t>
            </a:r>
            <a:r>
              <a:rPr lang="ru-RU" sz="2600" dirty="0" smtClean="0"/>
              <a:t>), сохраняет свое значение.</a:t>
            </a:r>
            <a:endParaRPr lang="ru-RU" sz="2600" dirty="0"/>
          </a:p>
        </p:txBody>
      </p:sp>
      <p:pic>
        <p:nvPicPr>
          <p:cNvPr id="17410" name="Picture 2" descr="C:\Users\Lola\Downloads\тблиц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60440"/>
            <a:ext cx="4320480" cy="33337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628800"/>
            <a:ext cx="424847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Действительно, в итоге переменные </a:t>
            </a:r>
            <a:r>
              <a:rPr lang="ru-RU" sz="2600" b="1" dirty="0" smtClean="0"/>
              <a:t>X и Y</a:t>
            </a:r>
            <a:r>
              <a:rPr lang="ru-RU" sz="2600" dirty="0" smtClean="0"/>
              <a:t> поменялись значениями. На экран будут выведены значения </a:t>
            </a:r>
            <a:r>
              <a:rPr lang="ru-RU" sz="2600" b="1" dirty="0" smtClean="0"/>
              <a:t>X и Y: 2,1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-1374925"/>
            <a:ext cx="8784976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Описание линейного вычислительного алгоритма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/>
            </a:r>
            <a:b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</a:b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Алгоритмы, результатами выполнения которых являются числовые величины, будем называть вычислительными алгоритмами. Рассмотрим пример решения следующей математической задачи: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даны две простые дроби; получить дробь, являющуюся результатом деления одной на другую.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В школьном учебнике математики правила деления обыкновенных дробей описаны так: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1. Числитель первой дроби умножить на знаменатель второй.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2. Знаменатель первой дроби умножить на числитель второй.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cs typeface="Tahoma" pitchFamily="34" charset="0"/>
              </a:rPr>
              <a:t>3. Записать дробь, числителем которой является результат выполнения пункта 1, а знаменателем — результат выполнения пункта 2.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90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2493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cs typeface="Tahoma" pitchFamily="34" charset="0"/>
              </a:rPr>
              <a:t>В алгебраической форме это выглядит следующим образом:</a:t>
            </a:r>
            <a:endParaRPr lang="ru-RU" sz="2600" dirty="0" smtClean="0">
              <a:cs typeface="Arial" pitchFamily="34" charset="0"/>
            </a:endParaRPr>
          </a:p>
          <a:p>
            <a:pPr lvl="0" indent="1143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solidFill>
                  <a:srgbClr val="000090"/>
                </a:solidFill>
                <a:cs typeface="Tahoma" pitchFamily="34" charset="0"/>
              </a:rPr>
              <a:t>                                                  </a:t>
            </a:r>
            <a:endParaRPr lang="ru-RU" sz="2600" dirty="0"/>
          </a:p>
        </p:txBody>
      </p:sp>
      <p:pic>
        <p:nvPicPr>
          <p:cNvPr id="3" name="Picture 2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268760"/>
            <a:ext cx="3087613" cy="9864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492896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          Теперь </a:t>
            </a:r>
            <a:r>
              <a:rPr lang="ru-RU" sz="2600" dirty="0" smtClean="0"/>
              <a:t>построим алгоритм деления дробей для компьютера. В этом алгоритме сохраним те же обозначения для переменных, которые использованы в записанной выше формуле. Исходными данными являются целочисленные переменные </a:t>
            </a:r>
            <a:r>
              <a:rPr lang="ru-RU" sz="2600" b="1" dirty="0" smtClean="0"/>
              <a:t>а, </a:t>
            </a:r>
            <a:r>
              <a:rPr lang="ru-RU" sz="2600" b="1" dirty="0" err="1" smtClean="0"/>
              <a:t>b</a:t>
            </a:r>
            <a:r>
              <a:rPr lang="ru-RU" sz="2600" b="1" dirty="0" smtClean="0"/>
              <a:t>, с, </a:t>
            </a:r>
            <a:r>
              <a:rPr lang="ru-RU" sz="2600" b="1" dirty="0" err="1" smtClean="0"/>
              <a:t>d</a:t>
            </a:r>
            <a:r>
              <a:rPr lang="ru-RU" sz="2600" dirty="0" smtClean="0"/>
              <a:t>. Результатом — также целые величины </a:t>
            </a:r>
            <a:r>
              <a:rPr lang="ru-RU" sz="2600" b="1" dirty="0" err="1" smtClean="0"/>
              <a:t>m</a:t>
            </a:r>
            <a:r>
              <a:rPr lang="ru-RU" sz="2600" dirty="0" smtClean="0"/>
              <a:t> и </a:t>
            </a:r>
            <a:r>
              <a:rPr lang="ru-RU" sz="2600" b="1" dirty="0" err="1" smtClean="0"/>
              <a:t>n</a:t>
            </a:r>
            <a:r>
              <a:rPr lang="ru-RU" sz="2600" dirty="0" smtClean="0"/>
              <a:t>.</a:t>
            </a:r>
          </a:p>
          <a:p>
            <a:r>
              <a:rPr lang="ru-RU" sz="2600" dirty="0" smtClean="0"/>
              <a:t>          </a:t>
            </a:r>
          </a:p>
          <a:p>
            <a:r>
              <a:rPr lang="ru-RU" sz="2600" dirty="0" smtClean="0"/>
              <a:t> </a:t>
            </a:r>
            <a:r>
              <a:rPr lang="ru-RU" sz="2600" dirty="0" smtClean="0"/>
              <a:t>         Ниже </a:t>
            </a:r>
            <a:r>
              <a:rPr lang="ru-RU" sz="2600" dirty="0" smtClean="0"/>
              <a:t>алгоритм представлен в двух формах: в виде блок-схемы и на Алгоритмическом языке (АЯ).</a:t>
            </a:r>
            <a:endParaRPr lang="ru-RU" sz="2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510</Words>
  <Application>Microsoft Office PowerPoint</Application>
  <PresentationFormat>Экран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Линейные вычислительные алгоритмы.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EPSILON</dc:creator>
  <cp:lastModifiedBy>Windows User</cp:lastModifiedBy>
  <cp:revision>11</cp:revision>
  <dcterms:created xsi:type="dcterms:W3CDTF">2022-11-18T09:36:21Z</dcterms:created>
  <dcterms:modified xsi:type="dcterms:W3CDTF">2022-11-29T17:30:41Z</dcterms:modified>
</cp:coreProperties>
</file>